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embeddedFontLst>
    <p:embeddedFont>
      <p:font typeface="Lato" panose="020F0502020204030203" pitchFamily="34" charset="77"/>
      <p:regular r:id="rId16"/>
      <p:bold r:id="rId17"/>
      <p:italic r:id="rId18"/>
      <p:boldItalic r:id="rId19"/>
    </p:embeddedFont>
    <p:embeddedFont>
      <p:font typeface="Open Sans" panose="020B0606030504020204" pitchFamily="3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3"/>
  </p:normalViewPr>
  <p:slideViewPr>
    <p:cSldViewPr snapToGrid="0">
      <p:cViewPr varScale="1">
        <p:scale>
          <a:sx n="110" d="100"/>
          <a:sy n="110" d="100"/>
        </p:scale>
        <p:origin x="168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k-UA"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2" name="Google Shape;112;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4" name="Google Shape;14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2" name="Google Shape;162;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7" name="Google Shape;177;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20" name="Google Shape;220;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5" name="Google Shape;235;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6" name="Google Shape;236;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1" name="Google Shape;251;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uk-UA"/>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0" name="Google Shape;280;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ий слайд"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Назва та вміст"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Назва розділу"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єкти"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Порівняння"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Лише заголовок"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ий слайд"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Вміст і підпис"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і підпис"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3887391" y="987426"/>
            <a:ext cx="462915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і вертикальний текст"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ий заголовок і текст"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623593" y="2285206"/>
            <a:ext cx="5811838" cy="1971675"/>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623093" y="370681"/>
            <a:ext cx="5811838" cy="5800725"/>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k-U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k-UA"/>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18" Type="http://schemas.openxmlformats.org/officeDocument/2006/relationships/image" Target="../media/image32.png"/><Relationship Id="rId26" Type="http://schemas.openxmlformats.org/officeDocument/2006/relationships/image" Target="../media/image40.jpg"/><Relationship Id="rId3" Type="http://schemas.openxmlformats.org/officeDocument/2006/relationships/image" Target="../media/image17.jpg"/><Relationship Id="rId21" Type="http://schemas.openxmlformats.org/officeDocument/2006/relationships/image" Target="../media/image35.png"/><Relationship Id="rId7" Type="http://schemas.openxmlformats.org/officeDocument/2006/relationships/image" Target="../media/image21.png"/><Relationship Id="rId12" Type="http://schemas.openxmlformats.org/officeDocument/2006/relationships/image" Target="../media/image26.png"/><Relationship Id="rId17" Type="http://schemas.openxmlformats.org/officeDocument/2006/relationships/image" Target="../media/image31.png"/><Relationship Id="rId25" Type="http://schemas.openxmlformats.org/officeDocument/2006/relationships/image" Target="../media/image39.jpg"/><Relationship Id="rId2" Type="http://schemas.openxmlformats.org/officeDocument/2006/relationships/notesSlide" Target="../notesSlides/notesSlide7.xml"/><Relationship Id="rId16" Type="http://schemas.openxmlformats.org/officeDocument/2006/relationships/image" Target="../media/image30.png"/><Relationship Id="rId20" Type="http://schemas.openxmlformats.org/officeDocument/2006/relationships/image" Target="../media/image34.jp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jpg"/><Relationship Id="rId24" Type="http://schemas.openxmlformats.org/officeDocument/2006/relationships/image" Target="../media/image38.jpg"/><Relationship Id="rId5" Type="http://schemas.openxmlformats.org/officeDocument/2006/relationships/image" Target="../media/image19.png"/><Relationship Id="rId15" Type="http://schemas.openxmlformats.org/officeDocument/2006/relationships/image" Target="../media/image29.jpg"/><Relationship Id="rId23" Type="http://schemas.openxmlformats.org/officeDocument/2006/relationships/image" Target="../media/image37.png"/><Relationship Id="rId10" Type="http://schemas.openxmlformats.org/officeDocument/2006/relationships/image" Target="../media/image24.png"/><Relationship Id="rId19" Type="http://schemas.openxmlformats.org/officeDocument/2006/relationships/image" Target="../media/image33.png"/><Relationship Id="rId4" Type="http://schemas.openxmlformats.org/officeDocument/2006/relationships/image" Target="../media/image18.png"/><Relationship Id="rId9" Type="http://schemas.openxmlformats.org/officeDocument/2006/relationships/image" Target="../media/image23.jpg"/><Relationship Id="rId14" Type="http://schemas.openxmlformats.org/officeDocument/2006/relationships/image" Target="../media/image28.jpg"/><Relationship Id="rId22"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7.png"/><Relationship Id="rId7"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7.png"/><Relationship Id="rId7" Type="http://schemas.openxmlformats.org/officeDocument/2006/relationships/image" Target="../media/image4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7.png"/><Relationship Id="rId7" Type="http://schemas.openxmlformats.org/officeDocument/2006/relationships/hyperlink" Target="https://www.me.gov.ua/Documents/List?lang=uk-UA&amp;id=bd7bd59a-73b5-4233-8588-5fa521fd8634&amp;tag=UkrainskiInnovatsiiniProdukti-ukrainianInnovativeProduct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7.png"/><Relationship Id="rId7" Type="http://schemas.openxmlformats.org/officeDocument/2006/relationships/image" Target="../media/image5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8.png"/><Relationship Id="rId9" Type="http://schemas.openxmlformats.org/officeDocument/2006/relationships/image" Target="../media/image57.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8"/>
        <p:cNvGrpSpPr/>
        <p:nvPr/>
      </p:nvGrpSpPr>
      <p:grpSpPr>
        <a:xfrm>
          <a:off x="0" y="0"/>
          <a:ext cx="0" cy="0"/>
          <a:chOff x="0" y="0"/>
          <a:chExt cx="0" cy="0"/>
        </a:xfrm>
      </p:grpSpPr>
      <p:sp>
        <p:nvSpPr>
          <p:cNvPr id="89" name="Google Shape;89;p13"/>
          <p:cNvSpPr txBox="1"/>
          <p:nvPr/>
        </p:nvSpPr>
        <p:spPr>
          <a:xfrm>
            <a:off x="0" y="3124754"/>
            <a:ext cx="9144000" cy="27612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124981"/>
              </a:buClr>
              <a:buSzPts val="3800"/>
              <a:buFont typeface="Open Sans"/>
              <a:buNone/>
            </a:pPr>
            <a:r>
              <a:rPr lang="uk-UA" sz="3800" b="1" i="0" u="none" strike="noStrike" cap="none">
                <a:solidFill>
                  <a:srgbClr val="124981"/>
                </a:solidFill>
                <a:latin typeface="Open Sans"/>
                <a:ea typeface="Open Sans"/>
                <a:cs typeface="Open Sans"/>
                <a:sym typeface="Open Sans"/>
              </a:rPr>
              <a:t>INNOVATIONS FOR EXPORTS</a:t>
            </a:r>
            <a:endParaRPr/>
          </a:p>
          <a:p>
            <a:pPr marL="0" marR="0" lvl="0" indent="0" algn="ctr" rtl="0">
              <a:lnSpc>
                <a:spcPct val="90000"/>
              </a:lnSpc>
              <a:spcBef>
                <a:spcPts val="0"/>
              </a:spcBef>
              <a:spcAft>
                <a:spcPts val="0"/>
              </a:spcAft>
              <a:buClr>
                <a:srgbClr val="124981"/>
              </a:buClr>
              <a:buSzPts val="3800"/>
              <a:buFont typeface="Open Sans"/>
              <a:buNone/>
            </a:pPr>
            <a:r>
              <a:rPr lang="uk-UA" sz="3800" b="1" i="0" u="none" strike="noStrike" cap="none">
                <a:solidFill>
                  <a:srgbClr val="124981"/>
                </a:solidFill>
                <a:latin typeface="Open Sans"/>
                <a:ea typeface="Open Sans"/>
                <a:cs typeface="Open Sans"/>
                <a:sym typeface="Open Sans"/>
              </a:rPr>
              <a:t>IN UKRAINE </a:t>
            </a:r>
            <a:endParaRPr/>
          </a:p>
          <a:p>
            <a:pPr marL="0" marR="0" lvl="0" indent="0" algn="ctr" rtl="0">
              <a:lnSpc>
                <a:spcPct val="90000"/>
              </a:lnSpc>
              <a:spcBef>
                <a:spcPts val="0"/>
              </a:spcBef>
              <a:spcAft>
                <a:spcPts val="0"/>
              </a:spcAft>
              <a:buClr>
                <a:srgbClr val="144682"/>
              </a:buClr>
              <a:buSzPts val="3800"/>
              <a:buFont typeface="Open Sans"/>
              <a:buNone/>
            </a:pPr>
            <a:r>
              <a:rPr lang="uk-UA" sz="3800" b="1" i="0" u="none" strike="noStrike" cap="none">
                <a:solidFill>
                  <a:srgbClr val="144682"/>
                </a:solidFill>
                <a:latin typeface="Open Sans"/>
                <a:ea typeface="Open Sans"/>
                <a:cs typeface="Open Sans"/>
                <a:sym typeface="Open Sans"/>
              </a:rPr>
              <a:t>2018-2020</a:t>
            </a:r>
            <a:endParaRPr sz="3800" b="1" i="0" u="none" strike="noStrike" cap="none">
              <a:solidFill>
                <a:srgbClr val="144682"/>
              </a:solidFill>
              <a:latin typeface="Open Sans"/>
              <a:ea typeface="Open Sans"/>
              <a:cs typeface="Open Sans"/>
              <a:sym typeface="Open Sans"/>
            </a:endParaRPr>
          </a:p>
          <a:p>
            <a:pPr marL="0" marR="0" lvl="0" indent="0" algn="ctr" rtl="0">
              <a:lnSpc>
                <a:spcPct val="90000"/>
              </a:lnSpc>
              <a:spcBef>
                <a:spcPts val="0"/>
              </a:spcBef>
              <a:spcAft>
                <a:spcPts val="0"/>
              </a:spcAft>
              <a:buClr>
                <a:schemeClr val="dk1"/>
              </a:buClr>
              <a:buSzPts val="3500"/>
              <a:buFont typeface="Calibri"/>
              <a:buNone/>
            </a:pPr>
            <a:endParaRPr sz="3500" b="0" i="0" u="none" strike="noStrike" cap="none">
              <a:solidFill>
                <a:srgbClr val="144682"/>
              </a:solidFill>
              <a:latin typeface="Calibri"/>
              <a:ea typeface="Calibri"/>
              <a:cs typeface="Calibri"/>
              <a:sym typeface="Calibri"/>
            </a:endParaRPr>
          </a:p>
        </p:txBody>
      </p:sp>
      <p:pic>
        <p:nvPicPr>
          <p:cNvPr id="90" name="Google Shape;90;p13"/>
          <p:cNvPicPr preferRelativeResize="0"/>
          <p:nvPr/>
        </p:nvPicPr>
        <p:blipFill rotWithShape="1">
          <a:blip r:embed="rId3">
            <a:alphaModFix/>
          </a:blip>
          <a:srcRect/>
          <a:stretch/>
        </p:blipFill>
        <p:spPr>
          <a:xfrm>
            <a:off x="5736566" y="239172"/>
            <a:ext cx="3069343" cy="2555348"/>
          </a:xfrm>
          <a:prstGeom prst="rect">
            <a:avLst/>
          </a:prstGeom>
          <a:noFill/>
          <a:ln>
            <a:noFill/>
          </a:ln>
        </p:spPr>
      </p:pic>
      <p:pic>
        <p:nvPicPr>
          <p:cNvPr id="91" name="Google Shape;91;p13" descr="ncU37hxshP.jpg"/>
          <p:cNvPicPr preferRelativeResize="0"/>
          <p:nvPr/>
        </p:nvPicPr>
        <p:blipFill rotWithShape="1">
          <a:blip r:embed="rId4">
            <a:alphaModFix/>
          </a:blip>
          <a:srcRect/>
          <a:stretch/>
        </p:blipFill>
        <p:spPr>
          <a:xfrm>
            <a:off x="423322" y="164617"/>
            <a:ext cx="1535983" cy="1105274"/>
          </a:xfrm>
          <a:prstGeom prst="rect">
            <a:avLst/>
          </a:prstGeom>
          <a:noFill/>
          <a:ln>
            <a:noFill/>
          </a:ln>
        </p:spPr>
      </p:pic>
      <p:grpSp>
        <p:nvGrpSpPr>
          <p:cNvPr id="92" name="Google Shape;92;p13"/>
          <p:cNvGrpSpPr/>
          <p:nvPr/>
        </p:nvGrpSpPr>
        <p:grpSpPr>
          <a:xfrm>
            <a:off x="6033001" y="6074097"/>
            <a:ext cx="2779318" cy="386261"/>
            <a:chOff x="1719387" y="4606373"/>
            <a:chExt cx="8042010" cy="1117655"/>
          </a:xfrm>
        </p:grpSpPr>
        <p:pic>
          <p:nvPicPr>
            <p:cNvPr id="93" name="Google Shape;93;p13"/>
            <p:cNvPicPr preferRelativeResize="0"/>
            <p:nvPr/>
          </p:nvPicPr>
          <p:blipFill rotWithShape="1">
            <a:blip r:embed="rId5">
              <a:alphaModFix/>
            </a:blip>
            <a:srcRect/>
            <a:stretch/>
          </p:blipFill>
          <p:spPr>
            <a:xfrm>
              <a:off x="6408433" y="4606373"/>
              <a:ext cx="3352964" cy="1117655"/>
            </a:xfrm>
            <a:prstGeom prst="rect">
              <a:avLst/>
            </a:prstGeom>
            <a:noFill/>
            <a:ln>
              <a:noFill/>
            </a:ln>
          </p:spPr>
        </p:pic>
        <p:pic>
          <p:nvPicPr>
            <p:cNvPr id="94" name="Google Shape;94;p13"/>
            <p:cNvPicPr preferRelativeResize="0"/>
            <p:nvPr/>
          </p:nvPicPr>
          <p:blipFill rotWithShape="1">
            <a:blip r:embed="rId6">
              <a:alphaModFix/>
            </a:blip>
            <a:srcRect/>
            <a:stretch/>
          </p:blipFill>
          <p:spPr>
            <a:xfrm>
              <a:off x="1719387" y="4690514"/>
              <a:ext cx="1850608" cy="949372"/>
            </a:xfrm>
            <a:prstGeom prst="rect">
              <a:avLst/>
            </a:prstGeom>
            <a:noFill/>
            <a:ln>
              <a:noFill/>
            </a:ln>
          </p:spPr>
        </p:pic>
      </p:grpSp>
      <p:pic>
        <p:nvPicPr>
          <p:cNvPr id="95" name="Google Shape;95;p13"/>
          <p:cNvPicPr preferRelativeResize="0"/>
          <p:nvPr/>
        </p:nvPicPr>
        <p:blipFill>
          <a:blip r:embed="rId7">
            <a:alphaModFix/>
          </a:blip>
          <a:stretch>
            <a:fillRect/>
          </a:stretch>
        </p:blipFill>
        <p:spPr>
          <a:xfrm>
            <a:off x="3550813" y="1381123"/>
            <a:ext cx="2124075" cy="2124075"/>
          </a:xfrm>
          <a:prstGeom prst="rect">
            <a:avLst/>
          </a:prstGeom>
          <a:noFill/>
          <a:ln>
            <a:noFill/>
          </a:ln>
        </p:spPr>
      </p:pic>
      <p:pic>
        <p:nvPicPr>
          <p:cNvPr id="96" name="Google Shape;96;p13"/>
          <p:cNvPicPr preferRelativeResize="0"/>
          <p:nvPr/>
        </p:nvPicPr>
        <p:blipFill>
          <a:blip r:embed="rId8">
            <a:alphaModFix/>
          </a:blip>
          <a:stretch>
            <a:fillRect/>
          </a:stretch>
        </p:blipFill>
        <p:spPr>
          <a:xfrm>
            <a:off x="557375" y="5835600"/>
            <a:ext cx="4603400" cy="624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4"/>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i="0" u="none" strike="noStrike" cap="none">
                <a:solidFill>
                  <a:srgbClr val="124981"/>
                </a:solidFill>
                <a:latin typeface="Open Sans"/>
                <a:ea typeface="Open Sans"/>
                <a:cs typeface="Open Sans"/>
                <a:sym typeface="Open Sans"/>
              </a:rPr>
              <a:t>Cross-sector Overview</a:t>
            </a:r>
            <a:endParaRPr/>
          </a:p>
        </p:txBody>
      </p:sp>
      <p:grpSp>
        <p:nvGrpSpPr>
          <p:cNvPr id="103" name="Google Shape;103;p14"/>
          <p:cNvGrpSpPr/>
          <p:nvPr/>
        </p:nvGrpSpPr>
        <p:grpSpPr>
          <a:xfrm>
            <a:off x="250359" y="6157696"/>
            <a:ext cx="8643282" cy="467064"/>
            <a:chOff x="250359" y="6157696"/>
            <a:chExt cx="8643282" cy="467064"/>
          </a:xfrm>
        </p:grpSpPr>
        <p:pic>
          <p:nvPicPr>
            <p:cNvPr id="104" name="Google Shape;104;p14"/>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05" name="Google Shape;105;p14"/>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06" name="Google Shape;106;p14"/>
          <p:cNvPicPr preferRelativeResize="0"/>
          <p:nvPr/>
        </p:nvPicPr>
        <p:blipFill>
          <a:blip r:embed="rId5">
            <a:alphaModFix/>
          </a:blip>
          <a:stretch>
            <a:fillRect/>
          </a:stretch>
        </p:blipFill>
        <p:spPr>
          <a:xfrm>
            <a:off x="1373275" y="1185352"/>
            <a:ext cx="4314825" cy="4619625"/>
          </a:xfrm>
          <a:prstGeom prst="rect">
            <a:avLst/>
          </a:prstGeom>
          <a:noFill/>
          <a:ln>
            <a:noFill/>
          </a:ln>
        </p:spPr>
      </p:pic>
      <p:sp>
        <p:nvSpPr>
          <p:cNvPr id="107" name="Google Shape;107;p14"/>
          <p:cNvSpPr txBox="1"/>
          <p:nvPr/>
        </p:nvSpPr>
        <p:spPr>
          <a:xfrm>
            <a:off x="2208150" y="979750"/>
            <a:ext cx="3000000" cy="527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uk-UA" sz="1500" b="1">
                <a:solidFill>
                  <a:srgbClr val="FF0000"/>
                </a:solidFill>
                <a:latin typeface="Calibri"/>
                <a:ea typeface="Calibri"/>
                <a:cs typeface="Calibri"/>
                <a:sym typeface="Calibri"/>
              </a:rPr>
              <a:t>500 000+</a:t>
            </a: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construction, manufacturing,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engineering students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2 000+</a:t>
            </a:r>
            <a:r>
              <a:rPr lang="uk-UA" sz="1500">
                <a:latin typeface="Calibri"/>
                <a:ea typeface="Calibri"/>
                <a:cs typeface="Calibri"/>
                <a:sym typeface="Calibri"/>
              </a:rPr>
              <a:t> startups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150 000+</a:t>
            </a:r>
            <a:r>
              <a:rPr lang="uk-UA" sz="1500">
                <a:latin typeface="Calibri"/>
                <a:ea typeface="Calibri"/>
                <a:cs typeface="Calibri"/>
                <a:sym typeface="Calibri"/>
              </a:rPr>
              <a:t> patents and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utilities issued in Ukraine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since 2007</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Big number of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technical universities</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100+</a:t>
            </a:r>
            <a:r>
              <a:rPr lang="uk-UA" sz="1500">
                <a:latin typeface="Calibri"/>
                <a:ea typeface="Calibri"/>
                <a:cs typeface="Calibri"/>
                <a:sym typeface="Calibri"/>
              </a:rPr>
              <a:t> R&amp;D centers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60+</a:t>
            </a:r>
            <a:r>
              <a:rPr lang="uk-UA" sz="1500">
                <a:latin typeface="Calibri"/>
                <a:ea typeface="Calibri"/>
                <a:cs typeface="Calibri"/>
                <a:sym typeface="Calibri"/>
              </a:rPr>
              <a:t> cluster organizations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Around </a:t>
            </a:r>
            <a:r>
              <a:rPr lang="uk-UA" sz="1500" b="1">
                <a:solidFill>
                  <a:srgbClr val="FF0000"/>
                </a:solidFill>
                <a:latin typeface="Calibri"/>
                <a:ea typeface="Calibri"/>
                <a:cs typeface="Calibri"/>
                <a:sym typeface="Calibri"/>
              </a:rPr>
              <a:t>40</a:t>
            </a:r>
            <a:r>
              <a:rPr lang="uk-UA" sz="1500">
                <a:latin typeface="Calibri"/>
                <a:ea typeface="Calibri"/>
                <a:cs typeface="Calibri"/>
                <a:sym typeface="Calibri"/>
              </a:rPr>
              <a:t> industrial parks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p:txBody>
      </p:sp>
      <p:sp>
        <p:nvSpPr>
          <p:cNvPr id="108" name="Google Shape;108;p14"/>
          <p:cNvSpPr txBox="1"/>
          <p:nvPr/>
        </p:nvSpPr>
        <p:spPr>
          <a:xfrm>
            <a:off x="5984425" y="1110925"/>
            <a:ext cx="3000000" cy="527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uk-UA" sz="1500" b="1">
                <a:solidFill>
                  <a:srgbClr val="FF0000"/>
                </a:solidFill>
                <a:latin typeface="Calibri"/>
                <a:ea typeface="Calibri"/>
                <a:cs typeface="Calibri"/>
                <a:sym typeface="Calibri"/>
              </a:rPr>
              <a:t>38</a:t>
            </a: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commercialization centers</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32 </a:t>
            </a: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science parks</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b="1">
                <a:solidFill>
                  <a:srgbClr val="FF0000"/>
                </a:solidFill>
                <a:latin typeface="Calibri"/>
                <a:ea typeface="Calibri"/>
                <a:cs typeface="Calibri"/>
                <a:sym typeface="Calibri"/>
              </a:rPr>
              <a:t>26</a:t>
            </a:r>
            <a:r>
              <a:rPr lang="uk-UA" sz="1500">
                <a:latin typeface="Calibri"/>
                <a:ea typeface="Calibri"/>
                <a:cs typeface="Calibri"/>
                <a:sym typeface="Calibri"/>
              </a:rPr>
              <a:t> centers of innovation</a:t>
            </a:r>
            <a:endParaRPr sz="15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and technology transfer</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b="1">
                <a:solidFill>
                  <a:srgbClr val="FF0000"/>
                </a:solidFill>
                <a:latin typeface="Calibri"/>
                <a:ea typeface="Calibri"/>
                <a:cs typeface="Calibri"/>
                <a:sym typeface="Calibri"/>
              </a:rPr>
              <a:t>24</a:t>
            </a:r>
            <a:r>
              <a:rPr lang="uk-UA" sz="1500">
                <a:latin typeface="Calibri"/>
                <a:ea typeface="Calibri"/>
                <a:cs typeface="Calibri"/>
                <a:sym typeface="Calibri"/>
              </a:rPr>
              <a:t> innovative</a:t>
            </a:r>
            <a:endParaRPr sz="15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business incubators</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22 </a:t>
            </a: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innovation centers</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None/>
            </a:pPr>
            <a:r>
              <a:rPr lang="uk-UA" sz="1500" b="1">
                <a:solidFill>
                  <a:srgbClr val="FF0000"/>
                </a:solidFill>
                <a:latin typeface="Calibri"/>
                <a:ea typeface="Calibri"/>
                <a:cs typeface="Calibri"/>
                <a:sym typeface="Calibri"/>
              </a:rPr>
              <a:t>16 </a:t>
            </a: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technology parks</a:t>
            </a:r>
            <a:endParaRPr sz="1500">
              <a:latin typeface="Calibri"/>
              <a:ea typeface="Calibri"/>
              <a:cs typeface="Calibri"/>
              <a:sym typeface="Calibri"/>
            </a:endParaRPr>
          </a:p>
          <a:p>
            <a:pPr marL="0" lvl="0" indent="0" algn="l" rtl="0">
              <a:spcBef>
                <a:spcPts val="0"/>
              </a:spcBef>
              <a:spcAft>
                <a:spcPts val="0"/>
              </a:spcAft>
              <a:buNone/>
            </a:pPr>
            <a:endParaRPr sz="1500" b="1">
              <a:solidFill>
                <a:srgbClr val="FF0000"/>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b="1">
                <a:solidFill>
                  <a:srgbClr val="FF0000"/>
                </a:solidFill>
                <a:latin typeface="Calibri"/>
                <a:ea typeface="Calibri"/>
                <a:cs typeface="Calibri"/>
                <a:sym typeface="Calibri"/>
              </a:rPr>
              <a:t>$510 mln</a:t>
            </a:r>
            <a:r>
              <a:rPr lang="uk-UA" sz="1500">
                <a:latin typeface="Calibri"/>
                <a:ea typeface="Calibri"/>
                <a:cs typeface="Calibri"/>
                <a:sym typeface="Calibri"/>
              </a:rPr>
              <a:t> investments</a:t>
            </a:r>
            <a:endParaRPr sz="1500">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uk-UA" sz="1500">
                <a:latin typeface="Calibri"/>
                <a:ea typeface="Calibri"/>
                <a:cs typeface="Calibri"/>
                <a:sym typeface="Calibri"/>
              </a:rPr>
              <a:t>in Ukrainian IT companies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grpSp>
        <p:nvGrpSpPr>
          <p:cNvPr id="114" name="Google Shape;114;p15"/>
          <p:cNvGrpSpPr/>
          <p:nvPr/>
        </p:nvGrpSpPr>
        <p:grpSpPr>
          <a:xfrm>
            <a:off x="250359" y="6157696"/>
            <a:ext cx="8643282" cy="467064"/>
            <a:chOff x="250359" y="6157696"/>
            <a:chExt cx="8643282" cy="467064"/>
          </a:xfrm>
        </p:grpSpPr>
        <p:pic>
          <p:nvPicPr>
            <p:cNvPr id="115" name="Google Shape;115;p15"/>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16" name="Google Shape;116;p15"/>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117" name="Google Shape;117;p15"/>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i="0" u="none" strike="noStrike" cap="none">
                <a:solidFill>
                  <a:srgbClr val="124981"/>
                </a:solidFill>
                <a:latin typeface="Open Sans"/>
                <a:ea typeface="Open Sans"/>
                <a:cs typeface="Open Sans"/>
                <a:sym typeface="Open Sans"/>
              </a:rPr>
              <a:t>Ukraine in Global Rankings</a:t>
            </a:r>
            <a:endParaRPr sz="1800" b="0" i="0" u="none" strike="noStrike" cap="none">
              <a:solidFill>
                <a:schemeClr val="dk1"/>
              </a:solidFill>
              <a:latin typeface="Calibri"/>
              <a:ea typeface="Calibri"/>
              <a:cs typeface="Calibri"/>
              <a:sym typeface="Calibri"/>
            </a:endParaRPr>
          </a:p>
        </p:txBody>
      </p:sp>
      <p:pic>
        <p:nvPicPr>
          <p:cNvPr id="118" name="Google Shape;118;p15"/>
          <p:cNvPicPr preferRelativeResize="0"/>
          <p:nvPr/>
        </p:nvPicPr>
        <p:blipFill>
          <a:blip r:embed="rId5">
            <a:alphaModFix/>
          </a:blip>
          <a:stretch>
            <a:fillRect/>
          </a:stretch>
        </p:blipFill>
        <p:spPr>
          <a:xfrm>
            <a:off x="299150" y="1698200"/>
            <a:ext cx="2438875" cy="3662925"/>
          </a:xfrm>
          <a:prstGeom prst="rect">
            <a:avLst/>
          </a:prstGeom>
          <a:noFill/>
          <a:ln>
            <a:noFill/>
          </a:ln>
        </p:spPr>
      </p:pic>
      <p:pic>
        <p:nvPicPr>
          <p:cNvPr id="119" name="Google Shape;119;p15"/>
          <p:cNvPicPr preferRelativeResize="0"/>
          <p:nvPr/>
        </p:nvPicPr>
        <p:blipFill>
          <a:blip r:embed="rId6">
            <a:alphaModFix/>
          </a:blip>
          <a:stretch>
            <a:fillRect/>
          </a:stretch>
        </p:blipFill>
        <p:spPr>
          <a:xfrm>
            <a:off x="5696675" y="1369575"/>
            <a:ext cx="738275" cy="4567434"/>
          </a:xfrm>
          <a:prstGeom prst="rect">
            <a:avLst/>
          </a:prstGeom>
          <a:noFill/>
          <a:ln>
            <a:noFill/>
          </a:ln>
        </p:spPr>
      </p:pic>
      <p:sp>
        <p:nvSpPr>
          <p:cNvPr id="120" name="Google Shape;120;p15"/>
          <p:cNvSpPr txBox="1"/>
          <p:nvPr/>
        </p:nvSpPr>
        <p:spPr>
          <a:xfrm>
            <a:off x="1664650" y="1055850"/>
            <a:ext cx="4021800" cy="452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uk-UA" sz="1500">
                <a:latin typeface="Calibri"/>
                <a:ea typeface="Calibri"/>
                <a:cs typeface="Calibri"/>
                <a:sym typeface="Calibri"/>
              </a:rPr>
              <a:t>Ranked </a:t>
            </a:r>
            <a:r>
              <a:rPr lang="uk-UA" sz="1800" b="1">
                <a:solidFill>
                  <a:srgbClr val="FF0000"/>
                </a:solidFill>
                <a:latin typeface="Calibri"/>
                <a:ea typeface="Calibri"/>
                <a:cs typeface="Calibri"/>
                <a:sym typeface="Calibri"/>
              </a:rPr>
              <a:t>45</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by 2020’s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Global Innovation Index among 131 countries </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b="1">
                <a:solidFill>
                  <a:srgbClr val="FF0000"/>
                </a:solidFill>
                <a:latin typeface="Calibri"/>
                <a:ea typeface="Calibri"/>
                <a:cs typeface="Calibri"/>
                <a:sym typeface="Calibri"/>
              </a:rPr>
              <a:t>23</a:t>
            </a:r>
            <a:r>
              <a:rPr lang="uk-UA" sz="1500" b="1">
                <a:solidFill>
                  <a:srgbClr val="FF0000"/>
                </a:solidFill>
                <a:latin typeface="Calibri"/>
                <a:ea typeface="Calibri"/>
                <a:cs typeface="Calibri"/>
                <a:sym typeface="Calibri"/>
              </a:rPr>
              <a:t>rd</a:t>
            </a:r>
            <a:r>
              <a:rPr lang="uk-UA" sz="1500">
                <a:latin typeface="Calibri"/>
                <a:ea typeface="Calibri"/>
                <a:cs typeface="Calibri"/>
                <a:sym typeface="Calibri"/>
              </a:rPr>
              <a:t> in Knowledge creation sub-index</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b="1">
                <a:solidFill>
                  <a:srgbClr val="FF0000"/>
                </a:solidFill>
                <a:latin typeface="Calibri"/>
                <a:ea typeface="Calibri"/>
                <a:cs typeface="Calibri"/>
                <a:sym typeface="Calibri"/>
              </a:rPr>
              <a:t>32</a:t>
            </a:r>
            <a:r>
              <a:rPr lang="uk-UA" sz="1500" b="1">
                <a:solidFill>
                  <a:srgbClr val="FF0000"/>
                </a:solidFill>
                <a:latin typeface="Calibri"/>
                <a:ea typeface="Calibri"/>
                <a:cs typeface="Calibri"/>
                <a:sym typeface="Calibri"/>
              </a:rPr>
              <a:t>nd</a:t>
            </a:r>
            <a:r>
              <a:rPr lang="uk-UA" sz="1500">
                <a:latin typeface="Calibri"/>
                <a:ea typeface="Calibri"/>
                <a:cs typeface="Calibri"/>
                <a:sym typeface="Calibri"/>
              </a:rPr>
              <a:t> in Knowledge diffusion sub-index</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a:latin typeface="Calibri"/>
                <a:ea typeface="Calibri"/>
                <a:cs typeface="Calibri"/>
                <a:sym typeface="Calibri"/>
              </a:rPr>
              <a:t> </a:t>
            </a:r>
            <a:r>
              <a:rPr lang="uk-UA" sz="1800" b="1">
                <a:solidFill>
                  <a:srgbClr val="FF0000"/>
                </a:solidFill>
                <a:latin typeface="Calibri"/>
                <a:ea typeface="Calibri"/>
                <a:cs typeface="Calibri"/>
                <a:sym typeface="Calibri"/>
              </a:rPr>
              <a:t>45</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in Knowledge impact sub-index</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b="1">
                <a:solidFill>
                  <a:srgbClr val="FF0000"/>
                </a:solidFill>
                <a:latin typeface="Calibri"/>
                <a:ea typeface="Calibri"/>
                <a:cs typeface="Calibri"/>
                <a:sym typeface="Calibri"/>
              </a:rPr>
              <a:t>23</a:t>
            </a:r>
            <a:r>
              <a:rPr lang="uk-UA" sz="1500" b="1">
                <a:solidFill>
                  <a:srgbClr val="FF0000"/>
                </a:solidFill>
                <a:latin typeface="Calibri"/>
                <a:ea typeface="Calibri"/>
                <a:cs typeface="Calibri"/>
                <a:sym typeface="Calibri"/>
              </a:rPr>
              <a:t>rd</a:t>
            </a:r>
            <a:r>
              <a:rPr lang="uk-UA" sz="1500">
                <a:latin typeface="Calibri"/>
                <a:ea typeface="Calibri"/>
                <a:cs typeface="Calibri"/>
                <a:sym typeface="Calibri"/>
              </a:rPr>
              <a:t> in Education sub-index</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b="1">
                <a:solidFill>
                  <a:srgbClr val="FF0000"/>
                </a:solidFill>
                <a:latin typeface="Calibri"/>
                <a:ea typeface="Calibri"/>
                <a:cs typeface="Calibri"/>
                <a:sym typeface="Calibri"/>
              </a:rPr>
              <a:t>32</a:t>
            </a:r>
            <a:r>
              <a:rPr lang="uk-UA" sz="1500" b="1">
                <a:solidFill>
                  <a:srgbClr val="FF0000"/>
                </a:solidFill>
                <a:latin typeface="Calibri"/>
                <a:ea typeface="Calibri"/>
                <a:cs typeface="Calibri"/>
                <a:sym typeface="Calibri"/>
              </a:rPr>
              <a:t>nd</a:t>
            </a:r>
            <a:r>
              <a:rPr lang="uk-UA" sz="1500">
                <a:latin typeface="Calibri"/>
                <a:ea typeface="Calibri"/>
                <a:cs typeface="Calibri"/>
                <a:sym typeface="Calibri"/>
              </a:rPr>
              <a:t> in Tertiary education sub-index</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800" b="1">
                <a:solidFill>
                  <a:srgbClr val="FF0000"/>
                </a:solidFill>
                <a:latin typeface="Calibri"/>
                <a:ea typeface="Calibri"/>
                <a:cs typeface="Calibri"/>
                <a:sym typeface="Calibri"/>
              </a:rPr>
              <a:t>44</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in Research &amp; Development (R&amp;D)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sub-index </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r>
              <a:rPr lang="uk-UA" sz="1500" b="1">
                <a:solidFill>
                  <a:srgbClr val="FF0000"/>
                </a:solidFill>
                <a:latin typeface="Calibri"/>
                <a:ea typeface="Calibri"/>
                <a:cs typeface="Calibri"/>
                <a:sym typeface="Calibri"/>
              </a:rPr>
              <a:t> </a:t>
            </a:r>
            <a:r>
              <a:rPr lang="uk-UA" sz="1800" b="1">
                <a:solidFill>
                  <a:srgbClr val="FF0000"/>
                </a:solidFill>
                <a:latin typeface="Calibri"/>
                <a:ea typeface="Calibri"/>
                <a:cs typeface="Calibri"/>
                <a:sym typeface="Calibri"/>
              </a:rPr>
              <a:t>23</a:t>
            </a:r>
            <a:r>
              <a:rPr lang="uk-UA" sz="1500" b="1">
                <a:solidFill>
                  <a:srgbClr val="FF0000"/>
                </a:solidFill>
                <a:latin typeface="Calibri"/>
                <a:ea typeface="Calibri"/>
                <a:cs typeface="Calibri"/>
                <a:sym typeface="Calibri"/>
              </a:rPr>
              <a:t>rd</a:t>
            </a:r>
            <a:r>
              <a:rPr lang="uk-UA" sz="1500">
                <a:latin typeface="Calibri"/>
                <a:ea typeface="Calibri"/>
                <a:cs typeface="Calibri"/>
                <a:sym typeface="Calibri"/>
              </a:rPr>
              <a:t> in Intangible assets sub-index</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 </a:t>
            </a:r>
            <a:endParaRPr sz="1500">
              <a:latin typeface="Calibri"/>
              <a:ea typeface="Calibri"/>
              <a:cs typeface="Calibri"/>
              <a:sym typeface="Calibri"/>
            </a:endParaRPr>
          </a:p>
          <a:p>
            <a:pPr marL="0" lvl="0" indent="0" algn="l" rtl="0">
              <a:spcBef>
                <a:spcPts val="0"/>
              </a:spcBef>
              <a:spcAft>
                <a:spcPts val="0"/>
              </a:spcAft>
              <a:buNone/>
            </a:pPr>
            <a:r>
              <a:rPr lang="uk-UA" sz="1800" b="1">
                <a:solidFill>
                  <a:srgbClr val="FF0000"/>
                </a:solidFill>
                <a:latin typeface="Calibri"/>
                <a:ea typeface="Calibri"/>
                <a:cs typeface="Calibri"/>
                <a:sym typeface="Calibri"/>
              </a:rPr>
              <a:t>39</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in Online creativity sub-index  </a:t>
            </a:r>
            <a:endParaRPr sz="1500">
              <a:latin typeface="Calibri"/>
              <a:ea typeface="Calibri"/>
              <a:cs typeface="Calibri"/>
              <a:sym typeface="Calibri"/>
            </a:endParaRPr>
          </a:p>
        </p:txBody>
      </p:sp>
      <p:sp>
        <p:nvSpPr>
          <p:cNvPr id="121" name="Google Shape;121;p15"/>
          <p:cNvSpPr txBox="1"/>
          <p:nvPr/>
        </p:nvSpPr>
        <p:spPr>
          <a:xfrm>
            <a:off x="6545275" y="1162100"/>
            <a:ext cx="3000000" cy="479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uk-UA" sz="1800" b="1">
                <a:solidFill>
                  <a:srgbClr val="FF0000"/>
                </a:solidFill>
                <a:latin typeface="Calibri"/>
                <a:ea typeface="Calibri"/>
                <a:cs typeface="Calibri"/>
                <a:sym typeface="Calibri"/>
              </a:rPr>
              <a:t>28</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by World Design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Ranking 2019</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among 106 countries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800" b="1">
                <a:solidFill>
                  <a:srgbClr val="FF0000"/>
                </a:solidFill>
                <a:latin typeface="Calibri"/>
                <a:ea typeface="Calibri"/>
                <a:cs typeface="Calibri"/>
                <a:sym typeface="Calibri"/>
              </a:rPr>
              <a:t>29</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by StartupBlink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global ranking 2020 based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on evaluation of Startup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ecosystem</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800" b="1">
                <a:solidFill>
                  <a:srgbClr val="FF0000"/>
                </a:solidFill>
                <a:latin typeface="Calibri"/>
                <a:ea typeface="Calibri"/>
                <a:cs typeface="Calibri"/>
                <a:sym typeface="Calibri"/>
              </a:rPr>
              <a:t>60</a:t>
            </a:r>
            <a:r>
              <a:rPr lang="uk-UA" sz="1500" b="1">
                <a:solidFill>
                  <a:srgbClr val="FF0000"/>
                </a:solidFill>
                <a:latin typeface="Calibri"/>
                <a:ea typeface="Calibri"/>
                <a:cs typeface="Calibri"/>
                <a:sym typeface="Calibri"/>
              </a:rPr>
              <a:t>th</a:t>
            </a:r>
            <a:r>
              <a:rPr lang="uk-UA" sz="1500">
                <a:latin typeface="Calibri"/>
                <a:ea typeface="Calibri"/>
                <a:cs typeface="Calibri"/>
                <a:sym typeface="Calibri"/>
              </a:rPr>
              <a:t> by 2019’s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WEF Global Competitiveness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Index Innovation Ranking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among 140 countries</a:t>
            </a: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Gradually improving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in the Doing Business </a:t>
            </a:r>
            <a:endParaRPr sz="1500">
              <a:latin typeface="Calibri"/>
              <a:ea typeface="Calibri"/>
              <a:cs typeface="Calibri"/>
              <a:sym typeface="Calibri"/>
            </a:endParaRPr>
          </a:p>
          <a:p>
            <a:pPr marL="0" lvl="0" indent="0" algn="l" rtl="0">
              <a:spcBef>
                <a:spcPts val="0"/>
              </a:spcBef>
              <a:spcAft>
                <a:spcPts val="0"/>
              </a:spcAft>
              <a:buNone/>
            </a:pPr>
            <a:r>
              <a:rPr lang="uk-UA" sz="1500">
                <a:latin typeface="Calibri"/>
                <a:ea typeface="Calibri"/>
                <a:cs typeface="Calibri"/>
                <a:sym typeface="Calibri"/>
              </a:rPr>
              <a:t>Ranking</a:t>
            </a:r>
            <a:endParaRPr sz="15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16"/>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i="0" u="none" strike="noStrike" cap="none">
                <a:solidFill>
                  <a:srgbClr val="124981"/>
                </a:solidFill>
                <a:latin typeface="Open Sans"/>
                <a:ea typeface="Open Sans"/>
                <a:cs typeface="Open Sans"/>
                <a:sym typeface="Open Sans"/>
              </a:rPr>
              <a:t>Why Ukraine?</a:t>
            </a:r>
            <a:endParaRPr/>
          </a:p>
        </p:txBody>
      </p:sp>
      <p:grpSp>
        <p:nvGrpSpPr>
          <p:cNvPr id="128" name="Google Shape;128;p16"/>
          <p:cNvGrpSpPr/>
          <p:nvPr/>
        </p:nvGrpSpPr>
        <p:grpSpPr>
          <a:xfrm>
            <a:off x="250359" y="6157696"/>
            <a:ext cx="8643282" cy="467064"/>
            <a:chOff x="250359" y="6157696"/>
            <a:chExt cx="8643282" cy="467064"/>
          </a:xfrm>
        </p:grpSpPr>
        <p:pic>
          <p:nvPicPr>
            <p:cNvPr id="129" name="Google Shape;129;p16"/>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30" name="Google Shape;130;p16"/>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31" name="Google Shape;131;p16"/>
          <p:cNvPicPr preferRelativeResize="0"/>
          <p:nvPr/>
        </p:nvPicPr>
        <p:blipFill>
          <a:blip r:embed="rId5">
            <a:alphaModFix/>
          </a:blip>
          <a:stretch>
            <a:fillRect/>
          </a:stretch>
        </p:blipFill>
        <p:spPr>
          <a:xfrm>
            <a:off x="417850" y="2496600"/>
            <a:ext cx="8149350" cy="985400"/>
          </a:xfrm>
          <a:prstGeom prst="rect">
            <a:avLst/>
          </a:prstGeom>
          <a:noFill/>
          <a:ln>
            <a:noFill/>
          </a:ln>
        </p:spPr>
      </p:pic>
      <p:sp>
        <p:nvSpPr>
          <p:cNvPr id="132" name="Google Shape;132;p16"/>
          <p:cNvSpPr txBox="1"/>
          <p:nvPr/>
        </p:nvSpPr>
        <p:spPr>
          <a:xfrm>
            <a:off x="1146550" y="3662575"/>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Significant market</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capacity</a:t>
            </a:r>
            <a:endParaRPr sz="1600" b="1">
              <a:latin typeface="Calibri"/>
              <a:ea typeface="Calibri"/>
              <a:cs typeface="Calibri"/>
              <a:sym typeface="Calibri"/>
            </a:endParaRPr>
          </a:p>
        </p:txBody>
      </p:sp>
      <p:sp>
        <p:nvSpPr>
          <p:cNvPr id="133" name="Google Shape;133;p16"/>
          <p:cNvSpPr txBox="1"/>
          <p:nvPr/>
        </p:nvSpPr>
        <p:spPr>
          <a:xfrm>
            <a:off x="2696400" y="3662575"/>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Strong </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skills and competences</a:t>
            </a:r>
            <a:endParaRPr sz="1600" b="1">
              <a:latin typeface="Calibri"/>
              <a:ea typeface="Calibri"/>
              <a:cs typeface="Calibri"/>
              <a:sym typeface="Calibri"/>
            </a:endParaRPr>
          </a:p>
          <a:p>
            <a:pPr marL="0" lvl="0" indent="0" algn="ctr" rtl="0">
              <a:spcBef>
                <a:spcPts val="0"/>
              </a:spcBef>
              <a:spcAft>
                <a:spcPts val="0"/>
              </a:spcAft>
              <a:buNone/>
            </a:pPr>
            <a:endParaRPr sz="1600" b="1">
              <a:latin typeface="Calibri"/>
              <a:ea typeface="Calibri"/>
              <a:cs typeface="Calibri"/>
              <a:sym typeface="Calibri"/>
            </a:endParaRPr>
          </a:p>
        </p:txBody>
      </p:sp>
      <p:sp>
        <p:nvSpPr>
          <p:cNvPr id="134" name="Google Shape;134;p16"/>
          <p:cNvSpPr txBox="1"/>
          <p:nvPr/>
        </p:nvSpPr>
        <p:spPr>
          <a:xfrm>
            <a:off x="4290100" y="3662575"/>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Historically</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strong tech</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education </a:t>
            </a:r>
            <a:endParaRPr sz="1600" b="1">
              <a:latin typeface="Calibri"/>
              <a:ea typeface="Calibri"/>
              <a:cs typeface="Calibri"/>
              <a:sym typeface="Calibri"/>
            </a:endParaRPr>
          </a:p>
          <a:p>
            <a:pPr marL="0" lvl="0" indent="0" algn="ctr" rtl="0">
              <a:spcBef>
                <a:spcPts val="0"/>
              </a:spcBef>
              <a:spcAft>
                <a:spcPts val="0"/>
              </a:spcAft>
              <a:buNone/>
            </a:pPr>
            <a:endParaRPr sz="1600" b="1">
              <a:latin typeface="Calibri"/>
              <a:ea typeface="Calibri"/>
              <a:cs typeface="Calibri"/>
              <a:sym typeface="Calibri"/>
            </a:endParaRPr>
          </a:p>
        </p:txBody>
      </p:sp>
      <p:sp>
        <p:nvSpPr>
          <p:cNvPr id="135" name="Google Shape;135;p16"/>
          <p:cNvSpPr txBox="1"/>
          <p:nvPr/>
        </p:nvSpPr>
        <p:spPr>
          <a:xfrm>
            <a:off x="5839950" y="3662575"/>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State</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digitalization</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program</a:t>
            </a:r>
            <a:endParaRPr sz="1600" b="1">
              <a:latin typeface="Calibri"/>
              <a:ea typeface="Calibri"/>
              <a:cs typeface="Calibri"/>
              <a:sym typeface="Calibri"/>
            </a:endParaRPr>
          </a:p>
        </p:txBody>
      </p:sp>
      <p:sp>
        <p:nvSpPr>
          <p:cNvPr id="136" name="Google Shape;136;p16"/>
          <p:cNvSpPr txBox="1"/>
          <p:nvPr/>
        </p:nvSpPr>
        <p:spPr>
          <a:xfrm>
            <a:off x="7433650" y="3662575"/>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Qualified</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human</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capital</a:t>
            </a:r>
            <a:endParaRPr sz="1600" b="1">
              <a:latin typeface="Calibri"/>
              <a:ea typeface="Calibri"/>
              <a:cs typeface="Calibri"/>
              <a:sym typeface="Calibri"/>
            </a:endParaRPr>
          </a:p>
          <a:p>
            <a:pPr marL="0" lvl="0" indent="0" algn="ctr" rtl="0">
              <a:spcBef>
                <a:spcPts val="0"/>
              </a:spcBef>
              <a:spcAft>
                <a:spcPts val="0"/>
              </a:spcAft>
              <a:buNone/>
            </a:pPr>
            <a:endParaRPr sz="1600" b="1">
              <a:latin typeface="Calibri"/>
              <a:ea typeface="Calibri"/>
              <a:cs typeface="Calibri"/>
              <a:sym typeface="Calibri"/>
            </a:endParaRPr>
          </a:p>
        </p:txBody>
      </p:sp>
      <p:sp>
        <p:nvSpPr>
          <p:cNvPr id="137" name="Google Shape;137;p16"/>
          <p:cNvSpPr txBox="1"/>
          <p:nvPr/>
        </p:nvSpPr>
        <p:spPr>
          <a:xfrm>
            <a:off x="1889575" y="1757350"/>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Developed</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innovations</a:t>
            </a:r>
            <a:endParaRPr sz="1600" b="1">
              <a:latin typeface="Calibri"/>
              <a:ea typeface="Calibri"/>
              <a:cs typeface="Calibri"/>
              <a:sym typeface="Calibri"/>
            </a:endParaRPr>
          </a:p>
        </p:txBody>
      </p:sp>
      <p:sp>
        <p:nvSpPr>
          <p:cNvPr id="138" name="Google Shape;138;p16"/>
          <p:cNvSpPr txBox="1"/>
          <p:nvPr/>
        </p:nvSpPr>
        <p:spPr>
          <a:xfrm>
            <a:off x="3472675" y="1330525"/>
            <a:ext cx="1656000" cy="985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Qualified and</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recognized</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production</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services</a:t>
            </a:r>
            <a:endParaRPr sz="1600" b="1">
              <a:latin typeface="Calibri"/>
              <a:ea typeface="Calibri"/>
              <a:cs typeface="Calibri"/>
              <a:sym typeface="Calibri"/>
            </a:endParaRPr>
          </a:p>
        </p:txBody>
      </p:sp>
      <p:sp>
        <p:nvSpPr>
          <p:cNvPr id="139" name="Google Shape;139;p16"/>
          <p:cNvSpPr txBox="1"/>
          <p:nvPr/>
        </p:nvSpPr>
        <p:spPr>
          <a:xfrm>
            <a:off x="5033125" y="1757350"/>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International and</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EU standards</a:t>
            </a:r>
            <a:endParaRPr sz="1600" b="1">
              <a:latin typeface="Calibri"/>
              <a:ea typeface="Calibri"/>
              <a:cs typeface="Calibri"/>
              <a:sym typeface="Calibri"/>
            </a:endParaRPr>
          </a:p>
        </p:txBody>
      </p:sp>
      <p:sp>
        <p:nvSpPr>
          <p:cNvPr id="140" name="Google Shape;140;p16"/>
          <p:cNvSpPr txBox="1"/>
          <p:nvPr/>
        </p:nvSpPr>
        <p:spPr>
          <a:xfrm>
            <a:off x="6626825" y="1528750"/>
            <a:ext cx="1656000" cy="70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Reliable</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trade</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partner</a:t>
            </a:r>
            <a:endParaRPr sz="1600" b="1">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7"/>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i="0" u="none" strike="noStrike" cap="none">
                <a:solidFill>
                  <a:srgbClr val="124981"/>
                </a:solidFill>
                <a:latin typeface="Open Sans"/>
                <a:ea typeface="Open Sans"/>
                <a:cs typeface="Open Sans"/>
                <a:sym typeface="Open Sans"/>
              </a:rPr>
              <a:t>Ukraine’s Innovation Ecosystem</a:t>
            </a:r>
            <a:endParaRPr sz="3300" b="1" i="0" u="none" strike="noStrike" cap="none">
              <a:solidFill>
                <a:srgbClr val="124981"/>
              </a:solidFill>
              <a:latin typeface="Open Sans"/>
              <a:ea typeface="Open Sans"/>
              <a:cs typeface="Open Sans"/>
              <a:sym typeface="Open Sans"/>
            </a:endParaRPr>
          </a:p>
        </p:txBody>
      </p:sp>
      <p:grpSp>
        <p:nvGrpSpPr>
          <p:cNvPr id="147" name="Google Shape;147;p17"/>
          <p:cNvGrpSpPr/>
          <p:nvPr/>
        </p:nvGrpSpPr>
        <p:grpSpPr>
          <a:xfrm>
            <a:off x="250359" y="6157696"/>
            <a:ext cx="8643282" cy="467064"/>
            <a:chOff x="250359" y="6157696"/>
            <a:chExt cx="8643282" cy="467064"/>
          </a:xfrm>
        </p:grpSpPr>
        <p:pic>
          <p:nvPicPr>
            <p:cNvPr id="148" name="Google Shape;148;p17"/>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49" name="Google Shape;149;p17"/>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150" name="Google Shape;150;p17"/>
          <p:cNvPicPr preferRelativeResize="0"/>
          <p:nvPr/>
        </p:nvPicPr>
        <p:blipFill>
          <a:blip r:embed="rId5">
            <a:alphaModFix/>
          </a:blip>
          <a:stretch>
            <a:fillRect/>
          </a:stretch>
        </p:blipFill>
        <p:spPr>
          <a:xfrm>
            <a:off x="2883025" y="1733539"/>
            <a:ext cx="3390900" cy="3390900"/>
          </a:xfrm>
          <a:prstGeom prst="rect">
            <a:avLst/>
          </a:prstGeom>
          <a:noFill/>
          <a:ln>
            <a:noFill/>
          </a:ln>
        </p:spPr>
      </p:pic>
      <p:sp>
        <p:nvSpPr>
          <p:cNvPr id="151" name="Google Shape;151;p17"/>
          <p:cNvSpPr txBox="1"/>
          <p:nvPr/>
        </p:nvSpPr>
        <p:spPr>
          <a:xfrm>
            <a:off x="3907200" y="102220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Financial </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Instruments</a:t>
            </a:r>
            <a:endParaRPr sz="1600" b="1">
              <a:latin typeface="Calibri"/>
              <a:ea typeface="Calibri"/>
              <a:cs typeface="Calibri"/>
              <a:sym typeface="Calibri"/>
            </a:endParaRPr>
          </a:p>
        </p:txBody>
      </p:sp>
      <p:sp>
        <p:nvSpPr>
          <p:cNvPr id="152" name="Google Shape;152;p17"/>
          <p:cNvSpPr txBox="1"/>
          <p:nvPr/>
        </p:nvSpPr>
        <p:spPr>
          <a:xfrm>
            <a:off x="3911875" y="524435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Experienced Managers</a:t>
            </a:r>
            <a:endParaRPr sz="1600" b="1">
              <a:latin typeface="Calibri"/>
              <a:ea typeface="Calibri"/>
              <a:cs typeface="Calibri"/>
              <a:sym typeface="Calibri"/>
            </a:endParaRPr>
          </a:p>
        </p:txBody>
      </p:sp>
      <p:sp>
        <p:nvSpPr>
          <p:cNvPr id="153" name="Google Shape;153;p17"/>
          <p:cNvSpPr txBox="1"/>
          <p:nvPr/>
        </p:nvSpPr>
        <p:spPr>
          <a:xfrm>
            <a:off x="1549825" y="3205250"/>
            <a:ext cx="1333200" cy="467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Corporations</a:t>
            </a:r>
            <a:endParaRPr sz="1600" b="1">
              <a:latin typeface="Calibri"/>
              <a:ea typeface="Calibri"/>
              <a:cs typeface="Calibri"/>
              <a:sym typeface="Calibri"/>
            </a:endParaRPr>
          </a:p>
        </p:txBody>
      </p:sp>
      <p:sp>
        <p:nvSpPr>
          <p:cNvPr id="154" name="Google Shape;154;p17"/>
          <p:cNvSpPr txBox="1"/>
          <p:nvPr/>
        </p:nvSpPr>
        <p:spPr>
          <a:xfrm>
            <a:off x="6273925" y="310950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R&amp;D Universities</a:t>
            </a:r>
            <a:endParaRPr sz="1600" b="1">
              <a:latin typeface="Calibri"/>
              <a:ea typeface="Calibri"/>
              <a:cs typeface="Calibri"/>
              <a:sym typeface="Calibri"/>
            </a:endParaRPr>
          </a:p>
        </p:txBody>
      </p:sp>
      <p:sp>
        <p:nvSpPr>
          <p:cNvPr id="155" name="Google Shape;155;p17"/>
          <p:cNvSpPr txBox="1"/>
          <p:nvPr/>
        </p:nvSpPr>
        <p:spPr>
          <a:xfrm>
            <a:off x="1960775" y="202170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Venture</a:t>
            </a:r>
            <a:endParaRPr sz="1600" b="1">
              <a:latin typeface="Calibri"/>
              <a:ea typeface="Calibri"/>
              <a:cs typeface="Calibri"/>
              <a:sym typeface="Calibri"/>
            </a:endParaRPr>
          </a:p>
          <a:p>
            <a:pPr marL="0" lvl="0" indent="0" algn="ctr" rtl="0">
              <a:spcBef>
                <a:spcPts val="0"/>
              </a:spcBef>
              <a:spcAft>
                <a:spcPts val="0"/>
              </a:spcAft>
              <a:buNone/>
            </a:pPr>
            <a:r>
              <a:rPr lang="uk-UA" sz="1600" b="1">
                <a:latin typeface="Calibri"/>
                <a:ea typeface="Calibri"/>
                <a:cs typeface="Calibri"/>
                <a:sym typeface="Calibri"/>
              </a:rPr>
              <a:t>Capital</a:t>
            </a:r>
            <a:endParaRPr sz="1600" b="1">
              <a:latin typeface="Calibri"/>
              <a:ea typeface="Calibri"/>
              <a:cs typeface="Calibri"/>
              <a:sym typeface="Calibri"/>
            </a:endParaRPr>
          </a:p>
        </p:txBody>
      </p:sp>
      <p:sp>
        <p:nvSpPr>
          <p:cNvPr id="156" name="Google Shape;156;p17"/>
          <p:cNvSpPr txBox="1"/>
          <p:nvPr/>
        </p:nvSpPr>
        <p:spPr>
          <a:xfrm>
            <a:off x="1960775" y="412780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Government Policy</a:t>
            </a:r>
            <a:endParaRPr sz="1600" b="1">
              <a:latin typeface="Calibri"/>
              <a:ea typeface="Calibri"/>
              <a:cs typeface="Calibri"/>
              <a:sym typeface="Calibri"/>
            </a:endParaRPr>
          </a:p>
        </p:txBody>
      </p:sp>
      <p:sp>
        <p:nvSpPr>
          <p:cNvPr id="157" name="Google Shape;157;p17"/>
          <p:cNvSpPr txBox="1"/>
          <p:nvPr/>
        </p:nvSpPr>
        <p:spPr>
          <a:xfrm>
            <a:off x="5828800" y="2170750"/>
            <a:ext cx="1485600" cy="400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Entrepreneurs</a:t>
            </a:r>
            <a:endParaRPr sz="1600" b="1">
              <a:latin typeface="Calibri"/>
              <a:ea typeface="Calibri"/>
              <a:cs typeface="Calibri"/>
              <a:sym typeface="Calibri"/>
            </a:endParaRPr>
          </a:p>
        </p:txBody>
      </p:sp>
      <p:sp>
        <p:nvSpPr>
          <p:cNvPr id="158" name="Google Shape;158;p17"/>
          <p:cNvSpPr txBox="1"/>
          <p:nvPr/>
        </p:nvSpPr>
        <p:spPr>
          <a:xfrm>
            <a:off x="5828800" y="4124450"/>
            <a:ext cx="1333200" cy="63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uk-UA" sz="1600" b="1">
                <a:latin typeface="Calibri"/>
                <a:ea typeface="Calibri"/>
                <a:cs typeface="Calibri"/>
                <a:sym typeface="Calibri"/>
              </a:rPr>
              <a:t>Service Providers</a:t>
            </a:r>
            <a:endParaRPr sz="1600" b="1">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8"/>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i="0" u="none" strike="noStrike" cap="none">
                <a:solidFill>
                  <a:srgbClr val="124981"/>
                </a:solidFill>
                <a:latin typeface="Open Sans"/>
                <a:ea typeface="Open Sans"/>
                <a:cs typeface="Open Sans"/>
                <a:sym typeface="Open Sans"/>
              </a:rPr>
              <a:t>Ukraine’s Innovation Ecosystem</a:t>
            </a:r>
            <a:endParaRPr sz="3300" b="1" i="0" u="none" strike="noStrike" cap="none">
              <a:solidFill>
                <a:srgbClr val="124981"/>
              </a:solidFill>
              <a:latin typeface="Open Sans"/>
              <a:ea typeface="Open Sans"/>
              <a:cs typeface="Open Sans"/>
              <a:sym typeface="Open Sans"/>
            </a:endParaRPr>
          </a:p>
        </p:txBody>
      </p:sp>
      <p:grpSp>
        <p:nvGrpSpPr>
          <p:cNvPr id="165" name="Google Shape;165;p18"/>
          <p:cNvGrpSpPr/>
          <p:nvPr/>
        </p:nvGrpSpPr>
        <p:grpSpPr>
          <a:xfrm>
            <a:off x="250359" y="6157696"/>
            <a:ext cx="8643282" cy="467064"/>
            <a:chOff x="250359" y="6157696"/>
            <a:chExt cx="8643282" cy="467064"/>
          </a:xfrm>
        </p:grpSpPr>
        <p:pic>
          <p:nvPicPr>
            <p:cNvPr id="166" name="Google Shape;166;p18"/>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167" name="Google Shape;167;p18"/>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168" name="Google Shape;168;p18"/>
          <p:cNvSpPr/>
          <p:nvPr/>
        </p:nvSpPr>
        <p:spPr>
          <a:xfrm>
            <a:off x="2866350" y="1753075"/>
            <a:ext cx="56013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700" i="0" u="none" strike="noStrike" cap="none">
                <a:solidFill>
                  <a:srgbClr val="333333"/>
                </a:solidFill>
                <a:latin typeface="Calibri"/>
                <a:ea typeface="Calibri"/>
                <a:cs typeface="Calibri"/>
                <a:sym typeface="Calibri"/>
              </a:rPr>
              <a:t>The Ukrainian Startup Fund is a national investment program that supports innovations in Ukraine by funding the most talented Ukrainian entrepreneurs. </a:t>
            </a:r>
            <a:endParaRPr sz="1700">
              <a:solidFill>
                <a:schemeClr val="dk1"/>
              </a:solidFill>
              <a:latin typeface="Calibri"/>
              <a:ea typeface="Calibri"/>
              <a:cs typeface="Calibri"/>
              <a:sym typeface="Calibri"/>
            </a:endParaRPr>
          </a:p>
        </p:txBody>
      </p:sp>
      <p:sp>
        <p:nvSpPr>
          <p:cNvPr id="169" name="Google Shape;169;p18"/>
          <p:cNvSpPr/>
          <p:nvPr/>
        </p:nvSpPr>
        <p:spPr>
          <a:xfrm>
            <a:off x="2866350" y="2809581"/>
            <a:ext cx="5601300" cy="1477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700">
                <a:solidFill>
                  <a:srgbClr val="333333"/>
                </a:solidFill>
                <a:latin typeface="Calibri"/>
                <a:ea typeface="Calibri"/>
                <a:cs typeface="Calibri"/>
                <a:sym typeface="Calibri"/>
              </a:rPr>
              <a:t>Innovation and Development Foundation is an international solutions platform designing innovative mechanisms for accumulation, acceleration, and transfer of expertise aimed at state sector reforming, business consulting and civil societies support. </a:t>
            </a:r>
            <a:endParaRPr sz="1700">
              <a:solidFill>
                <a:schemeClr val="dk1"/>
              </a:solidFill>
              <a:latin typeface="Calibri"/>
              <a:ea typeface="Calibri"/>
              <a:cs typeface="Calibri"/>
              <a:sym typeface="Calibri"/>
            </a:endParaRPr>
          </a:p>
        </p:txBody>
      </p:sp>
      <p:sp>
        <p:nvSpPr>
          <p:cNvPr id="170" name="Google Shape;170;p18"/>
          <p:cNvSpPr/>
          <p:nvPr/>
        </p:nvSpPr>
        <p:spPr>
          <a:xfrm>
            <a:off x="2866350" y="4547194"/>
            <a:ext cx="5601300" cy="646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700">
                <a:solidFill>
                  <a:srgbClr val="333333"/>
                </a:solidFill>
                <a:latin typeface="Calibri"/>
                <a:ea typeface="Calibri"/>
                <a:cs typeface="Calibri"/>
                <a:sym typeface="Calibri"/>
              </a:rPr>
              <a:t>Private Joint Stock Company Export Credit Agency aims at facilitating Ukrainian exports.</a:t>
            </a:r>
            <a:endParaRPr sz="1700">
              <a:solidFill>
                <a:schemeClr val="dk1"/>
              </a:solidFill>
              <a:latin typeface="Calibri"/>
              <a:ea typeface="Calibri"/>
              <a:cs typeface="Calibri"/>
              <a:sym typeface="Calibri"/>
            </a:endParaRPr>
          </a:p>
        </p:txBody>
      </p:sp>
      <p:pic>
        <p:nvPicPr>
          <p:cNvPr id="171" name="Google Shape;171;p18"/>
          <p:cNvPicPr preferRelativeResize="0"/>
          <p:nvPr/>
        </p:nvPicPr>
        <p:blipFill>
          <a:blip r:embed="rId5">
            <a:alphaModFix/>
          </a:blip>
          <a:stretch>
            <a:fillRect/>
          </a:stretch>
        </p:blipFill>
        <p:spPr>
          <a:xfrm>
            <a:off x="1076000" y="1738514"/>
            <a:ext cx="952500" cy="952500"/>
          </a:xfrm>
          <a:prstGeom prst="rect">
            <a:avLst/>
          </a:prstGeom>
          <a:noFill/>
          <a:ln>
            <a:noFill/>
          </a:ln>
        </p:spPr>
      </p:pic>
      <p:pic>
        <p:nvPicPr>
          <p:cNvPr id="172" name="Google Shape;172;p18"/>
          <p:cNvPicPr preferRelativeResize="0"/>
          <p:nvPr/>
        </p:nvPicPr>
        <p:blipFill>
          <a:blip r:embed="rId6">
            <a:alphaModFix/>
          </a:blip>
          <a:stretch>
            <a:fillRect/>
          </a:stretch>
        </p:blipFill>
        <p:spPr>
          <a:xfrm>
            <a:off x="880738" y="3076752"/>
            <a:ext cx="1343025" cy="942975"/>
          </a:xfrm>
          <a:prstGeom prst="rect">
            <a:avLst/>
          </a:prstGeom>
          <a:noFill/>
          <a:ln>
            <a:noFill/>
          </a:ln>
        </p:spPr>
      </p:pic>
      <p:pic>
        <p:nvPicPr>
          <p:cNvPr id="173" name="Google Shape;173;p18"/>
          <p:cNvPicPr preferRelativeResize="0"/>
          <p:nvPr/>
        </p:nvPicPr>
        <p:blipFill>
          <a:blip r:embed="rId7">
            <a:alphaModFix/>
          </a:blip>
          <a:stretch>
            <a:fillRect/>
          </a:stretch>
        </p:blipFill>
        <p:spPr>
          <a:xfrm>
            <a:off x="794300" y="4198325"/>
            <a:ext cx="1500400" cy="1422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179" name="Google Shape;179;p19"/>
          <p:cNvPicPr preferRelativeResize="0"/>
          <p:nvPr/>
        </p:nvPicPr>
        <p:blipFill>
          <a:blip r:embed="rId3">
            <a:alphaModFix/>
          </a:blip>
          <a:stretch>
            <a:fillRect/>
          </a:stretch>
        </p:blipFill>
        <p:spPr>
          <a:xfrm>
            <a:off x="5633399" y="410425"/>
            <a:ext cx="2468414" cy="1351750"/>
          </a:xfrm>
          <a:prstGeom prst="rect">
            <a:avLst/>
          </a:prstGeom>
          <a:noFill/>
          <a:ln>
            <a:noFill/>
          </a:ln>
        </p:spPr>
      </p:pic>
      <p:sp>
        <p:nvSpPr>
          <p:cNvPr id="180" name="Google Shape;180;p19"/>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Major Cluster Organizations</a:t>
            </a:r>
            <a:endParaRPr sz="3300" b="1">
              <a:solidFill>
                <a:srgbClr val="124981"/>
              </a:solidFill>
              <a:latin typeface="Open Sans"/>
              <a:ea typeface="Open Sans"/>
              <a:cs typeface="Open Sans"/>
              <a:sym typeface="Open Sans"/>
            </a:endParaRPr>
          </a:p>
        </p:txBody>
      </p:sp>
      <p:pic>
        <p:nvPicPr>
          <p:cNvPr id="181" name="Google Shape;181;p19"/>
          <p:cNvPicPr preferRelativeResize="0"/>
          <p:nvPr/>
        </p:nvPicPr>
        <p:blipFill>
          <a:blip r:embed="rId4">
            <a:alphaModFix/>
          </a:blip>
          <a:stretch>
            <a:fillRect/>
          </a:stretch>
        </p:blipFill>
        <p:spPr>
          <a:xfrm>
            <a:off x="2004675" y="2059689"/>
            <a:ext cx="5295900" cy="3562350"/>
          </a:xfrm>
          <a:prstGeom prst="rect">
            <a:avLst/>
          </a:prstGeom>
          <a:noFill/>
          <a:ln>
            <a:noFill/>
          </a:ln>
        </p:spPr>
      </p:pic>
      <p:pic>
        <p:nvPicPr>
          <p:cNvPr id="182" name="Google Shape;182;p19"/>
          <p:cNvPicPr preferRelativeResize="0"/>
          <p:nvPr/>
        </p:nvPicPr>
        <p:blipFill>
          <a:blip r:embed="rId5">
            <a:alphaModFix/>
          </a:blip>
          <a:stretch>
            <a:fillRect/>
          </a:stretch>
        </p:blipFill>
        <p:spPr>
          <a:xfrm>
            <a:off x="4281475" y="6050671"/>
            <a:ext cx="2019300" cy="555700"/>
          </a:xfrm>
          <a:prstGeom prst="rect">
            <a:avLst/>
          </a:prstGeom>
          <a:noFill/>
          <a:ln>
            <a:noFill/>
          </a:ln>
        </p:spPr>
      </p:pic>
      <p:pic>
        <p:nvPicPr>
          <p:cNvPr id="183" name="Google Shape;183;p19"/>
          <p:cNvPicPr preferRelativeResize="0"/>
          <p:nvPr/>
        </p:nvPicPr>
        <p:blipFill>
          <a:blip r:embed="rId6">
            <a:alphaModFix/>
          </a:blip>
          <a:stretch>
            <a:fillRect/>
          </a:stretch>
        </p:blipFill>
        <p:spPr>
          <a:xfrm>
            <a:off x="2381248" y="4094998"/>
            <a:ext cx="1477050" cy="647700"/>
          </a:xfrm>
          <a:prstGeom prst="rect">
            <a:avLst/>
          </a:prstGeom>
          <a:noFill/>
          <a:ln>
            <a:noFill/>
          </a:ln>
        </p:spPr>
      </p:pic>
      <p:pic>
        <p:nvPicPr>
          <p:cNvPr id="184" name="Google Shape;184;p19"/>
          <p:cNvPicPr preferRelativeResize="0"/>
          <p:nvPr/>
        </p:nvPicPr>
        <p:blipFill>
          <a:blip r:embed="rId7">
            <a:alphaModFix/>
          </a:blip>
          <a:stretch>
            <a:fillRect/>
          </a:stretch>
        </p:blipFill>
        <p:spPr>
          <a:xfrm>
            <a:off x="3628675" y="938795"/>
            <a:ext cx="900475" cy="462275"/>
          </a:xfrm>
          <a:prstGeom prst="rect">
            <a:avLst/>
          </a:prstGeom>
          <a:noFill/>
          <a:ln>
            <a:noFill/>
          </a:ln>
        </p:spPr>
      </p:pic>
      <p:pic>
        <p:nvPicPr>
          <p:cNvPr id="185" name="Google Shape;185;p19"/>
          <p:cNvPicPr preferRelativeResize="0"/>
          <p:nvPr/>
        </p:nvPicPr>
        <p:blipFill>
          <a:blip r:embed="rId8">
            <a:alphaModFix/>
          </a:blip>
          <a:stretch>
            <a:fillRect/>
          </a:stretch>
        </p:blipFill>
        <p:spPr>
          <a:xfrm>
            <a:off x="7910917" y="3390912"/>
            <a:ext cx="756825" cy="756825"/>
          </a:xfrm>
          <a:prstGeom prst="rect">
            <a:avLst/>
          </a:prstGeom>
          <a:noFill/>
          <a:ln>
            <a:noFill/>
          </a:ln>
        </p:spPr>
      </p:pic>
      <p:pic>
        <p:nvPicPr>
          <p:cNvPr id="186" name="Google Shape;186;p19"/>
          <p:cNvPicPr preferRelativeResize="0"/>
          <p:nvPr/>
        </p:nvPicPr>
        <p:blipFill>
          <a:blip r:embed="rId9">
            <a:alphaModFix/>
          </a:blip>
          <a:stretch>
            <a:fillRect/>
          </a:stretch>
        </p:blipFill>
        <p:spPr>
          <a:xfrm>
            <a:off x="6124575" y="5259550"/>
            <a:ext cx="1487549" cy="647700"/>
          </a:xfrm>
          <a:prstGeom prst="rect">
            <a:avLst/>
          </a:prstGeom>
          <a:noFill/>
          <a:ln>
            <a:noFill/>
          </a:ln>
        </p:spPr>
      </p:pic>
      <p:pic>
        <p:nvPicPr>
          <p:cNvPr id="187" name="Google Shape;187;p19"/>
          <p:cNvPicPr preferRelativeResize="0"/>
          <p:nvPr/>
        </p:nvPicPr>
        <p:blipFill>
          <a:blip r:embed="rId10">
            <a:alphaModFix/>
          </a:blip>
          <a:stretch>
            <a:fillRect/>
          </a:stretch>
        </p:blipFill>
        <p:spPr>
          <a:xfrm>
            <a:off x="1856550" y="925714"/>
            <a:ext cx="1511250" cy="447111"/>
          </a:xfrm>
          <a:prstGeom prst="rect">
            <a:avLst/>
          </a:prstGeom>
          <a:noFill/>
          <a:ln>
            <a:noFill/>
          </a:ln>
        </p:spPr>
      </p:pic>
      <p:pic>
        <p:nvPicPr>
          <p:cNvPr id="188" name="Google Shape;188;p19"/>
          <p:cNvPicPr preferRelativeResize="0"/>
          <p:nvPr/>
        </p:nvPicPr>
        <p:blipFill>
          <a:blip r:embed="rId11">
            <a:alphaModFix/>
          </a:blip>
          <a:stretch>
            <a:fillRect/>
          </a:stretch>
        </p:blipFill>
        <p:spPr>
          <a:xfrm>
            <a:off x="301675" y="3674600"/>
            <a:ext cx="1222528" cy="647700"/>
          </a:xfrm>
          <a:prstGeom prst="rect">
            <a:avLst/>
          </a:prstGeom>
          <a:noFill/>
          <a:ln>
            <a:noFill/>
          </a:ln>
        </p:spPr>
      </p:pic>
      <p:pic>
        <p:nvPicPr>
          <p:cNvPr id="189" name="Google Shape;189;p19"/>
          <p:cNvPicPr preferRelativeResize="0"/>
          <p:nvPr/>
        </p:nvPicPr>
        <p:blipFill>
          <a:blip r:embed="rId12">
            <a:alphaModFix/>
          </a:blip>
          <a:stretch>
            <a:fillRect/>
          </a:stretch>
        </p:blipFill>
        <p:spPr>
          <a:xfrm>
            <a:off x="7500720" y="2344998"/>
            <a:ext cx="1304805" cy="397400"/>
          </a:xfrm>
          <a:prstGeom prst="rect">
            <a:avLst/>
          </a:prstGeom>
          <a:noFill/>
          <a:ln>
            <a:noFill/>
          </a:ln>
        </p:spPr>
      </p:pic>
      <p:pic>
        <p:nvPicPr>
          <p:cNvPr id="190" name="Google Shape;190;p19"/>
          <p:cNvPicPr preferRelativeResize="0"/>
          <p:nvPr/>
        </p:nvPicPr>
        <p:blipFill>
          <a:blip r:embed="rId13">
            <a:alphaModFix/>
          </a:blip>
          <a:stretch>
            <a:fillRect/>
          </a:stretch>
        </p:blipFill>
        <p:spPr>
          <a:xfrm>
            <a:off x="7473034" y="5012765"/>
            <a:ext cx="1375682" cy="964943"/>
          </a:xfrm>
          <a:prstGeom prst="rect">
            <a:avLst/>
          </a:prstGeom>
          <a:noFill/>
          <a:ln>
            <a:noFill/>
          </a:ln>
        </p:spPr>
      </p:pic>
      <p:cxnSp>
        <p:nvCxnSpPr>
          <p:cNvPr id="191" name="Google Shape;191;p19"/>
          <p:cNvCxnSpPr/>
          <p:nvPr/>
        </p:nvCxnSpPr>
        <p:spPr>
          <a:xfrm>
            <a:off x="5629275" y="3848100"/>
            <a:ext cx="2295600" cy="2228700"/>
          </a:xfrm>
          <a:prstGeom prst="bentConnector3">
            <a:avLst>
              <a:gd name="adj1" fmla="val 415"/>
            </a:avLst>
          </a:prstGeom>
          <a:noFill/>
          <a:ln w="9525" cap="flat" cmpd="sng">
            <a:solidFill>
              <a:srgbClr val="124981"/>
            </a:solidFill>
            <a:prstDash val="solid"/>
            <a:round/>
            <a:headEnd type="oval" w="med" len="med"/>
            <a:tailEnd type="none" w="med" len="med"/>
          </a:ln>
        </p:spPr>
      </p:cxnSp>
      <p:cxnSp>
        <p:nvCxnSpPr>
          <p:cNvPr id="192" name="Google Shape;192;p19"/>
          <p:cNvCxnSpPr/>
          <p:nvPr/>
        </p:nvCxnSpPr>
        <p:spPr>
          <a:xfrm rot="10800000" flipH="1">
            <a:off x="4743450" y="2800350"/>
            <a:ext cx="4143300" cy="647700"/>
          </a:xfrm>
          <a:prstGeom prst="bentConnector3">
            <a:avLst>
              <a:gd name="adj1" fmla="val 9885"/>
            </a:avLst>
          </a:prstGeom>
          <a:noFill/>
          <a:ln w="9525" cap="flat" cmpd="sng">
            <a:solidFill>
              <a:srgbClr val="124981"/>
            </a:solidFill>
            <a:prstDash val="solid"/>
            <a:round/>
            <a:headEnd type="oval" w="med" len="med"/>
            <a:tailEnd type="none" w="med" len="med"/>
          </a:ln>
        </p:spPr>
      </p:cxnSp>
      <p:pic>
        <p:nvPicPr>
          <p:cNvPr id="193" name="Google Shape;193;p19"/>
          <p:cNvPicPr preferRelativeResize="0"/>
          <p:nvPr/>
        </p:nvPicPr>
        <p:blipFill>
          <a:blip r:embed="rId14">
            <a:alphaModFix/>
          </a:blip>
          <a:stretch>
            <a:fillRect/>
          </a:stretch>
        </p:blipFill>
        <p:spPr>
          <a:xfrm>
            <a:off x="7881725" y="2809876"/>
            <a:ext cx="815225" cy="815200"/>
          </a:xfrm>
          <a:prstGeom prst="rect">
            <a:avLst/>
          </a:prstGeom>
          <a:noFill/>
          <a:ln>
            <a:noFill/>
          </a:ln>
        </p:spPr>
      </p:pic>
      <p:pic>
        <p:nvPicPr>
          <p:cNvPr id="194" name="Google Shape;194;p19"/>
          <p:cNvPicPr preferRelativeResize="0"/>
          <p:nvPr/>
        </p:nvPicPr>
        <p:blipFill>
          <a:blip r:embed="rId15">
            <a:alphaModFix/>
          </a:blip>
          <a:stretch>
            <a:fillRect/>
          </a:stretch>
        </p:blipFill>
        <p:spPr>
          <a:xfrm>
            <a:off x="7811547" y="4247388"/>
            <a:ext cx="969456" cy="558175"/>
          </a:xfrm>
          <a:prstGeom prst="rect">
            <a:avLst/>
          </a:prstGeom>
          <a:noFill/>
          <a:ln>
            <a:noFill/>
          </a:ln>
        </p:spPr>
      </p:pic>
      <p:cxnSp>
        <p:nvCxnSpPr>
          <p:cNvPr id="195" name="Google Shape;195;p19"/>
          <p:cNvCxnSpPr/>
          <p:nvPr/>
        </p:nvCxnSpPr>
        <p:spPr>
          <a:xfrm>
            <a:off x="6124575" y="3148100"/>
            <a:ext cx="2686200" cy="1643100"/>
          </a:xfrm>
          <a:prstGeom prst="bentConnector3">
            <a:avLst>
              <a:gd name="adj1" fmla="val 50000"/>
            </a:avLst>
          </a:prstGeom>
          <a:noFill/>
          <a:ln w="9525" cap="flat" cmpd="sng">
            <a:solidFill>
              <a:srgbClr val="124981"/>
            </a:solidFill>
            <a:prstDash val="solid"/>
            <a:round/>
            <a:headEnd type="oval" w="med" len="med"/>
            <a:tailEnd type="none" w="med" len="med"/>
          </a:ln>
        </p:spPr>
      </p:cxnSp>
      <p:pic>
        <p:nvPicPr>
          <p:cNvPr id="196" name="Google Shape;196;p19"/>
          <p:cNvPicPr preferRelativeResize="0"/>
          <p:nvPr/>
        </p:nvPicPr>
        <p:blipFill>
          <a:blip r:embed="rId16">
            <a:alphaModFix/>
          </a:blip>
          <a:stretch>
            <a:fillRect/>
          </a:stretch>
        </p:blipFill>
        <p:spPr>
          <a:xfrm>
            <a:off x="3752500" y="1516274"/>
            <a:ext cx="1042155" cy="558175"/>
          </a:xfrm>
          <a:prstGeom prst="rect">
            <a:avLst/>
          </a:prstGeom>
          <a:noFill/>
          <a:ln>
            <a:noFill/>
          </a:ln>
        </p:spPr>
      </p:pic>
      <p:pic>
        <p:nvPicPr>
          <p:cNvPr id="197" name="Google Shape;197;p19"/>
          <p:cNvPicPr preferRelativeResize="0"/>
          <p:nvPr/>
        </p:nvPicPr>
        <p:blipFill>
          <a:blip r:embed="rId17">
            <a:alphaModFix/>
          </a:blip>
          <a:stretch>
            <a:fillRect/>
          </a:stretch>
        </p:blipFill>
        <p:spPr>
          <a:xfrm>
            <a:off x="7224003" y="1471623"/>
            <a:ext cx="1511247" cy="707900"/>
          </a:xfrm>
          <a:prstGeom prst="rect">
            <a:avLst/>
          </a:prstGeom>
          <a:noFill/>
          <a:ln>
            <a:noFill/>
          </a:ln>
        </p:spPr>
      </p:pic>
      <p:pic>
        <p:nvPicPr>
          <p:cNvPr id="198" name="Google Shape;198;p19"/>
          <p:cNvPicPr preferRelativeResize="0"/>
          <p:nvPr/>
        </p:nvPicPr>
        <p:blipFill>
          <a:blip r:embed="rId18">
            <a:alphaModFix/>
          </a:blip>
          <a:stretch>
            <a:fillRect/>
          </a:stretch>
        </p:blipFill>
        <p:spPr>
          <a:xfrm>
            <a:off x="301672" y="2893372"/>
            <a:ext cx="647700" cy="647700"/>
          </a:xfrm>
          <a:prstGeom prst="rect">
            <a:avLst/>
          </a:prstGeom>
          <a:noFill/>
          <a:ln>
            <a:noFill/>
          </a:ln>
        </p:spPr>
      </p:pic>
      <p:cxnSp>
        <p:nvCxnSpPr>
          <p:cNvPr id="199" name="Google Shape;199;p19"/>
          <p:cNvCxnSpPr/>
          <p:nvPr/>
        </p:nvCxnSpPr>
        <p:spPr>
          <a:xfrm rot="10800000" flipH="1">
            <a:off x="5400526" y="2085923"/>
            <a:ext cx="1895700" cy="485700"/>
          </a:xfrm>
          <a:prstGeom prst="bentConnector3">
            <a:avLst>
              <a:gd name="adj1" fmla="val 50000"/>
            </a:avLst>
          </a:prstGeom>
          <a:noFill/>
          <a:ln w="9525" cap="flat" cmpd="sng">
            <a:solidFill>
              <a:srgbClr val="124981"/>
            </a:solidFill>
            <a:prstDash val="solid"/>
            <a:round/>
            <a:headEnd type="oval" w="med" len="med"/>
            <a:tailEnd type="none" w="med" len="med"/>
          </a:ln>
        </p:spPr>
      </p:cxnSp>
      <p:cxnSp>
        <p:nvCxnSpPr>
          <p:cNvPr id="200" name="Google Shape;200;p19"/>
          <p:cNvCxnSpPr/>
          <p:nvPr/>
        </p:nvCxnSpPr>
        <p:spPr>
          <a:xfrm rot="10800000" flipH="1">
            <a:off x="4666125" y="1476300"/>
            <a:ext cx="2382300" cy="945900"/>
          </a:xfrm>
          <a:prstGeom prst="bentConnector3">
            <a:avLst>
              <a:gd name="adj1" fmla="val 50000"/>
            </a:avLst>
          </a:prstGeom>
          <a:noFill/>
          <a:ln w="9525" cap="flat" cmpd="sng">
            <a:solidFill>
              <a:srgbClr val="124981"/>
            </a:solidFill>
            <a:prstDash val="solid"/>
            <a:round/>
            <a:headEnd type="oval" w="med" len="med"/>
            <a:tailEnd type="none" w="med" len="med"/>
          </a:ln>
        </p:spPr>
      </p:cxnSp>
      <p:cxnSp>
        <p:nvCxnSpPr>
          <p:cNvPr id="201" name="Google Shape;201;p19"/>
          <p:cNvCxnSpPr/>
          <p:nvPr/>
        </p:nvCxnSpPr>
        <p:spPr>
          <a:xfrm rot="5400000">
            <a:off x="4171875" y="5029125"/>
            <a:ext cx="1333500" cy="552600"/>
          </a:xfrm>
          <a:prstGeom prst="bentConnector3">
            <a:avLst>
              <a:gd name="adj1" fmla="val 2143"/>
            </a:avLst>
          </a:prstGeom>
          <a:noFill/>
          <a:ln w="9525" cap="flat" cmpd="sng">
            <a:solidFill>
              <a:srgbClr val="124981"/>
            </a:solidFill>
            <a:prstDash val="solid"/>
            <a:round/>
            <a:headEnd type="oval" w="med" len="med"/>
            <a:tailEnd type="none" w="med" len="med"/>
          </a:ln>
        </p:spPr>
      </p:cxnSp>
      <p:cxnSp>
        <p:nvCxnSpPr>
          <p:cNvPr id="202" name="Google Shape;202;p19"/>
          <p:cNvCxnSpPr/>
          <p:nvPr/>
        </p:nvCxnSpPr>
        <p:spPr>
          <a:xfrm rot="5400000">
            <a:off x="2251788" y="3891900"/>
            <a:ext cx="942900" cy="855300"/>
          </a:xfrm>
          <a:prstGeom prst="bentConnector3">
            <a:avLst>
              <a:gd name="adj1" fmla="val -1010"/>
            </a:avLst>
          </a:prstGeom>
          <a:noFill/>
          <a:ln w="9525" cap="flat" cmpd="sng">
            <a:solidFill>
              <a:srgbClr val="124981"/>
            </a:solidFill>
            <a:prstDash val="solid"/>
            <a:round/>
            <a:headEnd type="oval" w="med" len="med"/>
            <a:tailEnd type="none" w="med" len="med"/>
          </a:ln>
        </p:spPr>
      </p:cxnSp>
      <p:cxnSp>
        <p:nvCxnSpPr>
          <p:cNvPr id="203" name="Google Shape;203;p19"/>
          <p:cNvCxnSpPr/>
          <p:nvPr/>
        </p:nvCxnSpPr>
        <p:spPr>
          <a:xfrm flipH="1">
            <a:off x="304725" y="3067050"/>
            <a:ext cx="2219400" cy="1343100"/>
          </a:xfrm>
          <a:prstGeom prst="bentConnector3">
            <a:avLst>
              <a:gd name="adj1" fmla="val 40342"/>
            </a:avLst>
          </a:prstGeom>
          <a:noFill/>
          <a:ln w="9525" cap="flat" cmpd="sng">
            <a:solidFill>
              <a:srgbClr val="124981"/>
            </a:solidFill>
            <a:prstDash val="solid"/>
            <a:round/>
            <a:headEnd type="oval" w="med" len="med"/>
            <a:tailEnd type="none" w="med" len="med"/>
          </a:ln>
        </p:spPr>
      </p:cxnSp>
      <p:sp>
        <p:nvSpPr>
          <p:cNvPr id="204" name="Google Shape;204;p19"/>
          <p:cNvSpPr txBox="1"/>
          <p:nvPr/>
        </p:nvSpPr>
        <p:spPr>
          <a:xfrm>
            <a:off x="949375" y="5404338"/>
            <a:ext cx="1304700" cy="51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uk-UA" sz="1200"/>
              <a:t>Precarpathian</a:t>
            </a:r>
            <a:endParaRPr sz="1200"/>
          </a:p>
          <a:p>
            <a:pPr marL="0" lvl="0" indent="0" algn="l" rtl="0">
              <a:spcBef>
                <a:spcPts val="0"/>
              </a:spcBef>
              <a:spcAft>
                <a:spcPts val="0"/>
              </a:spcAft>
              <a:buNone/>
            </a:pPr>
            <a:r>
              <a:rPr lang="uk-UA" sz="1200"/>
              <a:t>eco-energy</a:t>
            </a:r>
            <a:endParaRPr sz="1200"/>
          </a:p>
          <a:p>
            <a:pPr marL="0" lvl="0" indent="0" algn="l" rtl="0">
              <a:spcBef>
                <a:spcPts val="0"/>
              </a:spcBef>
              <a:spcAft>
                <a:spcPts val="0"/>
              </a:spcAft>
              <a:buNone/>
            </a:pPr>
            <a:r>
              <a:rPr lang="uk-UA" sz="1200"/>
              <a:t>cluster</a:t>
            </a:r>
            <a:endParaRPr sz="1200"/>
          </a:p>
        </p:txBody>
      </p:sp>
      <p:pic>
        <p:nvPicPr>
          <p:cNvPr id="205" name="Google Shape;205;p19"/>
          <p:cNvPicPr preferRelativeResize="0"/>
          <p:nvPr/>
        </p:nvPicPr>
        <p:blipFill>
          <a:blip r:embed="rId19">
            <a:alphaModFix/>
          </a:blip>
          <a:stretch>
            <a:fillRect/>
          </a:stretch>
        </p:blipFill>
        <p:spPr>
          <a:xfrm>
            <a:off x="371475" y="4734952"/>
            <a:ext cx="1467000" cy="430223"/>
          </a:xfrm>
          <a:prstGeom prst="rect">
            <a:avLst/>
          </a:prstGeom>
          <a:noFill/>
          <a:ln>
            <a:noFill/>
          </a:ln>
        </p:spPr>
      </p:pic>
      <p:pic>
        <p:nvPicPr>
          <p:cNvPr id="206" name="Google Shape;206;p19"/>
          <p:cNvPicPr preferRelativeResize="0"/>
          <p:nvPr/>
        </p:nvPicPr>
        <p:blipFill>
          <a:blip r:embed="rId20">
            <a:alphaModFix/>
          </a:blip>
          <a:stretch>
            <a:fillRect/>
          </a:stretch>
        </p:blipFill>
        <p:spPr>
          <a:xfrm>
            <a:off x="228525" y="5354800"/>
            <a:ext cx="685874" cy="685874"/>
          </a:xfrm>
          <a:prstGeom prst="rect">
            <a:avLst/>
          </a:prstGeom>
          <a:noFill/>
          <a:ln>
            <a:noFill/>
          </a:ln>
        </p:spPr>
      </p:pic>
      <p:cxnSp>
        <p:nvCxnSpPr>
          <p:cNvPr id="207" name="Google Shape;207;p19"/>
          <p:cNvCxnSpPr/>
          <p:nvPr/>
        </p:nvCxnSpPr>
        <p:spPr>
          <a:xfrm flipH="1">
            <a:off x="257025" y="3619500"/>
            <a:ext cx="2495700" cy="2466900"/>
          </a:xfrm>
          <a:prstGeom prst="bentConnector3">
            <a:avLst>
              <a:gd name="adj1" fmla="val 23281"/>
            </a:avLst>
          </a:prstGeom>
          <a:noFill/>
          <a:ln w="9525" cap="flat" cmpd="sng">
            <a:solidFill>
              <a:srgbClr val="124981"/>
            </a:solidFill>
            <a:prstDash val="solid"/>
            <a:round/>
            <a:headEnd type="oval" w="med" len="med"/>
            <a:tailEnd type="none" w="med" len="med"/>
          </a:ln>
        </p:spPr>
      </p:cxnSp>
      <p:cxnSp>
        <p:nvCxnSpPr>
          <p:cNvPr id="208" name="Google Shape;208;p19"/>
          <p:cNvCxnSpPr/>
          <p:nvPr/>
        </p:nvCxnSpPr>
        <p:spPr>
          <a:xfrm rot="5400000">
            <a:off x="1730075" y="4099275"/>
            <a:ext cx="2838600" cy="1631400"/>
          </a:xfrm>
          <a:prstGeom prst="bentConnector3">
            <a:avLst>
              <a:gd name="adj1" fmla="val 99659"/>
            </a:avLst>
          </a:prstGeom>
          <a:noFill/>
          <a:ln w="9525" cap="flat" cmpd="sng">
            <a:solidFill>
              <a:srgbClr val="124981"/>
            </a:solidFill>
            <a:prstDash val="solid"/>
            <a:round/>
            <a:headEnd type="oval" w="med" len="med"/>
            <a:tailEnd type="none" w="med" len="med"/>
          </a:ln>
        </p:spPr>
      </p:cxnSp>
      <p:pic>
        <p:nvPicPr>
          <p:cNvPr id="209" name="Google Shape;209;p19"/>
          <p:cNvPicPr preferRelativeResize="0"/>
          <p:nvPr/>
        </p:nvPicPr>
        <p:blipFill>
          <a:blip r:embed="rId21">
            <a:alphaModFix/>
          </a:blip>
          <a:stretch>
            <a:fillRect/>
          </a:stretch>
        </p:blipFill>
        <p:spPr>
          <a:xfrm>
            <a:off x="2330150" y="5328695"/>
            <a:ext cx="1222525" cy="333093"/>
          </a:xfrm>
          <a:prstGeom prst="rect">
            <a:avLst/>
          </a:prstGeom>
          <a:noFill/>
          <a:ln>
            <a:noFill/>
          </a:ln>
        </p:spPr>
      </p:pic>
      <p:pic>
        <p:nvPicPr>
          <p:cNvPr id="210" name="Google Shape;210;p19"/>
          <p:cNvPicPr preferRelativeResize="0"/>
          <p:nvPr/>
        </p:nvPicPr>
        <p:blipFill>
          <a:blip r:embed="rId22">
            <a:alphaModFix/>
          </a:blip>
          <a:stretch>
            <a:fillRect/>
          </a:stretch>
        </p:blipFill>
        <p:spPr>
          <a:xfrm>
            <a:off x="2333675" y="5829253"/>
            <a:ext cx="1222525" cy="414192"/>
          </a:xfrm>
          <a:prstGeom prst="rect">
            <a:avLst/>
          </a:prstGeom>
          <a:noFill/>
          <a:ln>
            <a:noFill/>
          </a:ln>
        </p:spPr>
      </p:pic>
      <p:pic>
        <p:nvPicPr>
          <p:cNvPr id="211" name="Google Shape;211;p19"/>
          <p:cNvPicPr preferRelativeResize="0"/>
          <p:nvPr/>
        </p:nvPicPr>
        <p:blipFill>
          <a:blip r:embed="rId23">
            <a:alphaModFix/>
          </a:blip>
          <a:stretch>
            <a:fillRect/>
          </a:stretch>
        </p:blipFill>
        <p:spPr>
          <a:xfrm>
            <a:off x="4795525" y="998483"/>
            <a:ext cx="647700" cy="647700"/>
          </a:xfrm>
          <a:prstGeom prst="rect">
            <a:avLst/>
          </a:prstGeom>
          <a:noFill/>
          <a:ln>
            <a:noFill/>
          </a:ln>
        </p:spPr>
      </p:pic>
      <p:pic>
        <p:nvPicPr>
          <p:cNvPr id="212" name="Google Shape;212;p19"/>
          <p:cNvPicPr preferRelativeResize="0"/>
          <p:nvPr/>
        </p:nvPicPr>
        <p:blipFill>
          <a:blip r:embed="rId24">
            <a:alphaModFix/>
          </a:blip>
          <a:stretch>
            <a:fillRect/>
          </a:stretch>
        </p:blipFill>
        <p:spPr>
          <a:xfrm>
            <a:off x="1900638" y="1592497"/>
            <a:ext cx="1631400" cy="428191"/>
          </a:xfrm>
          <a:prstGeom prst="rect">
            <a:avLst/>
          </a:prstGeom>
          <a:noFill/>
          <a:ln>
            <a:noFill/>
          </a:ln>
        </p:spPr>
      </p:pic>
      <p:pic>
        <p:nvPicPr>
          <p:cNvPr id="213" name="Google Shape;213;p19"/>
          <p:cNvPicPr preferRelativeResize="0"/>
          <p:nvPr/>
        </p:nvPicPr>
        <p:blipFill>
          <a:blip r:embed="rId25">
            <a:alphaModFix/>
          </a:blip>
          <a:stretch>
            <a:fillRect/>
          </a:stretch>
        </p:blipFill>
        <p:spPr>
          <a:xfrm>
            <a:off x="257025" y="1050842"/>
            <a:ext cx="1222525" cy="465428"/>
          </a:xfrm>
          <a:prstGeom prst="rect">
            <a:avLst/>
          </a:prstGeom>
          <a:noFill/>
          <a:ln>
            <a:noFill/>
          </a:ln>
        </p:spPr>
      </p:pic>
      <p:cxnSp>
        <p:nvCxnSpPr>
          <p:cNvPr id="214" name="Google Shape;214;p19"/>
          <p:cNvCxnSpPr/>
          <p:nvPr/>
        </p:nvCxnSpPr>
        <p:spPr>
          <a:xfrm rot="10800000">
            <a:off x="361875" y="943025"/>
            <a:ext cx="2486100" cy="1557000"/>
          </a:xfrm>
          <a:prstGeom prst="bentConnector3">
            <a:avLst>
              <a:gd name="adj1" fmla="val 50956"/>
            </a:avLst>
          </a:prstGeom>
          <a:noFill/>
          <a:ln w="9525" cap="flat" cmpd="sng">
            <a:solidFill>
              <a:srgbClr val="124981"/>
            </a:solidFill>
            <a:prstDash val="solid"/>
            <a:round/>
            <a:headEnd type="oval" w="med" len="med"/>
            <a:tailEnd type="none" w="med" len="med"/>
          </a:ln>
        </p:spPr>
      </p:cxnSp>
      <p:cxnSp>
        <p:nvCxnSpPr>
          <p:cNvPr id="215" name="Google Shape;215;p19"/>
          <p:cNvCxnSpPr/>
          <p:nvPr/>
        </p:nvCxnSpPr>
        <p:spPr>
          <a:xfrm rot="10800000">
            <a:off x="1971675" y="2152575"/>
            <a:ext cx="2476500" cy="809700"/>
          </a:xfrm>
          <a:prstGeom prst="bentConnector3">
            <a:avLst>
              <a:gd name="adj1" fmla="val 0"/>
            </a:avLst>
          </a:prstGeom>
          <a:noFill/>
          <a:ln w="9525" cap="flat" cmpd="sng">
            <a:solidFill>
              <a:srgbClr val="124981"/>
            </a:solidFill>
            <a:prstDash val="solid"/>
            <a:round/>
            <a:headEnd type="oval" w="med" len="med"/>
            <a:tailEnd type="none" w="med" len="med"/>
          </a:ln>
        </p:spPr>
      </p:cxnSp>
      <p:pic>
        <p:nvPicPr>
          <p:cNvPr id="216" name="Google Shape;216;p19"/>
          <p:cNvPicPr preferRelativeResize="0"/>
          <p:nvPr/>
        </p:nvPicPr>
        <p:blipFill rotWithShape="1">
          <a:blip r:embed="rId26">
            <a:alphaModFix/>
          </a:blip>
          <a:srcRect l="28542" t="31942" r="27915" b="24728"/>
          <a:stretch/>
        </p:blipFill>
        <p:spPr>
          <a:xfrm>
            <a:off x="289275" y="1752700"/>
            <a:ext cx="969450" cy="54266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0"/>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Ukrainian Innovative Products</a:t>
            </a:r>
            <a:endParaRPr sz="3300" b="1">
              <a:solidFill>
                <a:srgbClr val="124981"/>
              </a:solidFill>
              <a:latin typeface="Open Sans"/>
              <a:ea typeface="Open Sans"/>
              <a:cs typeface="Open Sans"/>
              <a:sym typeface="Open Sans"/>
            </a:endParaRPr>
          </a:p>
        </p:txBody>
      </p:sp>
      <p:grpSp>
        <p:nvGrpSpPr>
          <p:cNvPr id="223" name="Google Shape;223;p20"/>
          <p:cNvGrpSpPr/>
          <p:nvPr/>
        </p:nvGrpSpPr>
        <p:grpSpPr>
          <a:xfrm>
            <a:off x="250359" y="6157696"/>
            <a:ext cx="8643282" cy="467064"/>
            <a:chOff x="250359" y="6157696"/>
            <a:chExt cx="8643282" cy="467064"/>
          </a:xfrm>
        </p:grpSpPr>
        <p:pic>
          <p:nvPicPr>
            <p:cNvPr id="224" name="Google Shape;224;p20"/>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25" name="Google Shape;225;p20"/>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26" name="Google Shape;226;p20"/>
          <p:cNvPicPr preferRelativeResize="0"/>
          <p:nvPr/>
        </p:nvPicPr>
        <p:blipFill rotWithShape="1">
          <a:blip r:embed="rId5">
            <a:alphaModFix/>
          </a:blip>
          <a:srcRect/>
          <a:stretch/>
        </p:blipFill>
        <p:spPr>
          <a:xfrm>
            <a:off x="252917" y="1227132"/>
            <a:ext cx="3397065" cy="1935170"/>
          </a:xfrm>
          <a:prstGeom prst="rect">
            <a:avLst/>
          </a:prstGeom>
          <a:noFill/>
          <a:ln>
            <a:noFill/>
          </a:ln>
        </p:spPr>
      </p:pic>
      <p:pic>
        <p:nvPicPr>
          <p:cNvPr id="227" name="Google Shape;227;p20"/>
          <p:cNvPicPr preferRelativeResize="0"/>
          <p:nvPr/>
        </p:nvPicPr>
        <p:blipFill rotWithShape="1">
          <a:blip r:embed="rId6">
            <a:alphaModFix/>
          </a:blip>
          <a:srcRect/>
          <a:stretch/>
        </p:blipFill>
        <p:spPr>
          <a:xfrm>
            <a:off x="250359" y="3695698"/>
            <a:ext cx="3399623" cy="1935170"/>
          </a:xfrm>
          <a:prstGeom prst="rect">
            <a:avLst/>
          </a:prstGeom>
          <a:noFill/>
          <a:ln>
            <a:noFill/>
          </a:ln>
        </p:spPr>
      </p:pic>
      <p:sp>
        <p:nvSpPr>
          <p:cNvPr id="228" name="Google Shape;228;p20"/>
          <p:cNvSpPr/>
          <p:nvPr/>
        </p:nvSpPr>
        <p:spPr>
          <a:xfrm>
            <a:off x="3739963" y="1607510"/>
            <a:ext cx="5204012" cy="160043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UniExo is a high tech company, that creates modular exoskeletons using machine learning algorithms and doctor online-surveillance. These devices reduce recovery period caused by injuries by assisting and supporting patients outside the healthcare facilities. Personalized physical rehabilitation solution can help regain and encourage limb mobility of patients. </a:t>
            </a:r>
            <a:endParaRPr sz="1400">
              <a:solidFill>
                <a:schemeClr val="dk1"/>
              </a:solidFill>
              <a:latin typeface="Calibri"/>
              <a:ea typeface="Calibri"/>
              <a:cs typeface="Calibri"/>
              <a:sym typeface="Calibri"/>
            </a:endParaRPr>
          </a:p>
        </p:txBody>
      </p:sp>
      <p:sp>
        <p:nvSpPr>
          <p:cNvPr id="229" name="Google Shape;229;p20"/>
          <p:cNvSpPr/>
          <p:nvPr/>
        </p:nvSpPr>
        <p:spPr>
          <a:xfrm>
            <a:off x="3739963" y="1238178"/>
            <a:ext cx="2868414"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800">
                <a:solidFill>
                  <a:srgbClr val="144682"/>
                </a:solidFill>
                <a:latin typeface="Calibri"/>
                <a:ea typeface="Calibri"/>
                <a:cs typeface="Calibri"/>
                <a:sym typeface="Calibri"/>
              </a:rPr>
              <a:t>ROBOTIC TECHNOLOGIES </a:t>
            </a:r>
            <a:endParaRPr sz="1800">
              <a:solidFill>
                <a:srgbClr val="144682"/>
              </a:solidFill>
              <a:latin typeface="Calibri"/>
              <a:ea typeface="Calibri"/>
              <a:cs typeface="Calibri"/>
              <a:sym typeface="Calibri"/>
            </a:endParaRPr>
          </a:p>
        </p:txBody>
      </p:sp>
      <p:pic>
        <p:nvPicPr>
          <p:cNvPr id="230" name="Google Shape;230;p20"/>
          <p:cNvPicPr preferRelativeResize="0"/>
          <p:nvPr/>
        </p:nvPicPr>
        <p:blipFill rotWithShape="1">
          <a:blip r:embed="rId7">
            <a:alphaModFix/>
          </a:blip>
          <a:srcRect/>
          <a:stretch/>
        </p:blipFill>
        <p:spPr>
          <a:xfrm>
            <a:off x="6698358" y="1269617"/>
            <a:ext cx="670481" cy="369333"/>
          </a:xfrm>
          <a:prstGeom prst="rect">
            <a:avLst/>
          </a:prstGeom>
          <a:noFill/>
          <a:ln>
            <a:noFill/>
          </a:ln>
        </p:spPr>
      </p:pic>
      <p:sp>
        <p:nvSpPr>
          <p:cNvPr id="231" name="Google Shape;231;p20"/>
          <p:cNvSpPr/>
          <p:nvPr/>
        </p:nvSpPr>
        <p:spPr>
          <a:xfrm>
            <a:off x="3739963" y="4030430"/>
            <a:ext cx="5204011" cy="160043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SolarGaps - external aluminum Venetian blinds with solar panels, which generate electricity. Smart blinds automatically track the sun and generate green energy.</a:t>
            </a:r>
            <a:br>
              <a:rPr lang="uk-UA" sz="1400">
                <a:solidFill>
                  <a:srgbClr val="333333"/>
                </a:solidFill>
                <a:latin typeface="Lato"/>
                <a:ea typeface="Lato"/>
                <a:cs typeface="Lato"/>
                <a:sym typeface="Lato"/>
              </a:rPr>
            </a:br>
            <a:r>
              <a:rPr lang="uk-UA" sz="1400">
                <a:solidFill>
                  <a:srgbClr val="333333"/>
                </a:solidFill>
                <a:latin typeface="Lato"/>
                <a:ea typeface="Lato"/>
                <a:cs typeface="Lato"/>
                <a:sym typeface="Lato"/>
              </a:rPr>
              <a:t>It can be used as an alarm clock in the morning and preserve your privacy during the night. SolarGaps protect house from external influences, shade the room, and ensure saving up to 30% on air conditioning. </a:t>
            </a:r>
            <a:endParaRPr sz="1400">
              <a:solidFill>
                <a:schemeClr val="dk1"/>
              </a:solidFill>
              <a:latin typeface="Calibri"/>
              <a:ea typeface="Calibri"/>
              <a:cs typeface="Calibri"/>
              <a:sym typeface="Calibri"/>
            </a:endParaRPr>
          </a:p>
        </p:txBody>
      </p:sp>
      <p:pic>
        <p:nvPicPr>
          <p:cNvPr id="232" name="Google Shape;232;p20"/>
          <p:cNvPicPr preferRelativeResize="0"/>
          <p:nvPr/>
        </p:nvPicPr>
        <p:blipFill rotWithShape="1">
          <a:blip r:embed="rId8">
            <a:alphaModFix/>
          </a:blip>
          <a:srcRect/>
          <a:stretch/>
        </p:blipFill>
        <p:spPr>
          <a:xfrm>
            <a:off x="3777358" y="3697539"/>
            <a:ext cx="1716662" cy="35826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1"/>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Ukrainian Innovative Products</a:t>
            </a:r>
            <a:endParaRPr sz="3300" b="1">
              <a:solidFill>
                <a:srgbClr val="124981"/>
              </a:solidFill>
              <a:latin typeface="Open Sans"/>
              <a:ea typeface="Open Sans"/>
              <a:cs typeface="Open Sans"/>
              <a:sym typeface="Open Sans"/>
            </a:endParaRPr>
          </a:p>
        </p:txBody>
      </p:sp>
      <p:grpSp>
        <p:nvGrpSpPr>
          <p:cNvPr id="239" name="Google Shape;239;p21"/>
          <p:cNvGrpSpPr/>
          <p:nvPr/>
        </p:nvGrpSpPr>
        <p:grpSpPr>
          <a:xfrm>
            <a:off x="250359" y="6157696"/>
            <a:ext cx="8643282" cy="467064"/>
            <a:chOff x="250359" y="6157696"/>
            <a:chExt cx="8643282" cy="467064"/>
          </a:xfrm>
        </p:grpSpPr>
        <p:pic>
          <p:nvPicPr>
            <p:cNvPr id="240" name="Google Shape;240;p21"/>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41" name="Google Shape;241;p21"/>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42" name="Google Shape;242;p21"/>
          <p:cNvPicPr preferRelativeResize="0"/>
          <p:nvPr/>
        </p:nvPicPr>
        <p:blipFill rotWithShape="1">
          <a:blip r:embed="rId5">
            <a:alphaModFix/>
          </a:blip>
          <a:srcRect/>
          <a:stretch/>
        </p:blipFill>
        <p:spPr>
          <a:xfrm>
            <a:off x="250359" y="1227132"/>
            <a:ext cx="3357781" cy="1935170"/>
          </a:xfrm>
          <a:prstGeom prst="rect">
            <a:avLst/>
          </a:prstGeom>
          <a:noFill/>
          <a:ln>
            <a:noFill/>
          </a:ln>
        </p:spPr>
      </p:pic>
      <p:pic>
        <p:nvPicPr>
          <p:cNvPr id="243" name="Google Shape;243;p21"/>
          <p:cNvPicPr preferRelativeResize="0"/>
          <p:nvPr/>
        </p:nvPicPr>
        <p:blipFill rotWithShape="1">
          <a:blip r:embed="rId6">
            <a:alphaModFix/>
          </a:blip>
          <a:srcRect/>
          <a:stretch/>
        </p:blipFill>
        <p:spPr>
          <a:xfrm>
            <a:off x="3777358" y="1211132"/>
            <a:ext cx="1758504" cy="255597"/>
          </a:xfrm>
          <a:prstGeom prst="rect">
            <a:avLst/>
          </a:prstGeom>
          <a:noFill/>
          <a:ln>
            <a:noFill/>
          </a:ln>
        </p:spPr>
      </p:pic>
      <p:sp>
        <p:nvSpPr>
          <p:cNvPr id="244" name="Google Shape;244;p21"/>
          <p:cNvSpPr/>
          <p:nvPr/>
        </p:nvSpPr>
        <p:spPr>
          <a:xfrm>
            <a:off x="3739963" y="1466730"/>
            <a:ext cx="5153678" cy="20313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SMART OASIS is a unique, fully autonomous modular system designed for independent zero-carbon water production. 3 product lines: city – fully autonomous water fountains that produce 55 litres of drinking water per day with zero-waste; smart farming – a fully autonomous greenhouse that can grow 3000 kg of greens per year even in the middle of the desert with no access to water and other utilities; solar – autonomous cleansing distilled water modules that increase productivity of the solar park by 25% and cut expenses on human labour. </a:t>
            </a:r>
            <a:endParaRPr sz="1400">
              <a:solidFill>
                <a:schemeClr val="dk1"/>
              </a:solidFill>
              <a:latin typeface="Calibri"/>
              <a:ea typeface="Calibri"/>
              <a:cs typeface="Calibri"/>
              <a:sym typeface="Calibri"/>
            </a:endParaRPr>
          </a:p>
        </p:txBody>
      </p:sp>
      <p:pic>
        <p:nvPicPr>
          <p:cNvPr id="245" name="Google Shape;245;p21"/>
          <p:cNvPicPr preferRelativeResize="0"/>
          <p:nvPr/>
        </p:nvPicPr>
        <p:blipFill rotWithShape="1">
          <a:blip r:embed="rId7">
            <a:alphaModFix/>
          </a:blip>
          <a:srcRect/>
          <a:stretch/>
        </p:blipFill>
        <p:spPr>
          <a:xfrm>
            <a:off x="234526" y="3695699"/>
            <a:ext cx="3373614" cy="1935171"/>
          </a:xfrm>
          <a:prstGeom prst="rect">
            <a:avLst/>
          </a:prstGeom>
          <a:noFill/>
          <a:ln>
            <a:noFill/>
          </a:ln>
        </p:spPr>
      </p:pic>
      <p:pic>
        <p:nvPicPr>
          <p:cNvPr id="246" name="Google Shape;246;p21"/>
          <p:cNvPicPr preferRelativeResize="0"/>
          <p:nvPr/>
        </p:nvPicPr>
        <p:blipFill rotWithShape="1">
          <a:blip r:embed="rId8">
            <a:alphaModFix/>
          </a:blip>
          <a:srcRect/>
          <a:stretch/>
        </p:blipFill>
        <p:spPr>
          <a:xfrm>
            <a:off x="3820645" y="3695699"/>
            <a:ext cx="1334247" cy="411134"/>
          </a:xfrm>
          <a:prstGeom prst="rect">
            <a:avLst/>
          </a:prstGeom>
          <a:noFill/>
          <a:ln>
            <a:noFill/>
          </a:ln>
        </p:spPr>
      </p:pic>
      <p:sp>
        <p:nvSpPr>
          <p:cNvPr id="247" name="Google Shape;247;p21"/>
          <p:cNvSpPr/>
          <p:nvPr/>
        </p:nvSpPr>
        <p:spPr>
          <a:xfrm>
            <a:off x="3739962" y="4213976"/>
            <a:ext cx="5054413" cy="11695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This is the first interactive, multi-touch table that can be used in public spaces such as restaurants due to its durability - technology recognizes touches through up to 20 mm of glass. Every visitor can touch the table surface to order menu items and services, as well as play games. </a:t>
            </a:r>
            <a:endParaRPr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22"/>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Ukrainian Innovative Products</a:t>
            </a:r>
            <a:endParaRPr sz="3300" b="1">
              <a:solidFill>
                <a:srgbClr val="124981"/>
              </a:solidFill>
              <a:latin typeface="Open Sans"/>
              <a:ea typeface="Open Sans"/>
              <a:cs typeface="Open Sans"/>
              <a:sym typeface="Open Sans"/>
            </a:endParaRPr>
          </a:p>
        </p:txBody>
      </p:sp>
      <p:grpSp>
        <p:nvGrpSpPr>
          <p:cNvPr id="254" name="Google Shape;254;p22"/>
          <p:cNvGrpSpPr/>
          <p:nvPr/>
        </p:nvGrpSpPr>
        <p:grpSpPr>
          <a:xfrm>
            <a:off x="250359" y="6157696"/>
            <a:ext cx="8643282" cy="467064"/>
            <a:chOff x="250359" y="6157696"/>
            <a:chExt cx="8643282" cy="467064"/>
          </a:xfrm>
        </p:grpSpPr>
        <p:pic>
          <p:nvPicPr>
            <p:cNvPr id="255" name="Google Shape;255;p22"/>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56" name="Google Shape;256;p22"/>
            <p:cNvPicPr preferRelativeResize="0"/>
            <p:nvPr/>
          </p:nvPicPr>
          <p:blipFill rotWithShape="1">
            <a:blip r:embed="rId4">
              <a:alphaModFix/>
            </a:blip>
            <a:srcRect/>
            <a:stretch/>
          </p:blipFill>
          <p:spPr>
            <a:xfrm>
              <a:off x="250359" y="6157696"/>
              <a:ext cx="1910716" cy="467064"/>
            </a:xfrm>
            <a:prstGeom prst="rect">
              <a:avLst/>
            </a:prstGeom>
            <a:noFill/>
            <a:ln>
              <a:noFill/>
            </a:ln>
          </p:spPr>
        </p:pic>
      </p:grpSp>
      <p:pic>
        <p:nvPicPr>
          <p:cNvPr id="257" name="Google Shape;257;p22"/>
          <p:cNvPicPr preferRelativeResize="0"/>
          <p:nvPr/>
        </p:nvPicPr>
        <p:blipFill rotWithShape="1">
          <a:blip r:embed="rId5">
            <a:alphaModFix/>
          </a:blip>
          <a:srcRect/>
          <a:stretch/>
        </p:blipFill>
        <p:spPr>
          <a:xfrm>
            <a:off x="212966" y="1211132"/>
            <a:ext cx="3368242" cy="1935170"/>
          </a:xfrm>
          <a:prstGeom prst="rect">
            <a:avLst/>
          </a:prstGeom>
          <a:noFill/>
          <a:ln>
            <a:noFill/>
          </a:ln>
        </p:spPr>
      </p:pic>
      <p:sp>
        <p:nvSpPr>
          <p:cNvPr id="258" name="Google Shape;258;p22"/>
          <p:cNvSpPr/>
          <p:nvPr/>
        </p:nvSpPr>
        <p:spPr>
          <a:xfrm>
            <a:off x="3711388" y="1820836"/>
            <a:ext cx="5182253" cy="11695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PassivDom is a housing solution for cold and hot climates. PassiveDom houses are solar-powered and have zero carbon emission. The autonomous house can operate itself and make own decisions. Houses are equipped with 6 glazed windows with infrared absorption and thermal energy storage. </a:t>
            </a:r>
            <a:endParaRPr sz="1400">
              <a:solidFill>
                <a:schemeClr val="dk1"/>
              </a:solidFill>
              <a:latin typeface="Calibri"/>
              <a:ea typeface="Calibri"/>
              <a:cs typeface="Calibri"/>
              <a:sym typeface="Calibri"/>
            </a:endParaRPr>
          </a:p>
        </p:txBody>
      </p:sp>
      <p:pic>
        <p:nvPicPr>
          <p:cNvPr id="259" name="Google Shape;259;p22"/>
          <p:cNvPicPr preferRelativeResize="0"/>
          <p:nvPr/>
        </p:nvPicPr>
        <p:blipFill rotWithShape="1">
          <a:blip r:embed="rId6">
            <a:alphaModFix/>
          </a:blip>
          <a:srcRect/>
          <a:stretch/>
        </p:blipFill>
        <p:spPr>
          <a:xfrm>
            <a:off x="3826014" y="1211132"/>
            <a:ext cx="1992720" cy="439420"/>
          </a:xfrm>
          <a:prstGeom prst="rect">
            <a:avLst/>
          </a:prstGeom>
          <a:noFill/>
          <a:ln>
            <a:noFill/>
          </a:ln>
        </p:spPr>
      </p:pic>
      <p:pic>
        <p:nvPicPr>
          <p:cNvPr id="260" name="Google Shape;260;p22">
            <a:hlinkClick r:id="rId7"/>
          </p:cNvPr>
          <p:cNvPicPr preferRelativeResize="0"/>
          <p:nvPr/>
        </p:nvPicPr>
        <p:blipFill rotWithShape="1">
          <a:blip r:embed="rId8">
            <a:alphaModFix/>
          </a:blip>
          <a:srcRect/>
          <a:stretch/>
        </p:blipFill>
        <p:spPr>
          <a:xfrm>
            <a:off x="4247029" y="3506594"/>
            <a:ext cx="3581400" cy="2222500"/>
          </a:xfrm>
          <a:prstGeom prst="rect">
            <a:avLst/>
          </a:prstGeom>
          <a:noFill/>
          <a:ln>
            <a:noFill/>
          </a:ln>
        </p:spPr>
      </p:pic>
      <p:sp>
        <p:nvSpPr>
          <p:cNvPr id="261" name="Google Shape;261;p22"/>
          <p:cNvSpPr/>
          <p:nvPr/>
        </p:nvSpPr>
        <p:spPr>
          <a:xfrm>
            <a:off x="939107" y="4301617"/>
            <a:ext cx="3148799" cy="73866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333333"/>
                </a:solidFill>
                <a:latin typeface="Lato"/>
                <a:ea typeface="Lato"/>
                <a:cs typeface="Lato"/>
                <a:sym typeface="Lato"/>
              </a:rPr>
              <a:t>For more details please refer to Ukrainian Innovative Products brochures: </a:t>
            </a:r>
            <a:endParaRPr sz="14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23"/>
          <p:cNvPicPr preferRelativeResize="0"/>
          <p:nvPr/>
        </p:nvPicPr>
        <p:blipFill>
          <a:blip r:embed="rId3">
            <a:alphaModFix/>
          </a:blip>
          <a:stretch>
            <a:fillRect/>
          </a:stretch>
        </p:blipFill>
        <p:spPr>
          <a:xfrm>
            <a:off x="1444720" y="1664699"/>
            <a:ext cx="1230425" cy="1230425"/>
          </a:xfrm>
          <a:prstGeom prst="rect">
            <a:avLst/>
          </a:prstGeom>
          <a:noFill/>
          <a:ln>
            <a:noFill/>
          </a:ln>
        </p:spPr>
      </p:pic>
      <p:sp>
        <p:nvSpPr>
          <p:cNvPr id="267" name="Google Shape;267;p23"/>
          <p:cNvSpPr/>
          <p:nvPr/>
        </p:nvSpPr>
        <p:spPr>
          <a:xfrm>
            <a:off x="212966" y="230903"/>
            <a:ext cx="8731009" cy="70788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Cross-sector Export Strategy</a:t>
            </a:r>
            <a:endParaRPr/>
          </a:p>
          <a:p>
            <a:pPr marL="0" marR="0" lvl="0" indent="0" algn="l" rtl="0">
              <a:spcBef>
                <a:spcPts val="0"/>
              </a:spcBef>
              <a:spcAft>
                <a:spcPts val="0"/>
              </a:spcAft>
              <a:buNone/>
            </a:pPr>
            <a:r>
              <a:rPr lang="uk-UA" sz="3300" b="1">
                <a:solidFill>
                  <a:srgbClr val="124981"/>
                </a:solidFill>
                <a:latin typeface="Open Sans"/>
                <a:ea typeface="Open Sans"/>
                <a:cs typeface="Open Sans"/>
                <a:sym typeface="Open Sans"/>
              </a:rPr>
              <a:t>   Innovations For Exports</a:t>
            </a:r>
            <a:endParaRPr sz="1800">
              <a:solidFill>
                <a:schemeClr val="dk1"/>
              </a:solidFill>
              <a:latin typeface="Open Sans"/>
              <a:ea typeface="Open Sans"/>
              <a:cs typeface="Open Sans"/>
              <a:sym typeface="Open Sans"/>
            </a:endParaRPr>
          </a:p>
        </p:txBody>
      </p:sp>
      <p:grpSp>
        <p:nvGrpSpPr>
          <p:cNvPr id="268" name="Google Shape;268;p23"/>
          <p:cNvGrpSpPr/>
          <p:nvPr/>
        </p:nvGrpSpPr>
        <p:grpSpPr>
          <a:xfrm>
            <a:off x="250359" y="6157696"/>
            <a:ext cx="8643282" cy="467064"/>
            <a:chOff x="250359" y="6157696"/>
            <a:chExt cx="8643282" cy="467064"/>
          </a:xfrm>
        </p:grpSpPr>
        <p:pic>
          <p:nvPicPr>
            <p:cNvPr id="269" name="Google Shape;269;p23"/>
            <p:cNvPicPr preferRelativeResize="0"/>
            <p:nvPr/>
          </p:nvPicPr>
          <p:blipFill rotWithShape="1">
            <a:blip r:embed="rId4">
              <a:alphaModFix/>
            </a:blip>
            <a:srcRect/>
            <a:stretch/>
          </p:blipFill>
          <p:spPr>
            <a:xfrm>
              <a:off x="7499758" y="6245302"/>
              <a:ext cx="1393883" cy="379458"/>
            </a:xfrm>
            <a:prstGeom prst="rect">
              <a:avLst/>
            </a:prstGeom>
            <a:noFill/>
            <a:ln>
              <a:noFill/>
            </a:ln>
          </p:spPr>
        </p:pic>
        <p:pic>
          <p:nvPicPr>
            <p:cNvPr id="270" name="Google Shape;270;p23"/>
            <p:cNvPicPr preferRelativeResize="0"/>
            <p:nvPr/>
          </p:nvPicPr>
          <p:blipFill rotWithShape="1">
            <a:blip r:embed="rId5">
              <a:alphaModFix/>
            </a:blip>
            <a:srcRect/>
            <a:stretch/>
          </p:blipFill>
          <p:spPr>
            <a:xfrm>
              <a:off x="250359" y="6157696"/>
              <a:ext cx="1910716" cy="467064"/>
            </a:xfrm>
            <a:prstGeom prst="rect">
              <a:avLst/>
            </a:prstGeom>
            <a:noFill/>
            <a:ln>
              <a:noFill/>
            </a:ln>
          </p:spPr>
        </p:pic>
      </p:grpSp>
      <p:pic>
        <p:nvPicPr>
          <p:cNvPr id="271" name="Google Shape;271;p23"/>
          <p:cNvPicPr preferRelativeResize="0"/>
          <p:nvPr/>
        </p:nvPicPr>
        <p:blipFill rotWithShape="1">
          <a:blip r:embed="rId6">
            <a:alphaModFix/>
          </a:blip>
          <a:srcRect/>
          <a:stretch/>
        </p:blipFill>
        <p:spPr>
          <a:xfrm>
            <a:off x="713075" y="3097373"/>
            <a:ext cx="7897851" cy="1846037"/>
          </a:xfrm>
          <a:prstGeom prst="rect">
            <a:avLst/>
          </a:prstGeom>
          <a:noFill/>
          <a:ln>
            <a:noFill/>
          </a:ln>
        </p:spPr>
      </p:pic>
      <p:sp>
        <p:nvSpPr>
          <p:cNvPr id="272" name="Google Shape;272;p23"/>
          <p:cNvSpPr/>
          <p:nvPr/>
        </p:nvSpPr>
        <p:spPr>
          <a:xfrm>
            <a:off x="400654" y="2344481"/>
            <a:ext cx="1097400" cy="1097400"/>
          </a:xfrm>
          <a:prstGeom prst="ellipse">
            <a:avLst/>
          </a:prstGeom>
          <a:solidFill>
            <a:srgbClr val="144682"/>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3" name="Google Shape;273;p23"/>
          <p:cNvSpPr txBox="1"/>
          <p:nvPr/>
        </p:nvSpPr>
        <p:spPr>
          <a:xfrm>
            <a:off x="1029575" y="3462249"/>
            <a:ext cx="7401300" cy="9927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uk-UA" sz="2800" b="1">
                <a:solidFill>
                  <a:schemeClr val="dk1"/>
                </a:solidFill>
                <a:latin typeface="Calibri"/>
                <a:ea typeface="Calibri"/>
                <a:cs typeface="Calibri"/>
                <a:sym typeface="Calibri"/>
              </a:rPr>
              <a:t>A creative economy for innovative, competitive and value-added exports</a:t>
            </a:r>
            <a:endParaRPr sz="2400" b="1">
              <a:solidFill>
                <a:schemeClr val="dk1"/>
              </a:solidFill>
              <a:latin typeface="Calibri"/>
              <a:ea typeface="Calibri"/>
              <a:cs typeface="Calibri"/>
              <a:sym typeface="Calibri"/>
            </a:endParaRPr>
          </a:p>
        </p:txBody>
      </p:sp>
      <p:sp>
        <p:nvSpPr>
          <p:cNvPr id="274" name="Google Shape;274;p23"/>
          <p:cNvSpPr/>
          <p:nvPr/>
        </p:nvSpPr>
        <p:spPr>
          <a:xfrm>
            <a:off x="439530" y="2733709"/>
            <a:ext cx="1005300" cy="3417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None/>
            </a:pPr>
            <a:r>
              <a:rPr lang="uk-UA" sz="1800" b="1">
                <a:solidFill>
                  <a:schemeClr val="lt1"/>
                </a:solidFill>
                <a:latin typeface="Calibri"/>
                <a:ea typeface="Calibri"/>
                <a:cs typeface="Calibri"/>
                <a:sym typeface="Calibri"/>
              </a:rPr>
              <a:t>Vision</a:t>
            </a:r>
            <a:endParaRPr sz="1800" b="1">
              <a:solidFill>
                <a:schemeClr val="lt1"/>
              </a:solidFill>
              <a:latin typeface="Calibri"/>
              <a:ea typeface="Calibri"/>
              <a:cs typeface="Calibri"/>
              <a:sym typeface="Calibri"/>
            </a:endParaRPr>
          </a:p>
        </p:txBody>
      </p:sp>
      <p:sp>
        <p:nvSpPr>
          <p:cNvPr id="275" name="Google Shape;275;p23"/>
          <p:cNvSpPr/>
          <p:nvPr/>
        </p:nvSpPr>
        <p:spPr>
          <a:xfrm>
            <a:off x="8217016" y="4694267"/>
            <a:ext cx="498300" cy="498300"/>
          </a:xfrm>
          <a:prstGeom prst="ellipse">
            <a:avLst/>
          </a:prstGeom>
          <a:solidFill>
            <a:srgbClr val="2C70B8"/>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6" name="Google Shape;276;p23"/>
          <p:cNvSpPr/>
          <p:nvPr/>
        </p:nvSpPr>
        <p:spPr>
          <a:xfrm>
            <a:off x="2775549" y="2280440"/>
            <a:ext cx="498300" cy="498300"/>
          </a:xfrm>
          <a:prstGeom prst="ellipse">
            <a:avLst/>
          </a:prstGeom>
          <a:solidFill>
            <a:srgbClr val="93C1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7" name="Google Shape;277;p23"/>
          <p:cNvSpPr/>
          <p:nvPr/>
        </p:nvSpPr>
        <p:spPr>
          <a:xfrm>
            <a:off x="7929847" y="5038177"/>
            <a:ext cx="267000" cy="267000"/>
          </a:xfrm>
          <a:prstGeom prst="ellipse">
            <a:avLst/>
          </a:prstGeom>
          <a:solidFill>
            <a:srgbClr val="93C1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grpSp>
        <p:nvGrpSpPr>
          <p:cNvPr id="282" name="Google Shape;282;p24"/>
          <p:cNvGrpSpPr/>
          <p:nvPr/>
        </p:nvGrpSpPr>
        <p:grpSpPr>
          <a:xfrm>
            <a:off x="250359" y="6157696"/>
            <a:ext cx="8643282" cy="467064"/>
            <a:chOff x="250359" y="6157696"/>
            <a:chExt cx="8643282" cy="467064"/>
          </a:xfrm>
        </p:grpSpPr>
        <p:pic>
          <p:nvPicPr>
            <p:cNvPr id="283" name="Google Shape;283;p24"/>
            <p:cNvPicPr preferRelativeResize="0"/>
            <p:nvPr/>
          </p:nvPicPr>
          <p:blipFill rotWithShape="1">
            <a:blip r:embed="rId3">
              <a:alphaModFix/>
            </a:blip>
            <a:srcRect/>
            <a:stretch/>
          </p:blipFill>
          <p:spPr>
            <a:xfrm>
              <a:off x="7499758" y="6245302"/>
              <a:ext cx="1393883" cy="379458"/>
            </a:xfrm>
            <a:prstGeom prst="rect">
              <a:avLst/>
            </a:prstGeom>
            <a:noFill/>
            <a:ln>
              <a:noFill/>
            </a:ln>
          </p:spPr>
        </p:pic>
        <p:pic>
          <p:nvPicPr>
            <p:cNvPr id="284" name="Google Shape;284;p24"/>
            <p:cNvPicPr preferRelativeResize="0"/>
            <p:nvPr/>
          </p:nvPicPr>
          <p:blipFill rotWithShape="1">
            <a:blip r:embed="rId4">
              <a:alphaModFix/>
            </a:blip>
            <a:srcRect/>
            <a:stretch/>
          </p:blipFill>
          <p:spPr>
            <a:xfrm>
              <a:off x="250359" y="6157696"/>
              <a:ext cx="1910716" cy="467064"/>
            </a:xfrm>
            <a:prstGeom prst="rect">
              <a:avLst/>
            </a:prstGeom>
            <a:noFill/>
            <a:ln>
              <a:noFill/>
            </a:ln>
          </p:spPr>
        </p:pic>
      </p:grpSp>
      <p:sp>
        <p:nvSpPr>
          <p:cNvPr id="285" name="Google Shape;285;p24"/>
          <p:cNvSpPr/>
          <p:nvPr/>
        </p:nvSpPr>
        <p:spPr>
          <a:xfrm>
            <a:off x="471511" y="1409184"/>
            <a:ext cx="2806200" cy="461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124981"/>
              </a:buClr>
              <a:buSzPts val="2400"/>
              <a:buFont typeface="Calibri"/>
              <a:buNone/>
            </a:pPr>
            <a:r>
              <a:rPr lang="uk-UA" sz="2400" b="1">
                <a:solidFill>
                  <a:srgbClr val="124981"/>
                </a:solidFill>
                <a:latin typeface="Calibri"/>
                <a:ea typeface="Calibri"/>
                <a:cs typeface="Calibri"/>
                <a:sym typeface="Calibri"/>
              </a:rPr>
              <a:t>Strategic Objectives</a:t>
            </a:r>
            <a:endParaRPr sz="1800">
              <a:solidFill>
                <a:schemeClr val="dk1"/>
              </a:solidFill>
              <a:latin typeface="Calibri"/>
              <a:ea typeface="Calibri"/>
              <a:cs typeface="Calibri"/>
              <a:sym typeface="Calibri"/>
            </a:endParaRPr>
          </a:p>
        </p:txBody>
      </p:sp>
      <p:sp>
        <p:nvSpPr>
          <p:cNvPr id="286" name="Google Shape;286;p24"/>
          <p:cNvSpPr/>
          <p:nvPr/>
        </p:nvSpPr>
        <p:spPr>
          <a:xfrm>
            <a:off x="4179395" y="1895566"/>
            <a:ext cx="4816500" cy="1532100"/>
          </a:xfrm>
          <a:prstGeom prst="rect">
            <a:avLst/>
          </a:prstGeom>
          <a:noFill/>
          <a:ln>
            <a:noFill/>
          </a:ln>
        </p:spPr>
        <p:txBody>
          <a:bodyPr spcFirstLastPara="1" wrap="square" lIns="91425" tIns="45700" rIns="91425" bIns="45700" anchor="t" anchorCtr="0">
            <a:noAutofit/>
          </a:bodyPr>
          <a:lstStyle/>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Strengthen linkages between science and academia, business and government both within the ecosystem and beyond</a:t>
            </a:r>
            <a:endParaRPr/>
          </a:p>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Improve the business, regulatory and policy environment to facilitate innovations</a:t>
            </a:r>
            <a:endParaRPr/>
          </a:p>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Connect Ukrainian innovation ecosystem internationally to facilitate partnerships, business linkages and investments into innovations</a:t>
            </a:r>
            <a:endParaRPr sz="1300">
              <a:solidFill>
                <a:schemeClr val="dk1"/>
              </a:solidFill>
              <a:latin typeface="Calibri"/>
              <a:ea typeface="Calibri"/>
              <a:cs typeface="Calibri"/>
              <a:sym typeface="Calibri"/>
            </a:endParaRPr>
          </a:p>
        </p:txBody>
      </p:sp>
      <p:sp>
        <p:nvSpPr>
          <p:cNvPr id="287" name="Google Shape;287;p24"/>
          <p:cNvSpPr/>
          <p:nvPr/>
        </p:nvSpPr>
        <p:spPr>
          <a:xfrm>
            <a:off x="4203650" y="5077113"/>
            <a:ext cx="4816500" cy="1405800"/>
          </a:xfrm>
          <a:prstGeom prst="rect">
            <a:avLst/>
          </a:prstGeom>
          <a:noFill/>
          <a:ln>
            <a:noFill/>
          </a:ln>
        </p:spPr>
        <p:txBody>
          <a:bodyPr spcFirstLastPara="1" wrap="square" lIns="91425" tIns="45700" rIns="91425" bIns="45700" anchor="t" anchorCtr="0">
            <a:noAutofit/>
          </a:bodyPr>
          <a:lstStyle/>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Develop education and training efforts with a focus on innovation management and entrepreneurship to ensure successful exports of innovative products and services</a:t>
            </a:r>
            <a:endParaRPr/>
          </a:p>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Upgrade skills of managers, innovators, scientists and people who deal with innovations within private and public enterprises</a:t>
            </a:r>
            <a:endParaRPr/>
          </a:p>
        </p:txBody>
      </p:sp>
      <p:pic>
        <p:nvPicPr>
          <p:cNvPr id="288" name="Google Shape;288;p24"/>
          <p:cNvPicPr preferRelativeResize="0"/>
          <p:nvPr/>
        </p:nvPicPr>
        <p:blipFill rotWithShape="1">
          <a:blip r:embed="rId5">
            <a:alphaModFix/>
          </a:blip>
          <a:srcRect/>
          <a:stretch/>
        </p:blipFill>
        <p:spPr>
          <a:xfrm>
            <a:off x="4069020" y="2223559"/>
            <a:ext cx="200025" cy="533400"/>
          </a:xfrm>
          <a:prstGeom prst="rect">
            <a:avLst/>
          </a:prstGeom>
          <a:noFill/>
          <a:ln>
            <a:noFill/>
          </a:ln>
        </p:spPr>
      </p:pic>
      <p:pic>
        <p:nvPicPr>
          <p:cNvPr id="289" name="Google Shape;289;p24"/>
          <p:cNvPicPr preferRelativeResize="0"/>
          <p:nvPr/>
        </p:nvPicPr>
        <p:blipFill rotWithShape="1">
          <a:blip r:embed="rId5">
            <a:alphaModFix/>
          </a:blip>
          <a:srcRect/>
          <a:stretch/>
        </p:blipFill>
        <p:spPr>
          <a:xfrm>
            <a:off x="4069020" y="3934153"/>
            <a:ext cx="200025" cy="533400"/>
          </a:xfrm>
          <a:prstGeom prst="rect">
            <a:avLst/>
          </a:prstGeom>
          <a:noFill/>
          <a:ln>
            <a:noFill/>
          </a:ln>
        </p:spPr>
      </p:pic>
      <p:pic>
        <p:nvPicPr>
          <p:cNvPr id="290" name="Google Shape;290;p24"/>
          <p:cNvPicPr preferRelativeResize="0"/>
          <p:nvPr/>
        </p:nvPicPr>
        <p:blipFill rotWithShape="1">
          <a:blip r:embed="rId5">
            <a:alphaModFix/>
          </a:blip>
          <a:srcRect/>
          <a:stretch/>
        </p:blipFill>
        <p:spPr>
          <a:xfrm>
            <a:off x="4069020" y="5246684"/>
            <a:ext cx="200025" cy="533400"/>
          </a:xfrm>
          <a:prstGeom prst="rect">
            <a:avLst/>
          </a:prstGeom>
          <a:noFill/>
          <a:ln>
            <a:noFill/>
          </a:ln>
        </p:spPr>
      </p:pic>
      <p:sp>
        <p:nvSpPr>
          <p:cNvPr id="291" name="Google Shape;291;p24"/>
          <p:cNvSpPr/>
          <p:nvPr/>
        </p:nvSpPr>
        <p:spPr>
          <a:xfrm>
            <a:off x="4203650" y="3457350"/>
            <a:ext cx="4816500" cy="1426200"/>
          </a:xfrm>
          <a:prstGeom prst="rect">
            <a:avLst/>
          </a:prstGeom>
          <a:noFill/>
          <a:ln>
            <a:noFill/>
          </a:ln>
        </p:spPr>
        <p:txBody>
          <a:bodyPr spcFirstLastPara="1" wrap="square" lIns="91425" tIns="45700" rIns="91425" bIns="45700" anchor="t" anchorCtr="0">
            <a:noAutofit/>
          </a:bodyPr>
          <a:lstStyle/>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Provide Ukrainian innovators and entrepreneurs with easy-to-access financial instruments for each and every stage of their innovation activity</a:t>
            </a:r>
            <a:endParaRPr/>
          </a:p>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Develop extensive state-of-the-art tech infrastructure allowing to rapidly prototype and produce innovative products for exports</a:t>
            </a:r>
            <a:endParaRPr/>
          </a:p>
          <a:p>
            <a:pPr marL="171450" marR="0" lvl="0" indent="-171450" algn="l" rtl="0">
              <a:spcBef>
                <a:spcPts val="0"/>
              </a:spcBef>
              <a:spcAft>
                <a:spcPts val="0"/>
              </a:spcAft>
              <a:buClr>
                <a:srgbClr val="729CB8"/>
              </a:buClr>
              <a:buSzPts val="1200"/>
              <a:buFont typeface="Arial"/>
              <a:buChar char="•"/>
            </a:pPr>
            <a:r>
              <a:rPr lang="uk-UA" sz="1300">
                <a:solidFill>
                  <a:schemeClr val="dk1"/>
                </a:solidFill>
                <a:latin typeface="Calibri"/>
                <a:ea typeface="Calibri"/>
                <a:cs typeface="Calibri"/>
                <a:sym typeface="Calibri"/>
              </a:rPr>
              <a:t>Provide specific support instruments to enhance innovations in the ESU priority sectors</a:t>
            </a:r>
            <a:endParaRPr/>
          </a:p>
        </p:txBody>
      </p:sp>
      <p:pic>
        <p:nvPicPr>
          <p:cNvPr id="292" name="Google Shape;292;p24"/>
          <p:cNvPicPr preferRelativeResize="0"/>
          <p:nvPr/>
        </p:nvPicPr>
        <p:blipFill rotWithShape="1">
          <a:blip r:embed="rId6">
            <a:alphaModFix/>
          </a:blip>
          <a:srcRect/>
          <a:stretch/>
        </p:blipFill>
        <p:spPr>
          <a:xfrm>
            <a:off x="3292690" y="1413500"/>
            <a:ext cx="743271" cy="470087"/>
          </a:xfrm>
          <a:prstGeom prst="rect">
            <a:avLst/>
          </a:prstGeom>
          <a:noFill/>
          <a:ln>
            <a:noFill/>
          </a:ln>
        </p:spPr>
      </p:pic>
      <p:sp>
        <p:nvSpPr>
          <p:cNvPr id="293" name="Google Shape;293;p24"/>
          <p:cNvSpPr/>
          <p:nvPr/>
        </p:nvSpPr>
        <p:spPr>
          <a:xfrm>
            <a:off x="212975" y="230898"/>
            <a:ext cx="8730900" cy="1106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3300" b="1" i="0" u="none" strike="noStrike" cap="none">
                <a:solidFill>
                  <a:srgbClr val="99B5CD"/>
                </a:solidFill>
                <a:latin typeface="Open Sans"/>
                <a:ea typeface="Open Sans"/>
                <a:cs typeface="Open Sans"/>
                <a:sym typeface="Open Sans"/>
              </a:rPr>
              <a:t>#</a:t>
            </a:r>
            <a:r>
              <a:rPr lang="uk-UA" sz="3200" b="1" i="0" u="none" strike="noStrike" cap="none">
                <a:solidFill>
                  <a:srgbClr val="99B5CD"/>
                </a:solidFill>
                <a:latin typeface="Open Sans"/>
                <a:ea typeface="Open Sans"/>
                <a:cs typeface="Open Sans"/>
                <a:sym typeface="Open Sans"/>
              </a:rPr>
              <a:t> </a:t>
            </a:r>
            <a:r>
              <a:rPr lang="uk-UA" sz="3300" b="1">
                <a:solidFill>
                  <a:srgbClr val="124981"/>
                </a:solidFill>
                <a:latin typeface="Open Sans"/>
                <a:ea typeface="Open Sans"/>
                <a:cs typeface="Open Sans"/>
                <a:sym typeface="Open Sans"/>
              </a:rPr>
              <a:t>Cross-sector Export Strategy   </a:t>
            </a:r>
            <a:endParaRPr sz="3300" b="1">
              <a:solidFill>
                <a:srgbClr val="124981"/>
              </a:solidFill>
              <a:latin typeface="Open Sans"/>
              <a:ea typeface="Open Sans"/>
              <a:cs typeface="Open Sans"/>
              <a:sym typeface="Open Sans"/>
            </a:endParaRPr>
          </a:p>
          <a:p>
            <a:pPr marL="0" marR="0" lvl="0" indent="0" algn="l" rtl="0">
              <a:spcBef>
                <a:spcPts val="0"/>
              </a:spcBef>
              <a:spcAft>
                <a:spcPts val="0"/>
              </a:spcAft>
              <a:buNone/>
            </a:pPr>
            <a:r>
              <a:rPr lang="uk-UA" sz="3300" b="1">
                <a:solidFill>
                  <a:srgbClr val="124981"/>
                </a:solidFill>
                <a:latin typeface="Open Sans"/>
                <a:ea typeface="Open Sans"/>
                <a:cs typeface="Open Sans"/>
                <a:sym typeface="Open Sans"/>
              </a:rPr>
              <a:t>   Innovations For Exports</a:t>
            </a:r>
            <a:endParaRPr sz="1800">
              <a:solidFill>
                <a:schemeClr val="dk1"/>
              </a:solidFill>
              <a:latin typeface="Open Sans"/>
              <a:ea typeface="Open Sans"/>
              <a:cs typeface="Open Sans"/>
              <a:sym typeface="Open Sans"/>
            </a:endParaRPr>
          </a:p>
        </p:txBody>
      </p:sp>
      <p:sp>
        <p:nvSpPr>
          <p:cNvPr id="294" name="Google Shape;294;p24"/>
          <p:cNvSpPr/>
          <p:nvPr/>
        </p:nvSpPr>
        <p:spPr>
          <a:xfrm>
            <a:off x="1415220" y="2023116"/>
            <a:ext cx="2806200" cy="1169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144682"/>
                </a:solidFill>
                <a:latin typeface="Calibri"/>
                <a:ea typeface="Calibri"/>
                <a:cs typeface="Calibri"/>
                <a:sym typeface="Calibri"/>
              </a:rPr>
              <a:t>Strengthen the Ukrainian </a:t>
            </a:r>
            <a:endParaRPr sz="1400">
              <a:solidFill>
                <a:srgbClr val="144682"/>
              </a:solidFill>
              <a:latin typeface="Calibri"/>
              <a:ea typeface="Calibri"/>
              <a:cs typeface="Calibri"/>
              <a:sym typeface="Calibri"/>
            </a:endParaRPr>
          </a:p>
          <a:p>
            <a:pPr marL="0" marR="0" lvl="0" indent="0" algn="l" rtl="0">
              <a:spcBef>
                <a:spcPts val="0"/>
              </a:spcBef>
              <a:spcAft>
                <a:spcPts val="0"/>
              </a:spcAft>
              <a:buNone/>
            </a:pPr>
            <a:r>
              <a:rPr lang="uk-UA" sz="1400">
                <a:solidFill>
                  <a:srgbClr val="144682"/>
                </a:solidFill>
                <a:latin typeface="Calibri"/>
                <a:ea typeface="Calibri"/>
                <a:cs typeface="Calibri"/>
                <a:sym typeface="Calibri"/>
              </a:rPr>
              <a:t>innovation ecosystem and support the business environment to boost innovation and entrepreneurship activity and grow exports </a:t>
            </a:r>
            <a:endParaRPr/>
          </a:p>
        </p:txBody>
      </p:sp>
      <p:sp>
        <p:nvSpPr>
          <p:cNvPr id="295" name="Google Shape;295;p24"/>
          <p:cNvSpPr/>
          <p:nvPr/>
        </p:nvSpPr>
        <p:spPr>
          <a:xfrm>
            <a:off x="1415220" y="3416853"/>
            <a:ext cx="2719200" cy="1385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144682"/>
                </a:solidFill>
                <a:latin typeface="Calibri"/>
                <a:ea typeface="Calibri"/>
                <a:cs typeface="Calibri"/>
                <a:sym typeface="Calibri"/>
              </a:rPr>
              <a:t>Develop financial and support services for enterprises and innovators to rapidly develop</a:t>
            </a:r>
            <a:endParaRPr>
              <a:solidFill>
                <a:srgbClr val="144682"/>
              </a:solidFill>
              <a:latin typeface="Calibri"/>
              <a:ea typeface="Calibri"/>
              <a:cs typeface="Calibri"/>
              <a:sym typeface="Calibri"/>
            </a:endParaRPr>
          </a:p>
          <a:p>
            <a:pPr marL="0" marR="0" lvl="0" indent="0" algn="l" rtl="0">
              <a:spcBef>
                <a:spcPts val="0"/>
              </a:spcBef>
              <a:spcAft>
                <a:spcPts val="0"/>
              </a:spcAft>
              <a:buNone/>
            </a:pPr>
            <a:r>
              <a:rPr lang="uk-UA" sz="1400">
                <a:solidFill>
                  <a:srgbClr val="144682"/>
                </a:solidFill>
                <a:latin typeface="Calibri"/>
                <a:ea typeface="Calibri"/>
                <a:cs typeface="Calibri"/>
                <a:sym typeface="Calibri"/>
              </a:rPr>
              <a:t>and scale-up innovative and value-added exportable products and services </a:t>
            </a:r>
            <a:endParaRPr/>
          </a:p>
        </p:txBody>
      </p:sp>
      <p:sp>
        <p:nvSpPr>
          <p:cNvPr id="296" name="Google Shape;296;p24"/>
          <p:cNvSpPr/>
          <p:nvPr/>
        </p:nvSpPr>
        <p:spPr>
          <a:xfrm>
            <a:off x="1415220" y="4906083"/>
            <a:ext cx="2719200" cy="1385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uk-UA" sz="1400">
                <a:solidFill>
                  <a:srgbClr val="144682"/>
                </a:solidFill>
                <a:latin typeface="Calibri"/>
                <a:ea typeface="Calibri"/>
                <a:cs typeface="Calibri"/>
                <a:sym typeface="Calibri"/>
              </a:rPr>
              <a:t>Develop skills and competencies </a:t>
            </a:r>
            <a:endParaRPr sz="1400">
              <a:solidFill>
                <a:srgbClr val="144682"/>
              </a:solidFill>
              <a:latin typeface="Calibri"/>
              <a:ea typeface="Calibri"/>
              <a:cs typeface="Calibri"/>
              <a:sym typeface="Calibri"/>
            </a:endParaRPr>
          </a:p>
          <a:p>
            <a:pPr marL="0" marR="0" lvl="0" indent="0" algn="l" rtl="0">
              <a:spcBef>
                <a:spcPts val="0"/>
              </a:spcBef>
              <a:spcAft>
                <a:spcPts val="0"/>
              </a:spcAft>
              <a:buNone/>
            </a:pPr>
            <a:r>
              <a:rPr lang="uk-UA" sz="1400">
                <a:solidFill>
                  <a:srgbClr val="144682"/>
                </a:solidFill>
                <a:latin typeface="Calibri"/>
                <a:ea typeface="Calibri"/>
                <a:cs typeface="Calibri"/>
                <a:sym typeface="Calibri"/>
              </a:rPr>
              <a:t>of Ukraine’s entrepreneurs, managers, scientists, innovators and enterprises to design and commercialise innovations internationally </a:t>
            </a:r>
            <a:endParaRPr/>
          </a:p>
        </p:txBody>
      </p:sp>
      <p:pic>
        <p:nvPicPr>
          <p:cNvPr id="297" name="Google Shape;297;p24"/>
          <p:cNvPicPr preferRelativeResize="0"/>
          <p:nvPr/>
        </p:nvPicPr>
        <p:blipFill>
          <a:blip r:embed="rId7">
            <a:alphaModFix/>
          </a:blip>
          <a:stretch>
            <a:fillRect/>
          </a:stretch>
        </p:blipFill>
        <p:spPr>
          <a:xfrm>
            <a:off x="590713" y="2163842"/>
            <a:ext cx="674372" cy="602117"/>
          </a:xfrm>
          <a:prstGeom prst="rect">
            <a:avLst/>
          </a:prstGeom>
          <a:noFill/>
          <a:ln>
            <a:noFill/>
          </a:ln>
        </p:spPr>
      </p:pic>
      <p:pic>
        <p:nvPicPr>
          <p:cNvPr id="298" name="Google Shape;298;p24"/>
          <p:cNvPicPr preferRelativeResize="0"/>
          <p:nvPr/>
        </p:nvPicPr>
        <p:blipFill>
          <a:blip r:embed="rId8">
            <a:alphaModFix/>
          </a:blip>
          <a:stretch>
            <a:fillRect/>
          </a:stretch>
        </p:blipFill>
        <p:spPr>
          <a:xfrm>
            <a:off x="526487" y="3508365"/>
            <a:ext cx="743250" cy="782368"/>
          </a:xfrm>
          <a:prstGeom prst="rect">
            <a:avLst/>
          </a:prstGeom>
          <a:noFill/>
          <a:ln>
            <a:noFill/>
          </a:ln>
        </p:spPr>
      </p:pic>
      <p:pic>
        <p:nvPicPr>
          <p:cNvPr id="299" name="Google Shape;299;p24"/>
          <p:cNvPicPr preferRelativeResize="0"/>
          <p:nvPr/>
        </p:nvPicPr>
        <p:blipFill>
          <a:blip r:embed="rId9">
            <a:alphaModFix/>
          </a:blip>
          <a:stretch>
            <a:fillRect/>
          </a:stretch>
        </p:blipFill>
        <p:spPr>
          <a:xfrm>
            <a:off x="654939" y="5033140"/>
            <a:ext cx="537892" cy="73056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pic>
        <p:nvPicPr>
          <p:cNvPr id="304" name="Google Shape;304;p25"/>
          <p:cNvPicPr preferRelativeResize="0"/>
          <p:nvPr/>
        </p:nvPicPr>
        <p:blipFill rotWithShape="1">
          <a:blip r:embed="rId3">
            <a:alphaModFix/>
          </a:blip>
          <a:srcRect/>
          <a:stretch/>
        </p:blipFill>
        <p:spPr>
          <a:xfrm>
            <a:off x="5736566" y="239172"/>
            <a:ext cx="3069343" cy="2555348"/>
          </a:xfrm>
          <a:prstGeom prst="rect">
            <a:avLst/>
          </a:prstGeom>
          <a:noFill/>
          <a:ln>
            <a:noFill/>
          </a:ln>
        </p:spPr>
      </p:pic>
      <p:pic>
        <p:nvPicPr>
          <p:cNvPr id="305" name="Google Shape;305;p25" descr="ncU37hxshP.jpg"/>
          <p:cNvPicPr preferRelativeResize="0"/>
          <p:nvPr/>
        </p:nvPicPr>
        <p:blipFill rotWithShape="1">
          <a:blip r:embed="rId4">
            <a:alphaModFix/>
          </a:blip>
          <a:srcRect/>
          <a:stretch/>
        </p:blipFill>
        <p:spPr>
          <a:xfrm>
            <a:off x="423322" y="164617"/>
            <a:ext cx="1535983" cy="1105274"/>
          </a:xfrm>
          <a:prstGeom prst="rect">
            <a:avLst/>
          </a:prstGeom>
          <a:noFill/>
          <a:ln>
            <a:noFill/>
          </a:ln>
        </p:spPr>
      </p:pic>
      <p:grpSp>
        <p:nvGrpSpPr>
          <p:cNvPr id="306" name="Google Shape;306;p25"/>
          <p:cNvGrpSpPr/>
          <p:nvPr/>
        </p:nvGrpSpPr>
        <p:grpSpPr>
          <a:xfrm>
            <a:off x="6033001" y="6074097"/>
            <a:ext cx="2779318" cy="386261"/>
            <a:chOff x="1719387" y="4606373"/>
            <a:chExt cx="8042010" cy="1117655"/>
          </a:xfrm>
        </p:grpSpPr>
        <p:pic>
          <p:nvPicPr>
            <p:cNvPr id="307" name="Google Shape;307;p25"/>
            <p:cNvPicPr preferRelativeResize="0"/>
            <p:nvPr/>
          </p:nvPicPr>
          <p:blipFill rotWithShape="1">
            <a:blip r:embed="rId5">
              <a:alphaModFix/>
            </a:blip>
            <a:srcRect/>
            <a:stretch/>
          </p:blipFill>
          <p:spPr>
            <a:xfrm>
              <a:off x="6408433" y="4606373"/>
              <a:ext cx="3352964" cy="1117655"/>
            </a:xfrm>
            <a:prstGeom prst="rect">
              <a:avLst/>
            </a:prstGeom>
            <a:noFill/>
            <a:ln>
              <a:noFill/>
            </a:ln>
          </p:spPr>
        </p:pic>
        <p:pic>
          <p:nvPicPr>
            <p:cNvPr id="308" name="Google Shape;308;p25"/>
            <p:cNvPicPr preferRelativeResize="0"/>
            <p:nvPr/>
          </p:nvPicPr>
          <p:blipFill rotWithShape="1">
            <a:blip r:embed="rId6">
              <a:alphaModFix/>
            </a:blip>
            <a:srcRect/>
            <a:stretch/>
          </p:blipFill>
          <p:spPr>
            <a:xfrm>
              <a:off x="1719387" y="4690514"/>
              <a:ext cx="1850608" cy="949372"/>
            </a:xfrm>
            <a:prstGeom prst="rect">
              <a:avLst/>
            </a:prstGeom>
            <a:noFill/>
            <a:ln>
              <a:noFill/>
            </a:ln>
          </p:spPr>
        </p:pic>
      </p:grpSp>
      <p:sp>
        <p:nvSpPr>
          <p:cNvPr id="309" name="Google Shape;309;p25"/>
          <p:cNvSpPr/>
          <p:nvPr/>
        </p:nvSpPr>
        <p:spPr>
          <a:xfrm>
            <a:off x="1307557" y="2796439"/>
            <a:ext cx="6544537" cy="70788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144682"/>
              </a:buClr>
              <a:buSzPts val="4000"/>
              <a:buFont typeface="Open Sans"/>
              <a:buNone/>
            </a:pPr>
            <a:r>
              <a:rPr lang="uk-UA" sz="4000" b="1">
                <a:solidFill>
                  <a:srgbClr val="144682"/>
                </a:solidFill>
                <a:latin typeface="Open Sans"/>
                <a:ea typeface="Open Sans"/>
                <a:cs typeface="Open Sans"/>
                <a:sym typeface="Open Sans"/>
              </a:rPr>
              <a:t>Thank you for attention!</a:t>
            </a:r>
            <a:endParaRPr sz="4000" b="1">
              <a:solidFill>
                <a:srgbClr val="144682"/>
              </a:solidFill>
              <a:latin typeface="Open Sans"/>
              <a:ea typeface="Open Sans"/>
              <a:cs typeface="Open Sans"/>
              <a:sym typeface="Open Sans"/>
            </a:endParaRPr>
          </a:p>
        </p:txBody>
      </p:sp>
      <p:pic>
        <p:nvPicPr>
          <p:cNvPr id="310" name="Google Shape;310;p25"/>
          <p:cNvPicPr preferRelativeResize="0"/>
          <p:nvPr/>
        </p:nvPicPr>
        <p:blipFill>
          <a:blip r:embed="rId7">
            <a:alphaModFix/>
          </a:blip>
          <a:stretch>
            <a:fillRect/>
          </a:stretch>
        </p:blipFill>
        <p:spPr>
          <a:xfrm>
            <a:off x="423325" y="5864325"/>
            <a:ext cx="4540100" cy="616150"/>
          </a:xfrm>
          <a:prstGeom prst="rect">
            <a:avLst/>
          </a:prstGeom>
          <a:noFill/>
          <a:ln>
            <a:noFill/>
          </a:ln>
        </p:spPr>
      </p:pic>
    </p:spTree>
  </p:cSld>
  <p:clrMapOvr>
    <a:masterClrMapping/>
  </p:clrMapOvr>
</p:sld>
</file>

<file path=ppt/theme/theme1.xml><?xml version="1.0" encoding="utf-8"?>
<a:theme xmlns:a="http://schemas.openxmlformats.org/drawingml/2006/main" name="Тема Office">
  <a:themeElements>
    <a:clrScheme name="Тема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905</Words>
  <Application>Microsoft Macintosh PowerPoint</Application>
  <PresentationFormat>On-screen Show (4:3)</PresentationFormat>
  <Paragraphs>170</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Open Sans</vt:lpstr>
      <vt:lpstr>Calibri</vt:lpstr>
      <vt:lpstr>Lato</vt:lpstr>
      <vt:lpstr>Arial</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lototskasolomiya@gmail.com</cp:lastModifiedBy>
  <cp:revision>1</cp:revision>
  <dcterms:modified xsi:type="dcterms:W3CDTF">2020-09-25T11:50:52Z</dcterms:modified>
</cp:coreProperties>
</file>