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1" charset="0"/>
        <a:ea typeface="ＭＳ Ｐゴシック" pitchFamily="1" charset="-128"/>
        <a:cs typeface="ＭＳ Ｐゴシック" pitchFamily="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1" charset="0"/>
        <a:ea typeface="ＭＳ Ｐゴシック" pitchFamily="1" charset="-128"/>
        <a:cs typeface="ＭＳ Ｐゴシック" pitchFamily="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1" charset="0"/>
        <a:ea typeface="ＭＳ Ｐゴシック" pitchFamily="1" charset="-128"/>
        <a:cs typeface="ＭＳ Ｐゴシック" pitchFamily="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1" charset="0"/>
        <a:ea typeface="ＭＳ Ｐゴシック" pitchFamily="1" charset="-128"/>
        <a:cs typeface="ＭＳ Ｐゴシック" pitchFamily="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1" charset="0"/>
        <a:ea typeface="ＭＳ Ｐゴシック" pitchFamily="1" charset="-128"/>
        <a:cs typeface="ＭＳ Ｐゴシック" pitchFamily="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1" charset="0"/>
        <a:ea typeface="ＭＳ Ｐゴシック" pitchFamily="1" charset="-128"/>
        <a:cs typeface="ＭＳ Ｐゴシック" pitchFamily="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1" charset="0"/>
        <a:ea typeface="ＭＳ Ｐゴシック" pitchFamily="1" charset="-128"/>
        <a:cs typeface="ＭＳ Ｐゴシック" pitchFamily="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1" charset="0"/>
        <a:ea typeface="ＭＳ Ｐゴシック" pitchFamily="1" charset="-128"/>
        <a:cs typeface="ＭＳ Ｐゴシック" pitchFamily="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1" charset="0"/>
        <a:ea typeface="ＭＳ Ｐゴシック" pitchFamily="1" charset="-128"/>
        <a:cs typeface="ＭＳ Ｐゴシック" pitchFamily="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-118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4275489"/>
            <a:ext cx="5663715" cy="1670088"/>
          </a:xfrm>
        </p:spPr>
        <p:txBody>
          <a:bodyPr/>
          <a:lstStyle>
            <a:lvl1pPr>
              <a:defRPr b="0" i="0">
                <a:latin typeface="Helvetica Neue Light"/>
                <a:cs typeface="Helvetica Neue Ligh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69167-F72B-8748-88B0-8F7ED7CFF1A0}" type="datetime1">
              <a:rPr lang="en-US"/>
              <a:pPr>
                <a:defRPr/>
              </a:pPr>
              <a:t>12/26/2016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F4CA8-F608-A54C-8237-1B2DEC3E85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A33F8-21A6-5B41-A4A2-61CEAF336185}" type="datetime1">
              <a:rPr lang="en-US"/>
              <a:pPr>
                <a:defRPr/>
              </a:pPr>
              <a:t>12/26/2016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F8144-A609-284A-A882-B974A18C00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4E952-5E2A-A447-BF2C-89FC3D089920}" type="datetime1">
              <a:rPr lang="en-US"/>
              <a:pPr>
                <a:defRPr/>
              </a:pPr>
              <a:t>12/26/2016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F1B37-E31C-2C4C-B03A-6D6396717D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A2BC2-9F93-AB43-B695-F238B0D8E706}" type="datetime1">
              <a:rPr lang="en-US"/>
              <a:pPr>
                <a:defRPr/>
              </a:pPr>
              <a:t>12/26/2016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6A5BC-4EB2-AF44-9C06-D2D604CFBC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BA728-55F6-284C-871A-891A8020FF38}" type="datetime1">
              <a:rPr lang="en-US"/>
              <a:pPr>
                <a:defRPr/>
              </a:pPr>
              <a:t>12/26/2016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4F894-DADE-3842-87FF-A8A179F44C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76617-6972-D542-BB38-3152ADD1E0C7}" type="datetime1">
              <a:rPr lang="en-US"/>
              <a:pPr>
                <a:defRPr/>
              </a:pPr>
              <a:t>12/26/2016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B5056-5FC1-014B-99EC-4F5C3CCAFA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2B47D8-3DB6-5145-81D8-85098AAC7068}" type="datetime1">
              <a:rPr lang="en-US"/>
              <a:pPr>
                <a:defRPr/>
              </a:pPr>
              <a:t>12/26/2016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52FBB-51FF-AB49-AF82-2DC1E150A8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E24B2-DE15-7349-8F19-D77EF2B3C286}" type="datetime1">
              <a:rPr lang="en-US"/>
              <a:pPr>
                <a:defRPr/>
              </a:pPr>
              <a:t>12/26/2016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6D98E-58FC-D641-B410-F8E2C00F8E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FA138-F40C-6847-9D9C-57A7A2F9705B}" type="datetime1">
              <a:rPr lang="en-US"/>
              <a:pPr>
                <a:defRPr/>
              </a:pPr>
              <a:t>12/26/2016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8B755-6B7C-1245-A079-1850E68E8D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5FF2A-E226-CE42-8717-9F7662304499}" type="datetime1">
              <a:rPr lang="en-US"/>
              <a:pPr>
                <a:defRPr/>
              </a:pPr>
              <a:t>12/26/2016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A2258-8514-3F4C-AAD1-8273E468C8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333C5-24F6-AF4A-9256-7B80DCC7C5AD}" type="datetime1">
              <a:rPr lang="en-US"/>
              <a:pPr>
                <a:defRPr/>
              </a:pPr>
              <a:t>12/26/2016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A8A89-9DFF-2F40-B448-ABC4F541F4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9DA18C3-D4E9-CE4E-80B4-480A9E67BB8B}" type="datetime1">
              <a:rPr lang="en-US"/>
              <a:pPr>
                <a:defRPr/>
              </a:pPr>
              <a:t>12/26/2016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73875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DEC9AAB-C008-104F-AF50-64CEBA2F23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Helvetica Neue Light"/>
          <a:ea typeface="ＭＳ Ｐゴシック" pitchFamily="1" charset="-128"/>
          <a:cs typeface="Helvetica Neue Light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pitchFamily="1" charset="0"/>
        <a:buChar char="•"/>
        <a:defRPr sz="3200" kern="1200">
          <a:solidFill>
            <a:schemeClr val="tx1"/>
          </a:solidFill>
          <a:latin typeface="Helvetica Neue UltraLight"/>
          <a:ea typeface="ＭＳ Ｐゴシック" pitchFamily="1" charset="-128"/>
          <a:cs typeface="Helvetica Neue UltraLight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pitchFamily="1" charset="0"/>
        <a:buChar char="–"/>
        <a:defRPr sz="28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pitchFamily="1" charset="0"/>
        <a:buChar char="•"/>
        <a:defRPr sz="24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pitchFamily="1" charset="0"/>
        <a:buChar char="–"/>
        <a:defRPr sz="20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pitchFamily="1" charset="0"/>
        <a:buChar char="»"/>
        <a:defRPr sz="20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sz="3200" u="sng" dirty="0"/>
              <a:t>Методика визначення трудомісткості та вартості робіт із стандартизації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u="sng" dirty="0"/>
              <a:t>Методика визначення трудомісткості та вартості робіт із стандартизації</a:t>
            </a:r>
            <a:endParaRPr lang="uk-UA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91938"/>
            <a:ext cx="8229600" cy="3834225"/>
          </a:xfrm>
        </p:spPr>
        <p:txBody>
          <a:bodyPr/>
          <a:lstStyle/>
          <a:p>
            <a:pPr marL="0" indent="463550" algn="just">
              <a:buNone/>
            </a:pPr>
            <a:r>
              <a:rPr lang="uk-UA" sz="2400" dirty="0"/>
              <a:t>Частиною п’ятою статті 29 Закону України “Про стандартизацію” визначено, що методика визначення трудомісткості та вартості робіт з національної стандартизації встановлюється центральним органом виконавчої влади, що забезпечує формування державної політики у сфері стандартизації (Мінекономрозвитку).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426706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2393"/>
            <a:ext cx="8229600" cy="1143000"/>
          </a:xfrm>
        </p:spPr>
        <p:txBody>
          <a:bodyPr/>
          <a:lstStyle/>
          <a:p>
            <a:r>
              <a:rPr lang="uk-UA" sz="2000" u="sng" dirty="0"/>
              <a:t>Методика визначення трудомісткості та вартості робіт із стандартизації</a:t>
            </a:r>
            <a:endParaRPr lang="uk-UA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80061"/>
            <a:ext cx="8229600" cy="3846101"/>
          </a:xfrm>
        </p:spPr>
        <p:txBody>
          <a:bodyPr/>
          <a:lstStyle/>
          <a:p>
            <a:pPr marL="0" indent="463550" algn="just">
              <a:buNone/>
            </a:pPr>
            <a:r>
              <a:rPr lang="uk-UA" sz="2400" dirty="0"/>
              <a:t>На заміну Методики, яка діяла з 2007 року, розроблено нову Методику визначення трудомісткості та вартості робіт із стандартизації, яка затверджена  наказом Мінекономрозвитку від 05.10.2016 № 1685, зареєстрованим у  Мін’юсті 27.10.2016 за  </a:t>
            </a:r>
            <a:r>
              <a:rPr lang="uk-UA" sz="2400" dirty="0" smtClean="0"/>
              <a:t>                        № </a:t>
            </a:r>
            <a:r>
              <a:rPr lang="uk-UA" sz="2400" dirty="0"/>
              <a:t>1405/29532 (далі – Методика).</a:t>
            </a:r>
          </a:p>
        </p:txBody>
      </p:sp>
    </p:spTree>
    <p:extLst>
      <p:ext uri="{BB962C8B-B14F-4D97-AF65-F5344CB8AC3E}">
        <p14:creationId xmlns:p14="http://schemas.microsoft.com/office/powerpoint/2010/main" val="194470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u="sng" dirty="0"/>
              <a:t>Методика визначення трудомісткості та вартості робіт із стандартизації</a:t>
            </a:r>
            <a:endParaRPr lang="uk-UA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6306"/>
            <a:ext cx="8229600" cy="4059857"/>
          </a:xfrm>
        </p:spPr>
        <p:txBody>
          <a:bodyPr/>
          <a:lstStyle/>
          <a:p>
            <a:pPr marL="0" indent="511175" algn="just">
              <a:buNone/>
            </a:pPr>
            <a:r>
              <a:rPr lang="uk-UA" sz="2400" dirty="0"/>
              <a:t>Методика застосовується центральними органами виконавчої влади, які є замовниками виконання робіт з національної стандартизації за рахунок коштів державного бюджету.</a:t>
            </a:r>
          </a:p>
          <a:p>
            <a:pPr marL="0" indent="511175" algn="just">
              <a:buNone/>
            </a:pPr>
            <a:r>
              <a:rPr lang="uk-UA" sz="2400" dirty="0"/>
              <a:t>Методика застосовується національним органом  стандартизації  під час  надання  послуг з  національної стандартизації, які фінансуються відповідно до Закону України “Про стандартизацію”.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755122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u="sng" dirty="0"/>
              <a:t>Методика визначення трудомісткості та вартості робіт із стандартизації</a:t>
            </a:r>
            <a:endParaRPr lang="uk-UA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05049"/>
            <a:ext cx="8229600" cy="4321114"/>
          </a:xfrm>
        </p:spPr>
        <p:txBody>
          <a:bodyPr/>
          <a:lstStyle/>
          <a:p>
            <a:pPr marL="0" indent="463550" algn="just">
              <a:buNone/>
            </a:pPr>
            <a:r>
              <a:rPr lang="uk-UA" sz="2400" dirty="0"/>
              <a:t>Методика </a:t>
            </a:r>
            <a:r>
              <a:rPr lang="uk-UA" sz="2400" dirty="0" smtClean="0"/>
              <a:t>може </a:t>
            </a:r>
            <a:r>
              <a:rPr lang="uk-UA" sz="2400" dirty="0"/>
              <a:t>застосовуватися </a:t>
            </a:r>
            <a:r>
              <a:rPr lang="uk-UA" sz="2400" dirty="0" smtClean="0"/>
              <a:t>фізичними або  </a:t>
            </a:r>
            <a:r>
              <a:rPr lang="uk-UA" sz="2400" dirty="0"/>
              <a:t>юридичними </a:t>
            </a:r>
            <a:r>
              <a:rPr lang="uk-UA" sz="2400" dirty="0" smtClean="0"/>
              <a:t>особами незалежно </a:t>
            </a:r>
            <a:r>
              <a:rPr lang="uk-UA" sz="2400" dirty="0"/>
              <a:t>від </a:t>
            </a:r>
            <a:r>
              <a:rPr lang="uk-UA" sz="2400" dirty="0" smtClean="0"/>
              <a:t>організаційно-правової форми </a:t>
            </a:r>
            <a:r>
              <a:rPr lang="uk-UA" sz="2400" dirty="0"/>
              <a:t>та </a:t>
            </a:r>
            <a:r>
              <a:rPr lang="uk-UA" sz="2400" dirty="0" smtClean="0"/>
              <a:t>форми власності</a:t>
            </a:r>
            <a:r>
              <a:rPr lang="uk-UA" sz="2400" dirty="0"/>
              <a:t>, </a:t>
            </a:r>
            <a:r>
              <a:rPr lang="uk-UA" sz="2400" dirty="0" smtClean="0"/>
              <a:t>які замовляють  </a:t>
            </a:r>
            <a:r>
              <a:rPr lang="uk-UA" sz="2400" dirty="0"/>
              <a:t>або  надають  послуги з </a:t>
            </a:r>
            <a:r>
              <a:rPr lang="uk-UA" sz="2400" dirty="0" smtClean="0"/>
              <a:t>виконання робіт </a:t>
            </a:r>
            <a:r>
              <a:rPr lang="uk-UA" sz="2400" dirty="0"/>
              <a:t>з </a:t>
            </a:r>
            <a:r>
              <a:rPr lang="uk-UA" sz="2400" dirty="0" smtClean="0"/>
              <a:t>національної </a:t>
            </a:r>
            <a:r>
              <a:rPr lang="uk-UA" sz="2400" dirty="0"/>
              <a:t>стандартизації, </a:t>
            </a:r>
            <a:r>
              <a:rPr lang="uk-UA" sz="2400" dirty="0" smtClean="0"/>
              <a:t>які фінансуються  </a:t>
            </a:r>
            <a:r>
              <a:rPr lang="uk-UA" sz="2400" dirty="0"/>
              <a:t>відповідно до  Закону України “Про стандартизацію” (крім коштів державного бюджету), у частині визначення трудомісткості робіт з національної стандартизації. Вартість робіт із стандартизації встановлюється на договірних засадах відповідно до законодавства.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967712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u="sng" dirty="0"/>
              <a:t>Методика визначення трудомісткості та вартості робіт із стандартизації</a:t>
            </a:r>
            <a:endParaRPr lang="uk-UA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375066"/>
            <a:ext cx="8229600" cy="3751098"/>
          </a:xfrm>
        </p:spPr>
        <p:txBody>
          <a:bodyPr/>
          <a:lstStyle/>
          <a:p>
            <a:pPr marL="0" indent="463550" algn="just">
              <a:buNone/>
            </a:pPr>
            <a:r>
              <a:rPr lang="uk-UA" sz="2400" dirty="0" smtClean="0"/>
              <a:t>Методика </a:t>
            </a:r>
            <a:r>
              <a:rPr lang="uk-UA" sz="2400" dirty="0"/>
              <a:t>встановлює базові нормативи трудомісткості робіт з національної стандартизації, поправні коефіцієнти, порядок визначення трудомісткості, загальної трудомісткості та вартості робіт з національної стандартизації, установлених Законом України “Про стандартизацію” та національними стандартами.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3465134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u="sng" dirty="0"/>
              <a:t>Методика визначення трудомісткості та вартості робіт із стандартизації</a:t>
            </a:r>
            <a:endParaRPr lang="uk-UA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463550" algn="just">
              <a:buNone/>
            </a:pPr>
            <a:r>
              <a:rPr lang="uk-UA" sz="2400" dirty="0"/>
              <a:t>Базові нормативи трудомісткості робіт з національної стандартизації розроблені на основі багаторічного практичного досвіду із застосуванням науково обґрунтованих норм часу та використанням:</a:t>
            </a:r>
          </a:p>
          <a:p>
            <a:pPr marL="0" indent="463550" algn="just"/>
            <a:r>
              <a:rPr lang="uk-UA" sz="2400" dirty="0"/>
              <a:t>результатів вивчення організаційно-технічних умов і трудових процесів робіт з національної стандартизації, науково-методичних та науково-технічних матеріалів;</a:t>
            </a:r>
          </a:p>
          <a:p>
            <a:pPr marL="0" indent="463550" algn="just"/>
            <a:r>
              <a:rPr lang="uk-UA" sz="2400" dirty="0"/>
              <a:t>експертних оцінок трудомісткості розроблення проектів національних НД та виконання інших робіт з національної стандартизації.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4223902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u="sng" dirty="0"/>
              <a:t>Методика визначення трудомісткості та вартості робіт із стандартизації</a:t>
            </a:r>
            <a:endParaRPr lang="uk-UA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386940"/>
            <a:ext cx="8229600" cy="3739223"/>
          </a:xfrm>
        </p:spPr>
        <p:txBody>
          <a:bodyPr/>
          <a:lstStyle/>
          <a:p>
            <a:pPr marL="0" indent="463550" algn="just">
              <a:buNone/>
            </a:pPr>
            <a:r>
              <a:rPr lang="uk-UA" sz="2400" dirty="0"/>
              <a:t>Відповідно до пункту 4 частини другої статті 11 Закону України “Про стандартизацію” національним органом стандартизації розроблено за погодженням з Мінекономрозвитку та прийнято нові редакції національних стандартів, якими змінено процедури у сфері стандартизації.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319184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u="sng" dirty="0"/>
              <a:t>Методика визначення трудомісткості та вартості робіт із стандартизації</a:t>
            </a:r>
            <a:endParaRPr lang="uk-UA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58784"/>
            <a:ext cx="8229600" cy="5248894"/>
          </a:xfrm>
        </p:spPr>
        <p:txBody>
          <a:bodyPr/>
          <a:lstStyle/>
          <a:p>
            <a:pPr marL="0" indent="463550">
              <a:buNone/>
            </a:pPr>
            <a:r>
              <a:rPr lang="uk-UA" sz="1900" dirty="0"/>
              <a:t>Типові види робіт з національної</a:t>
            </a:r>
            <a:r>
              <a:rPr lang="uk-UA" sz="1900" b="1" dirty="0"/>
              <a:t> </a:t>
            </a:r>
            <a:r>
              <a:rPr lang="uk-UA" sz="1900" dirty="0" smtClean="0"/>
              <a:t>стандартизації:</a:t>
            </a:r>
            <a:endParaRPr lang="uk-UA" sz="1900" dirty="0"/>
          </a:p>
          <a:p>
            <a:pPr marL="0" indent="463550">
              <a:buNone/>
            </a:pPr>
            <a:r>
              <a:rPr lang="uk-UA" sz="1900" dirty="0"/>
              <a:t>1) організація та координація робіт з національної стандартизації; </a:t>
            </a:r>
          </a:p>
          <a:p>
            <a:pPr marL="0" indent="463550">
              <a:buNone/>
            </a:pPr>
            <a:r>
              <a:rPr lang="uk-UA" sz="1900" dirty="0"/>
              <a:t>2) розроблення</a:t>
            </a:r>
            <a:r>
              <a:rPr lang="uk-UA" sz="1900" b="1" dirty="0"/>
              <a:t> </a:t>
            </a:r>
            <a:r>
              <a:rPr lang="uk-UA" sz="1900" dirty="0"/>
              <a:t>проектів національних НД; </a:t>
            </a:r>
          </a:p>
          <a:p>
            <a:pPr marL="0" indent="463550">
              <a:buNone/>
            </a:pPr>
            <a:r>
              <a:rPr lang="uk-UA" sz="1900" dirty="0"/>
              <a:t>3) прийняття міжнародних або регіональних НД як національних НД методом підтвердження;</a:t>
            </a:r>
          </a:p>
          <a:p>
            <a:pPr marL="0" indent="463550">
              <a:buNone/>
            </a:pPr>
            <a:r>
              <a:rPr lang="uk-UA" sz="1900" dirty="0"/>
              <a:t>4) розроблення</a:t>
            </a:r>
            <a:r>
              <a:rPr lang="uk-UA" sz="1900" b="1" dirty="0"/>
              <a:t> </a:t>
            </a:r>
            <a:r>
              <a:rPr lang="uk-UA" sz="1900" dirty="0"/>
              <a:t>проектів національних НД, якими приймаються міжнародні або регіональні НД методами передруку та перекладу; </a:t>
            </a:r>
          </a:p>
          <a:p>
            <a:pPr marL="0" indent="463550">
              <a:buNone/>
            </a:pPr>
            <a:r>
              <a:rPr lang="uk-UA" sz="1900" dirty="0"/>
              <a:t>5) розроблення</a:t>
            </a:r>
            <a:r>
              <a:rPr lang="uk-UA" sz="1900" b="1" dirty="0"/>
              <a:t> </a:t>
            </a:r>
            <a:r>
              <a:rPr lang="uk-UA" sz="1900" dirty="0"/>
              <a:t>проектів нееквівалентних національних НД;</a:t>
            </a:r>
          </a:p>
          <a:p>
            <a:pPr marL="0" indent="463550">
              <a:buNone/>
            </a:pPr>
            <a:r>
              <a:rPr lang="uk-UA" sz="1900" dirty="0"/>
              <a:t>6) розроблення</a:t>
            </a:r>
            <a:r>
              <a:rPr lang="uk-UA" sz="1900" b="1" dirty="0"/>
              <a:t> </a:t>
            </a:r>
            <a:r>
              <a:rPr lang="uk-UA" sz="1900" dirty="0"/>
              <a:t>проектів національних НД методом перероблення;</a:t>
            </a:r>
          </a:p>
          <a:p>
            <a:pPr marL="0" indent="463550">
              <a:buNone/>
            </a:pPr>
            <a:r>
              <a:rPr lang="uk-UA" sz="1900" dirty="0"/>
              <a:t>7) технічна перевірка справ національних НД;</a:t>
            </a:r>
          </a:p>
          <a:p>
            <a:pPr marL="0" indent="463550">
              <a:buNone/>
            </a:pPr>
            <a:r>
              <a:rPr lang="uk-UA" sz="1900" dirty="0"/>
              <a:t>8) редагування текстів проектів національних НД перед прийняттям;</a:t>
            </a:r>
          </a:p>
          <a:p>
            <a:pPr marL="0" indent="463550">
              <a:buNone/>
            </a:pPr>
            <a:r>
              <a:rPr lang="uk-UA" sz="1900" dirty="0"/>
              <a:t>9)  підготовка національних НД до видання;</a:t>
            </a:r>
          </a:p>
          <a:p>
            <a:pPr marL="0" indent="463550">
              <a:buNone/>
            </a:pPr>
            <a:r>
              <a:rPr lang="uk-UA" sz="1900" dirty="0"/>
              <a:t>10) розроблення проектів змін до національних НД;</a:t>
            </a:r>
          </a:p>
          <a:p>
            <a:pPr marL="0" indent="463550">
              <a:buNone/>
            </a:pPr>
            <a:r>
              <a:rPr lang="uk-UA" sz="1900" dirty="0"/>
              <a:t>11) перевірка національних НД;</a:t>
            </a:r>
          </a:p>
          <a:p>
            <a:pPr marL="0" indent="463550">
              <a:buNone/>
            </a:pPr>
            <a:r>
              <a:rPr lang="uk-UA" sz="1900" dirty="0"/>
              <a:t>12) перегляд національних НД.</a:t>
            </a:r>
            <a:endParaRPr lang="uk-UA" sz="1900" dirty="0"/>
          </a:p>
        </p:txBody>
      </p:sp>
    </p:spTree>
    <p:extLst>
      <p:ext uri="{BB962C8B-B14F-4D97-AF65-F5344CB8AC3E}">
        <p14:creationId xmlns:p14="http://schemas.microsoft.com/office/powerpoint/2010/main" val="3644689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u="sng" dirty="0"/>
              <a:t>Методика визначення трудомісткості та вартості робіт із стандартизації</a:t>
            </a:r>
            <a:endParaRPr lang="uk-UA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0032"/>
            <a:ext cx="8378042" cy="5427024"/>
          </a:xfrm>
        </p:spPr>
        <p:txBody>
          <a:bodyPr/>
          <a:lstStyle/>
          <a:p>
            <a:pPr marL="0" indent="463550" algn="just">
              <a:buNone/>
            </a:pPr>
            <a:r>
              <a:rPr lang="uk-UA" sz="2000" dirty="0"/>
              <a:t>Нова Методика враховує нові процедури у сфері стандартизації, встановлені Законом та основоположними національними стандартами</a:t>
            </a:r>
            <a:r>
              <a:rPr lang="uk-UA" sz="2000" dirty="0" smtClean="0"/>
              <a:t>.</a:t>
            </a:r>
          </a:p>
          <a:p>
            <a:pPr marL="0" indent="463550" algn="just">
              <a:buNone/>
            </a:pPr>
            <a:endParaRPr lang="uk-UA" sz="2000" dirty="0" smtClean="0"/>
          </a:p>
          <a:p>
            <a:pPr marL="0" indent="463550" algn="just">
              <a:buNone/>
            </a:pPr>
            <a:r>
              <a:rPr lang="uk-UA" sz="2000" dirty="0" smtClean="0"/>
              <a:t>З </a:t>
            </a:r>
            <a:r>
              <a:rPr lang="uk-UA" sz="2000" dirty="0"/>
              <a:t>етапів робіт виключено:</a:t>
            </a:r>
          </a:p>
          <a:p>
            <a:pPr marL="0" indent="463550" algn="just"/>
            <a:r>
              <a:rPr lang="uk-UA" sz="2000" dirty="0"/>
              <a:t>погодження проектів національних НД з центральними органами виконавчої влади, державними органами та іншими організаціями;</a:t>
            </a:r>
          </a:p>
          <a:p>
            <a:pPr marL="0" indent="463550" algn="just"/>
            <a:r>
              <a:rPr lang="uk-UA" sz="2000" dirty="0"/>
              <a:t>державна реєстрація національного НД;</a:t>
            </a:r>
          </a:p>
          <a:p>
            <a:pPr marL="0" indent="463550" algn="just"/>
            <a:r>
              <a:rPr lang="uk-UA" sz="2000" dirty="0"/>
              <a:t>ведення справи національного НД</a:t>
            </a:r>
            <a:r>
              <a:rPr lang="uk-UA" sz="2000" dirty="0" smtClean="0"/>
              <a:t>.</a:t>
            </a:r>
          </a:p>
          <a:p>
            <a:pPr marL="0" indent="463550" algn="just"/>
            <a:endParaRPr lang="uk-UA" sz="2000" dirty="0"/>
          </a:p>
          <a:p>
            <a:pPr marL="0" indent="463550" algn="just">
              <a:buNone/>
            </a:pPr>
            <a:r>
              <a:rPr lang="uk-UA" sz="2000" dirty="0"/>
              <a:t>Експертизу проектів національних НД замінено на технічну перевірку справ національних НД</a:t>
            </a:r>
            <a:r>
              <a:rPr lang="uk-UA" sz="2000" dirty="0" smtClean="0"/>
              <a:t>.</a:t>
            </a:r>
          </a:p>
          <a:p>
            <a:pPr marL="0" indent="463550" algn="just">
              <a:buNone/>
            </a:pPr>
            <a:endParaRPr lang="uk-UA" sz="2000" dirty="0"/>
          </a:p>
          <a:p>
            <a:pPr marL="0" indent="463550" algn="just">
              <a:buNone/>
            </a:pPr>
            <a:r>
              <a:rPr lang="uk-UA" sz="2000" dirty="0"/>
              <a:t>Термін “підготовка національного НД до видання“ </a:t>
            </a:r>
            <a:r>
              <a:rPr lang="uk-UA" sz="2000" dirty="0" smtClean="0"/>
              <a:t>розширює </a:t>
            </a:r>
            <a:r>
              <a:rPr lang="uk-UA" sz="2000" dirty="0"/>
              <a:t>своє значення. Відповідно до нової Методики цей вид роботи охоплює також створення оригінал-макету національного НД.</a:t>
            </a:r>
          </a:p>
        </p:txBody>
      </p:sp>
    </p:spTree>
    <p:extLst>
      <p:ext uri="{BB962C8B-B14F-4D97-AF65-F5344CB8AC3E}">
        <p14:creationId xmlns:p14="http://schemas.microsoft.com/office/powerpoint/2010/main" val="3592907349"/>
      </p:ext>
    </p:extLst>
  </p:cSld>
  <p:clrMapOvr>
    <a:masterClrMapping/>
  </p:clrMapOvr>
</p:sld>
</file>

<file path=ppt/theme/theme1.xml><?xml version="1.0" encoding="utf-8"?>
<a:theme xmlns:a="http://schemas.openxmlformats.org/drawingml/2006/main" name="¦и¦-¦-¦¬¦-¦- 4. TГ¦¦TА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¦и¦-¦-¦¬¦-¦- 4. TГ¦¦TА</Template>
  <TotalTime>147</TotalTime>
  <Words>490</Words>
  <Application>Microsoft Office PowerPoint</Application>
  <PresentationFormat>Экран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¦и¦-¦-¦¬¦-¦- 4. TГ¦¦TА</vt:lpstr>
      <vt:lpstr>Методика визначення трудомісткості та вартості робіт із стандартизації</vt:lpstr>
      <vt:lpstr>Методика визначення трудомісткості та вартості робіт із стандартизації</vt:lpstr>
      <vt:lpstr>Методика визначення трудомісткості та вартості робіт із стандартизації</vt:lpstr>
      <vt:lpstr>Методика визначення трудомісткості та вартості робіт із стандартизації</vt:lpstr>
      <vt:lpstr>Методика визначення трудомісткості та вартості робіт із стандартизації</vt:lpstr>
      <vt:lpstr>Методика визначення трудомісткості та вартості робіт із стандартизації</vt:lpstr>
      <vt:lpstr>Методика визначення трудомісткості та вартості робіт із стандартизації</vt:lpstr>
      <vt:lpstr>Методика визначення трудомісткості та вартості робіт із стандартизації</vt:lpstr>
      <vt:lpstr>Методика визначення трудомісткості та вартості робіт із стандартизації</vt:lpstr>
      <vt:lpstr>Методика визначення трудомісткості та вартості робіт із стандартизації</vt:lpstr>
    </vt:vector>
  </TitlesOfParts>
  <Company>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Методика визначення трудомісткості та вартості робіт із стандартизації</dc:title>
  <dc:creator>ДОІЛЬНІЦИН Євгеній Олександрович</dc:creator>
  <cp:lastModifiedBy>ДОІЛЬНІЦИН Євгеній Олександрович</cp:lastModifiedBy>
  <cp:revision>4</cp:revision>
  <dcterms:created xsi:type="dcterms:W3CDTF">2016-12-26T12:39:00Z</dcterms:created>
  <dcterms:modified xsi:type="dcterms:W3CDTF">2016-12-26T15:06:29Z</dcterms:modified>
</cp:coreProperties>
</file>