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autoCompressPictures="0">
  <p:sldMasterIdLst>
    <p:sldMasterId id="2147483659"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embeddedFontLst>
    <p:embeddedFont>
      <p:font typeface="Open Sans" panose="020B0606030504020204" pitchFamily="3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 initials="" lastIdx="3"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3"/>
  </p:normalViewPr>
  <p:slideViewPr>
    <p:cSldViewPr snapToGrid="0">
      <p:cViewPr varScale="1">
        <p:scale>
          <a:sx n="110" d="100"/>
          <a:sy n="110" d="100"/>
        </p:scale>
        <p:origin x="1680"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9" name="Google Shape;99;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0" name="Google Shape;100;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7" name="Google Shape;117;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8" name="Google Shape;118;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6" name="Google Shape;136;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Google Shape;159;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0" name="Google Shape;160;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0" name="Google Shape;180;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81" name="Google Shape;181;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0" name="Google Shape;190;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91" name="Google Shape;191;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 name="Google Shape;211;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2" name="Google Shape;212;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2" name="Google Shape;232;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33" name="Google Shape;233;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2" name="Google Shape;262;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63" name="Google Shape;263;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3" name="Google Shape;273;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74" name="Google Shape;274;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7" name="Google Shape;287;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88" name="Google Shape;288;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3" name="Google Shape;303;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04" name="Google Shape;304;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4" name="Google Shape;314;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15" name="Google Shape;315;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6" name="Google Shape;326;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27" name="Google Shape;327;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8" name="Google Shape;338;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39" name="Google Shape;339;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3" name="Google Shape;353;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54" name="Google Shape;354;p1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8" name="Google Shape;368;p1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69" name="Google Shape;369;p1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p1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3" name="Google Shape;383;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2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9" name="Google Shape;399;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2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1" name="Google Shape;421;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ий слайд"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685800" y="1122363"/>
            <a:ext cx="7772400" cy="2387600"/>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Назва та вміст"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Назва розділу" type="secHead">
  <p:cSld name="SECTION_HEADER">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єкти" type="twoObj">
  <p:cSld name="TWO_OBJECTS">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5"/>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Порівняння" type="twoTxTwoObj">
  <p:cSld name="TWO_OBJECTS_WITH_TEXT">
    <p:spTree>
      <p:nvGrpSpPr>
        <p:cNvPr id="1" name="Shape 40"/>
        <p:cNvGrpSpPr/>
        <p:nvPr/>
      </p:nvGrpSpPr>
      <p:grpSpPr>
        <a:xfrm>
          <a:off x="0" y="0"/>
          <a:ext cx="0" cy="0"/>
          <a:chOff x="0" y="0"/>
          <a:chExt cx="0" cy="0"/>
        </a:xfrm>
      </p:grpSpPr>
      <p:sp>
        <p:nvSpPr>
          <p:cNvPr id="41" name="Google Shape;41;p6"/>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6"/>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6"/>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6"/>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Лише заголовок" type="titleOnly">
  <p:cSld name="TITLE_ONLY">
    <p:spTree>
      <p:nvGrpSpPr>
        <p:cNvPr id="1" name="Shape 49"/>
        <p:cNvGrpSpPr/>
        <p:nvPr/>
      </p:nvGrpSpPr>
      <p:grpSpPr>
        <a:xfrm>
          <a:off x="0" y="0"/>
          <a:ext cx="0" cy="0"/>
          <a:chOff x="0" y="0"/>
          <a:chExt cx="0" cy="0"/>
        </a:xfrm>
      </p:grpSpPr>
      <p:sp>
        <p:nvSpPr>
          <p:cNvPr id="50" name="Google Shape;50;p7"/>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ий слайд" type="blank">
  <p:cSld name="BLANK">
    <p:spTree>
      <p:nvGrpSpPr>
        <p:cNvPr id="1" name="Shape 54"/>
        <p:cNvGrpSpPr/>
        <p:nvPr/>
      </p:nvGrpSpPr>
      <p:grpSpPr>
        <a:xfrm>
          <a:off x="0" y="0"/>
          <a:ext cx="0" cy="0"/>
          <a:chOff x="0" y="0"/>
          <a:chExt cx="0" cy="0"/>
        </a:xfrm>
      </p:grpSpPr>
      <p:sp>
        <p:nvSpPr>
          <p:cNvPr id="55" name="Google Shape;55;p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Вміст і підпис"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і підпис"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0"/>
          <p:cNvSpPr>
            <a:spLocks noGrp="1"/>
          </p:cNvSpPr>
          <p:nvPr>
            <p:ph type="pic" idx="2"/>
          </p:nvPr>
        </p:nvSpPr>
        <p:spPr>
          <a:xfrm>
            <a:off x="3887391" y="987426"/>
            <a:ext cx="462915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10"/>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і вертикальний текст"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ий заголовок і текст"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4623593" y="2285206"/>
            <a:ext cx="5811838" cy="1971675"/>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623093" y="370681"/>
            <a:ext cx="5811838" cy="5800725"/>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8.png"/><Relationship Id="rId9"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hyperlink" Target="https://helpdesk.epo.org.ua/" TargetMode="External"/><Relationship Id="rId3" Type="http://schemas.openxmlformats.org/officeDocument/2006/relationships/image" Target="../media/image7.png"/><Relationship Id="rId7" Type="http://schemas.openxmlformats.org/officeDocument/2006/relationships/hyperlink" Target="https://epo.org.ua/covid19/"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epo.org.ua/en/ukranian-suppliers/" TargetMode="External"/><Relationship Id="rId5" Type="http://schemas.openxmlformats.org/officeDocument/2006/relationships/image" Target="../media/image26.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7.png"/><Relationship Id="rId7"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8.png"/><Relationship Id="rId9"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s://www.youtube.com/watch?v=BJAXxxapWp0" TargetMode="External"/><Relationship Id="rId5" Type="http://schemas.openxmlformats.org/officeDocument/2006/relationships/image" Target="../media/image33.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4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46.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7.png"/><Relationship Id="rId7" Type="http://schemas.openxmlformats.org/officeDocument/2006/relationships/image" Target="../media/image49.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8.png"/><Relationship Id="rId9" Type="http://schemas.openxmlformats.org/officeDocument/2006/relationships/image" Target="../media/image51.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8"/>
        <p:cNvGrpSpPr/>
        <p:nvPr/>
      </p:nvGrpSpPr>
      <p:grpSpPr>
        <a:xfrm>
          <a:off x="0" y="0"/>
          <a:ext cx="0" cy="0"/>
          <a:chOff x="0" y="0"/>
          <a:chExt cx="0" cy="0"/>
        </a:xfrm>
      </p:grpSpPr>
      <p:sp>
        <p:nvSpPr>
          <p:cNvPr id="89" name="Google Shape;89;p13"/>
          <p:cNvSpPr txBox="1"/>
          <p:nvPr/>
        </p:nvSpPr>
        <p:spPr>
          <a:xfrm>
            <a:off x="0" y="3616725"/>
            <a:ext cx="9144000" cy="19644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dk1"/>
              </a:buClr>
              <a:buSzPts val="3800"/>
              <a:buFont typeface="Calibri"/>
              <a:buNone/>
            </a:pPr>
            <a:endParaRPr sz="3500" b="1" i="0" u="none" strike="noStrike" cap="none">
              <a:solidFill>
                <a:srgbClr val="124981"/>
              </a:solidFill>
              <a:latin typeface="Open Sans"/>
              <a:ea typeface="Open Sans"/>
              <a:cs typeface="Open Sans"/>
              <a:sym typeface="Open Sans"/>
            </a:endParaRPr>
          </a:p>
          <a:p>
            <a:pPr marL="0" marR="0" lvl="0" indent="0" algn="ctr" rtl="0">
              <a:lnSpc>
                <a:spcPct val="90000"/>
              </a:lnSpc>
              <a:spcBef>
                <a:spcPts val="0"/>
              </a:spcBef>
              <a:spcAft>
                <a:spcPts val="0"/>
              </a:spcAft>
              <a:buClr>
                <a:schemeClr val="dk1"/>
              </a:buClr>
              <a:buSzPts val="3800"/>
              <a:buFont typeface="Calibri"/>
              <a:buNone/>
            </a:pPr>
            <a:endParaRPr sz="3500" b="1" i="0" u="none" strike="noStrike" cap="none">
              <a:solidFill>
                <a:srgbClr val="124981"/>
              </a:solidFill>
              <a:latin typeface="Open Sans"/>
              <a:ea typeface="Open Sans"/>
              <a:cs typeface="Open Sans"/>
              <a:sym typeface="Open Sans"/>
            </a:endParaRPr>
          </a:p>
          <a:p>
            <a:pPr marL="0" marR="0" lvl="0" indent="0" algn="ctr" rtl="0">
              <a:lnSpc>
                <a:spcPct val="90000"/>
              </a:lnSpc>
              <a:spcBef>
                <a:spcPts val="0"/>
              </a:spcBef>
              <a:spcAft>
                <a:spcPts val="0"/>
              </a:spcAft>
              <a:buClr>
                <a:srgbClr val="124981"/>
              </a:buClr>
              <a:buSzPts val="3800"/>
              <a:buFont typeface="Open Sans"/>
              <a:buNone/>
            </a:pPr>
            <a:r>
              <a:rPr lang="en-GB" sz="3500" b="1" i="0" u="none" strike="noStrike" cap="none">
                <a:solidFill>
                  <a:srgbClr val="124981"/>
                </a:solidFill>
                <a:latin typeface="Open Sans"/>
                <a:ea typeface="Open Sans"/>
                <a:cs typeface="Open Sans"/>
                <a:sym typeface="Open Sans"/>
              </a:rPr>
              <a:t>TRADE INFORMATION AND</a:t>
            </a:r>
            <a:endParaRPr sz="3500"/>
          </a:p>
          <a:p>
            <a:pPr marL="0" marR="0" lvl="0" indent="0" algn="ctr" rtl="0">
              <a:lnSpc>
                <a:spcPct val="90000"/>
              </a:lnSpc>
              <a:spcBef>
                <a:spcPts val="0"/>
              </a:spcBef>
              <a:spcAft>
                <a:spcPts val="0"/>
              </a:spcAft>
              <a:buClr>
                <a:srgbClr val="124981"/>
              </a:buClr>
              <a:buSzPts val="3800"/>
              <a:buFont typeface="Open Sans"/>
              <a:buNone/>
            </a:pPr>
            <a:r>
              <a:rPr lang="en-GB" sz="3500" b="1" i="0" u="none" strike="noStrike" cap="none">
                <a:solidFill>
                  <a:srgbClr val="124981"/>
                </a:solidFill>
                <a:latin typeface="Open Sans"/>
                <a:ea typeface="Open Sans"/>
                <a:cs typeface="Open Sans"/>
                <a:sym typeface="Open Sans"/>
              </a:rPr>
              <a:t>EXPORT PROMOTION</a:t>
            </a:r>
            <a:endParaRPr sz="3500"/>
          </a:p>
          <a:p>
            <a:pPr marL="0" marR="0" lvl="0" indent="0" algn="ctr" rtl="0">
              <a:lnSpc>
                <a:spcPct val="90000"/>
              </a:lnSpc>
              <a:spcBef>
                <a:spcPts val="0"/>
              </a:spcBef>
              <a:spcAft>
                <a:spcPts val="0"/>
              </a:spcAft>
              <a:buClr>
                <a:srgbClr val="124981"/>
              </a:buClr>
              <a:buSzPts val="3800"/>
              <a:buFont typeface="Open Sans"/>
              <a:buNone/>
            </a:pPr>
            <a:r>
              <a:rPr lang="en-GB" sz="3500" b="1" i="0" u="none" strike="noStrike" cap="none">
                <a:solidFill>
                  <a:srgbClr val="124981"/>
                </a:solidFill>
                <a:latin typeface="Open Sans"/>
                <a:ea typeface="Open Sans"/>
                <a:cs typeface="Open Sans"/>
                <a:sym typeface="Open Sans"/>
              </a:rPr>
              <a:t>IN UKRAINE </a:t>
            </a:r>
            <a:endParaRPr sz="3500"/>
          </a:p>
          <a:p>
            <a:pPr marL="0" marR="0" lvl="0" indent="0" algn="ctr" rtl="0">
              <a:lnSpc>
                <a:spcPct val="90000"/>
              </a:lnSpc>
              <a:spcBef>
                <a:spcPts val="0"/>
              </a:spcBef>
              <a:spcAft>
                <a:spcPts val="0"/>
              </a:spcAft>
              <a:buClr>
                <a:srgbClr val="144682"/>
              </a:buClr>
              <a:buSzPts val="3800"/>
              <a:buFont typeface="Open Sans"/>
              <a:buNone/>
            </a:pPr>
            <a:r>
              <a:rPr lang="en-GB" sz="3500" b="1" i="0" u="none" strike="noStrike" cap="none">
                <a:solidFill>
                  <a:srgbClr val="144682"/>
                </a:solidFill>
                <a:latin typeface="Open Sans"/>
                <a:ea typeface="Open Sans"/>
                <a:cs typeface="Open Sans"/>
                <a:sym typeface="Open Sans"/>
              </a:rPr>
              <a:t>2018-2020</a:t>
            </a:r>
            <a:endParaRPr sz="3500" b="1" i="0" u="none" strike="noStrike" cap="none">
              <a:solidFill>
                <a:srgbClr val="144682"/>
              </a:solidFill>
              <a:latin typeface="Open Sans"/>
              <a:ea typeface="Open Sans"/>
              <a:cs typeface="Open Sans"/>
              <a:sym typeface="Open Sans"/>
            </a:endParaRPr>
          </a:p>
        </p:txBody>
      </p:sp>
      <p:pic>
        <p:nvPicPr>
          <p:cNvPr id="90" name="Google Shape;90;p13"/>
          <p:cNvPicPr preferRelativeResize="0"/>
          <p:nvPr/>
        </p:nvPicPr>
        <p:blipFill rotWithShape="1">
          <a:blip r:embed="rId3">
            <a:alphaModFix/>
          </a:blip>
          <a:srcRect/>
          <a:stretch/>
        </p:blipFill>
        <p:spPr>
          <a:xfrm>
            <a:off x="5736566" y="239172"/>
            <a:ext cx="3069343" cy="2555348"/>
          </a:xfrm>
          <a:prstGeom prst="rect">
            <a:avLst/>
          </a:prstGeom>
          <a:noFill/>
          <a:ln>
            <a:noFill/>
          </a:ln>
        </p:spPr>
      </p:pic>
      <p:pic>
        <p:nvPicPr>
          <p:cNvPr id="91" name="Google Shape;91;p13" descr="ncU37hxshP.jpg"/>
          <p:cNvPicPr preferRelativeResize="0"/>
          <p:nvPr/>
        </p:nvPicPr>
        <p:blipFill rotWithShape="1">
          <a:blip r:embed="rId4">
            <a:alphaModFix/>
          </a:blip>
          <a:srcRect/>
          <a:stretch/>
        </p:blipFill>
        <p:spPr>
          <a:xfrm>
            <a:off x="423322" y="164617"/>
            <a:ext cx="1535983" cy="1105274"/>
          </a:xfrm>
          <a:prstGeom prst="rect">
            <a:avLst/>
          </a:prstGeom>
          <a:noFill/>
          <a:ln>
            <a:noFill/>
          </a:ln>
        </p:spPr>
      </p:pic>
      <p:grpSp>
        <p:nvGrpSpPr>
          <p:cNvPr id="92" name="Google Shape;92;p13"/>
          <p:cNvGrpSpPr/>
          <p:nvPr/>
        </p:nvGrpSpPr>
        <p:grpSpPr>
          <a:xfrm>
            <a:off x="6033001" y="6074097"/>
            <a:ext cx="2779318" cy="386261"/>
            <a:chOff x="1719387" y="4606373"/>
            <a:chExt cx="8042010" cy="1117655"/>
          </a:xfrm>
        </p:grpSpPr>
        <p:pic>
          <p:nvPicPr>
            <p:cNvPr id="93" name="Google Shape;93;p13"/>
            <p:cNvPicPr preferRelativeResize="0"/>
            <p:nvPr/>
          </p:nvPicPr>
          <p:blipFill rotWithShape="1">
            <a:blip r:embed="rId5">
              <a:alphaModFix/>
            </a:blip>
            <a:srcRect/>
            <a:stretch/>
          </p:blipFill>
          <p:spPr>
            <a:xfrm>
              <a:off x="6408433" y="4606373"/>
              <a:ext cx="3352964" cy="1117655"/>
            </a:xfrm>
            <a:prstGeom prst="rect">
              <a:avLst/>
            </a:prstGeom>
            <a:noFill/>
            <a:ln>
              <a:noFill/>
            </a:ln>
          </p:spPr>
        </p:pic>
        <p:pic>
          <p:nvPicPr>
            <p:cNvPr id="94" name="Google Shape;94;p13"/>
            <p:cNvPicPr preferRelativeResize="0"/>
            <p:nvPr/>
          </p:nvPicPr>
          <p:blipFill rotWithShape="1">
            <a:blip r:embed="rId6">
              <a:alphaModFix/>
            </a:blip>
            <a:srcRect/>
            <a:stretch/>
          </p:blipFill>
          <p:spPr>
            <a:xfrm>
              <a:off x="1719387" y="4690514"/>
              <a:ext cx="1850608" cy="949372"/>
            </a:xfrm>
            <a:prstGeom prst="rect">
              <a:avLst/>
            </a:prstGeom>
            <a:noFill/>
            <a:ln>
              <a:noFill/>
            </a:ln>
          </p:spPr>
        </p:pic>
      </p:grpSp>
      <p:pic>
        <p:nvPicPr>
          <p:cNvPr id="95" name="Google Shape;95;p13"/>
          <p:cNvPicPr preferRelativeResize="0"/>
          <p:nvPr/>
        </p:nvPicPr>
        <p:blipFill>
          <a:blip r:embed="rId7">
            <a:alphaModFix/>
          </a:blip>
          <a:stretch>
            <a:fillRect/>
          </a:stretch>
        </p:blipFill>
        <p:spPr>
          <a:xfrm>
            <a:off x="423325" y="5692028"/>
            <a:ext cx="5015774" cy="786175"/>
          </a:xfrm>
          <a:prstGeom prst="rect">
            <a:avLst/>
          </a:prstGeom>
          <a:noFill/>
          <a:ln>
            <a:noFill/>
          </a:ln>
        </p:spPr>
      </p:pic>
      <p:pic>
        <p:nvPicPr>
          <p:cNvPr id="96" name="Google Shape;96;p13"/>
          <p:cNvPicPr preferRelativeResize="0"/>
          <p:nvPr/>
        </p:nvPicPr>
        <p:blipFill>
          <a:blip r:embed="rId8">
            <a:alphaModFix/>
          </a:blip>
          <a:stretch>
            <a:fillRect/>
          </a:stretch>
        </p:blipFill>
        <p:spPr>
          <a:xfrm>
            <a:off x="3591825" y="1325800"/>
            <a:ext cx="1964425" cy="19644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4"/>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i="0" u="none" strike="noStrike" cap="none">
                <a:solidFill>
                  <a:srgbClr val="124981"/>
                </a:solidFill>
                <a:latin typeface="Open Sans"/>
                <a:ea typeface="Open Sans"/>
                <a:cs typeface="Open Sans"/>
                <a:sym typeface="Open Sans"/>
              </a:rPr>
              <a:t>Export of Goods</a:t>
            </a:r>
            <a:endParaRPr sz="3300" b="1" i="0" u="none" strike="noStrike" cap="none">
              <a:solidFill>
                <a:srgbClr val="124981"/>
              </a:solidFill>
              <a:latin typeface="Open Sans"/>
              <a:ea typeface="Open Sans"/>
              <a:cs typeface="Open Sans"/>
              <a:sym typeface="Open Sans"/>
            </a:endParaRPr>
          </a:p>
        </p:txBody>
      </p:sp>
      <p:grpSp>
        <p:nvGrpSpPr>
          <p:cNvPr id="103" name="Google Shape;103;p14"/>
          <p:cNvGrpSpPr/>
          <p:nvPr/>
        </p:nvGrpSpPr>
        <p:grpSpPr>
          <a:xfrm>
            <a:off x="250359" y="6157696"/>
            <a:ext cx="8643282" cy="467064"/>
            <a:chOff x="250359" y="6157696"/>
            <a:chExt cx="8643282" cy="467064"/>
          </a:xfrm>
        </p:grpSpPr>
        <p:pic>
          <p:nvPicPr>
            <p:cNvPr id="104" name="Google Shape;104;p14"/>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105" name="Google Shape;105;p14"/>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106" name="Google Shape;106;p14"/>
          <p:cNvPicPr preferRelativeResize="0"/>
          <p:nvPr/>
        </p:nvPicPr>
        <p:blipFill>
          <a:blip r:embed="rId5">
            <a:alphaModFix/>
          </a:blip>
          <a:stretch>
            <a:fillRect/>
          </a:stretch>
        </p:blipFill>
        <p:spPr>
          <a:xfrm>
            <a:off x="703250" y="2365925"/>
            <a:ext cx="550914" cy="3729775"/>
          </a:xfrm>
          <a:prstGeom prst="rect">
            <a:avLst/>
          </a:prstGeom>
          <a:noFill/>
          <a:ln>
            <a:noFill/>
          </a:ln>
        </p:spPr>
      </p:pic>
      <p:pic>
        <p:nvPicPr>
          <p:cNvPr id="107" name="Google Shape;107;p14"/>
          <p:cNvPicPr preferRelativeResize="0"/>
          <p:nvPr/>
        </p:nvPicPr>
        <p:blipFill>
          <a:blip r:embed="rId6">
            <a:alphaModFix/>
          </a:blip>
          <a:stretch>
            <a:fillRect/>
          </a:stretch>
        </p:blipFill>
        <p:spPr>
          <a:xfrm>
            <a:off x="4651450" y="2391450"/>
            <a:ext cx="501823" cy="3729775"/>
          </a:xfrm>
          <a:prstGeom prst="rect">
            <a:avLst/>
          </a:prstGeom>
          <a:noFill/>
          <a:ln>
            <a:noFill/>
          </a:ln>
        </p:spPr>
      </p:pic>
      <p:pic>
        <p:nvPicPr>
          <p:cNvPr id="108" name="Google Shape;108;p14"/>
          <p:cNvPicPr preferRelativeResize="0"/>
          <p:nvPr/>
        </p:nvPicPr>
        <p:blipFill>
          <a:blip r:embed="rId7">
            <a:alphaModFix/>
          </a:blip>
          <a:stretch>
            <a:fillRect/>
          </a:stretch>
        </p:blipFill>
        <p:spPr>
          <a:xfrm>
            <a:off x="650075" y="892469"/>
            <a:ext cx="1072150" cy="824075"/>
          </a:xfrm>
          <a:prstGeom prst="rect">
            <a:avLst/>
          </a:prstGeom>
          <a:noFill/>
          <a:ln>
            <a:noFill/>
          </a:ln>
        </p:spPr>
      </p:pic>
      <p:sp>
        <p:nvSpPr>
          <p:cNvPr id="109" name="Google Shape;109;p14"/>
          <p:cNvSpPr txBox="1"/>
          <p:nvPr/>
        </p:nvSpPr>
        <p:spPr>
          <a:xfrm>
            <a:off x="1900700" y="901025"/>
            <a:ext cx="6600000" cy="708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latin typeface="Calibri"/>
                <a:ea typeface="Calibri"/>
                <a:cs typeface="Calibri"/>
                <a:sym typeface="Calibri"/>
              </a:rPr>
              <a:t>Export of goods </a:t>
            </a:r>
            <a:r>
              <a:rPr lang="en-GB" sz="1800" b="1">
                <a:solidFill>
                  <a:srgbClr val="CC0000"/>
                </a:solidFill>
                <a:latin typeface="Calibri"/>
                <a:ea typeface="Calibri"/>
                <a:cs typeface="Calibri"/>
                <a:sym typeface="Calibri"/>
              </a:rPr>
              <a:t>$ </a:t>
            </a:r>
            <a:r>
              <a:rPr lang="en-GB" sz="2000" b="1">
                <a:solidFill>
                  <a:srgbClr val="CC0000"/>
                </a:solidFill>
                <a:latin typeface="Calibri"/>
                <a:ea typeface="Calibri"/>
                <a:cs typeface="Calibri"/>
                <a:sym typeface="Calibri"/>
              </a:rPr>
              <a:t>22 912 571,4</a:t>
            </a:r>
            <a:r>
              <a:rPr lang="en-GB" sz="1800" b="1">
                <a:solidFill>
                  <a:srgbClr val="CC0000"/>
                </a:solidFill>
                <a:latin typeface="Calibri"/>
                <a:ea typeface="Calibri"/>
                <a:cs typeface="Calibri"/>
                <a:sym typeface="Calibri"/>
              </a:rPr>
              <a:t>k</a:t>
            </a:r>
            <a:endParaRPr sz="1800" b="1">
              <a:solidFill>
                <a:srgbClr val="CC0000"/>
              </a:solidFill>
              <a:latin typeface="Calibri"/>
              <a:ea typeface="Calibri"/>
              <a:cs typeface="Calibri"/>
              <a:sym typeface="Calibri"/>
            </a:endParaRPr>
          </a:p>
          <a:p>
            <a:pPr marL="0" lvl="0" indent="0" algn="l" rtl="0">
              <a:spcBef>
                <a:spcPts val="0"/>
              </a:spcBef>
              <a:spcAft>
                <a:spcPts val="0"/>
              </a:spcAft>
              <a:buNone/>
            </a:pPr>
            <a:r>
              <a:rPr lang="en-GB" sz="1600">
                <a:latin typeface="Calibri"/>
                <a:ea typeface="Calibri"/>
                <a:cs typeface="Calibri"/>
                <a:sym typeface="Calibri"/>
              </a:rPr>
              <a:t>Ukrainian products are exported to </a:t>
            </a:r>
            <a:r>
              <a:rPr lang="en-GB" sz="2000" b="1">
                <a:solidFill>
                  <a:srgbClr val="CC0000"/>
                </a:solidFill>
                <a:latin typeface="Calibri"/>
                <a:ea typeface="Calibri"/>
                <a:cs typeface="Calibri"/>
                <a:sym typeface="Calibri"/>
              </a:rPr>
              <a:t>160</a:t>
            </a:r>
            <a:r>
              <a:rPr lang="en-GB" sz="1600">
                <a:latin typeface="Calibri"/>
                <a:ea typeface="Calibri"/>
                <a:cs typeface="Calibri"/>
                <a:sym typeface="Calibri"/>
              </a:rPr>
              <a:t> countries</a:t>
            </a:r>
            <a:endParaRPr sz="1600">
              <a:latin typeface="Calibri"/>
              <a:ea typeface="Calibri"/>
              <a:cs typeface="Calibri"/>
              <a:sym typeface="Calibri"/>
            </a:endParaRPr>
          </a:p>
        </p:txBody>
      </p:sp>
      <p:sp>
        <p:nvSpPr>
          <p:cNvPr id="110" name="Google Shape;110;p14"/>
          <p:cNvSpPr txBox="1"/>
          <p:nvPr/>
        </p:nvSpPr>
        <p:spPr>
          <a:xfrm>
            <a:off x="1521600" y="2236800"/>
            <a:ext cx="3000000" cy="385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solidFill>
                  <a:schemeClr val="dk1"/>
                </a:solidFill>
                <a:latin typeface="Calibri"/>
                <a:ea typeface="Calibri"/>
                <a:cs typeface="Calibri"/>
                <a:sym typeface="Calibri"/>
              </a:rPr>
              <a:t>Products of plant origin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$ 5 725 985,1k</a:t>
            </a:r>
            <a:endParaRPr sz="2000" b="1">
              <a:solidFill>
                <a:srgbClr val="CC0000"/>
              </a:solidFill>
              <a:latin typeface="Calibri"/>
              <a:ea typeface="Calibri"/>
              <a:cs typeface="Calibri"/>
              <a:sym typeface="Calibri"/>
            </a:endParaRPr>
          </a:p>
          <a:p>
            <a:pPr marL="0" lvl="0" indent="0" algn="l" rtl="0">
              <a:spcBef>
                <a:spcPts val="0"/>
              </a:spcBef>
              <a:spcAft>
                <a:spcPts val="0"/>
              </a:spcAft>
              <a:buNone/>
            </a:pP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1600">
                <a:solidFill>
                  <a:schemeClr val="dk1"/>
                </a:solidFill>
                <a:latin typeface="Calibri"/>
                <a:ea typeface="Calibri"/>
                <a:cs typeface="Calibri"/>
                <a:sym typeface="Calibri"/>
              </a:rPr>
              <a:t>Base metals and manufactures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$ 5 291 352,1k</a:t>
            </a:r>
            <a:endParaRPr sz="2000" b="1">
              <a:solidFill>
                <a:srgbClr val="CC0000"/>
              </a:solidFill>
              <a:latin typeface="Calibri"/>
              <a:ea typeface="Calibri"/>
              <a:cs typeface="Calibri"/>
              <a:sym typeface="Calibri"/>
            </a:endParaRPr>
          </a:p>
          <a:p>
            <a:pPr marL="0" lvl="0" indent="0" algn="l" rtl="0">
              <a:spcBef>
                <a:spcPts val="0"/>
              </a:spcBef>
              <a:spcAft>
                <a:spcPts val="0"/>
              </a:spcAft>
              <a:buNone/>
            </a:pP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1600">
                <a:solidFill>
                  <a:schemeClr val="dk1"/>
                </a:solidFill>
                <a:latin typeface="Calibri"/>
                <a:ea typeface="Calibri"/>
                <a:cs typeface="Calibri"/>
                <a:sym typeface="Calibri"/>
              </a:rPr>
              <a:t>Animal or vegetable fats and oils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$ 3 427 493,2k</a:t>
            </a:r>
            <a:endParaRPr sz="2000" b="1">
              <a:solidFill>
                <a:srgbClr val="CC0000"/>
              </a:solidFill>
              <a:latin typeface="Calibri"/>
              <a:ea typeface="Calibri"/>
              <a:cs typeface="Calibri"/>
              <a:sym typeface="Calibri"/>
            </a:endParaRPr>
          </a:p>
          <a:p>
            <a:pPr marL="0" lvl="0" indent="0" algn="l" rtl="0">
              <a:spcBef>
                <a:spcPts val="0"/>
              </a:spcBef>
              <a:spcAft>
                <a:spcPts val="0"/>
              </a:spcAft>
              <a:buNone/>
            </a:pP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1600">
                <a:solidFill>
                  <a:schemeClr val="dk1"/>
                </a:solidFill>
                <a:latin typeface="Calibri"/>
                <a:ea typeface="Calibri"/>
                <a:cs typeface="Calibri"/>
                <a:sym typeface="Calibri"/>
              </a:rPr>
              <a:t>Mineral products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$ 2 801 375,5k</a:t>
            </a:r>
            <a:endParaRPr sz="2000" b="1">
              <a:solidFill>
                <a:srgbClr val="CC0000"/>
              </a:solidFill>
              <a:latin typeface="Calibri"/>
              <a:ea typeface="Calibri"/>
              <a:cs typeface="Calibri"/>
              <a:sym typeface="Calibri"/>
            </a:endParaRPr>
          </a:p>
          <a:p>
            <a:pPr marL="0" lvl="0" indent="0" algn="l" rtl="0">
              <a:spcBef>
                <a:spcPts val="0"/>
              </a:spcBef>
              <a:spcAft>
                <a:spcPts val="0"/>
              </a:spcAft>
              <a:buNone/>
            </a:pP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1600">
                <a:solidFill>
                  <a:schemeClr val="dk1"/>
                </a:solidFill>
                <a:latin typeface="Calibri"/>
                <a:ea typeface="Calibri"/>
                <a:cs typeface="Calibri"/>
                <a:sym typeface="Calibri"/>
              </a:rPr>
              <a:t>Machinery and equipment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$ 2 362 318,8k</a:t>
            </a:r>
            <a:endParaRPr sz="2000" b="1">
              <a:solidFill>
                <a:srgbClr val="CC0000"/>
              </a:solidFill>
              <a:latin typeface="Calibri"/>
              <a:ea typeface="Calibri"/>
              <a:cs typeface="Calibri"/>
              <a:sym typeface="Calibri"/>
            </a:endParaRPr>
          </a:p>
        </p:txBody>
      </p:sp>
      <p:sp>
        <p:nvSpPr>
          <p:cNvPr id="111" name="Google Shape;111;p14"/>
          <p:cNvSpPr txBox="1"/>
          <p:nvPr/>
        </p:nvSpPr>
        <p:spPr>
          <a:xfrm>
            <a:off x="590225" y="1822625"/>
            <a:ext cx="3000000" cy="467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a:solidFill>
                  <a:srgbClr val="2C70B8"/>
                </a:solidFill>
                <a:latin typeface="Calibri"/>
                <a:ea typeface="Calibri"/>
                <a:cs typeface="Calibri"/>
                <a:sym typeface="Calibri"/>
              </a:rPr>
              <a:t>TOP 5 exported products</a:t>
            </a:r>
            <a:endParaRPr sz="1600" b="1">
              <a:solidFill>
                <a:srgbClr val="2C70B8"/>
              </a:solidFill>
              <a:latin typeface="Calibri"/>
              <a:ea typeface="Calibri"/>
              <a:cs typeface="Calibri"/>
              <a:sym typeface="Calibri"/>
            </a:endParaRPr>
          </a:p>
        </p:txBody>
      </p:sp>
      <p:sp>
        <p:nvSpPr>
          <p:cNvPr id="112" name="Google Shape;112;p14"/>
          <p:cNvSpPr txBox="1"/>
          <p:nvPr/>
        </p:nvSpPr>
        <p:spPr>
          <a:xfrm>
            <a:off x="5337525" y="2442113"/>
            <a:ext cx="1322100" cy="385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solidFill>
                  <a:schemeClr val="dk1"/>
                </a:solidFill>
                <a:latin typeface="Calibri"/>
                <a:ea typeface="Calibri"/>
                <a:cs typeface="Calibri"/>
                <a:sym typeface="Calibri"/>
              </a:rPr>
              <a:t>EU countries </a:t>
            </a:r>
            <a:endParaRPr sz="1600">
              <a:solidFill>
                <a:schemeClr val="dk1"/>
              </a:solidFill>
              <a:latin typeface="Calibri"/>
              <a:ea typeface="Calibri"/>
              <a:cs typeface="Calibri"/>
              <a:sym typeface="Calibri"/>
            </a:endParaRPr>
          </a:p>
          <a:p>
            <a:pPr marL="0" lvl="0" indent="0" algn="l" rtl="0">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China </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Turkey </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Egypt </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India </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Belarus </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USA</a:t>
            </a:r>
            <a:endParaRPr sz="1600">
              <a:solidFill>
                <a:schemeClr val="dk1"/>
              </a:solidFill>
              <a:latin typeface="Calibri"/>
              <a:ea typeface="Calibri"/>
              <a:cs typeface="Calibri"/>
              <a:sym typeface="Calibri"/>
            </a:endParaRPr>
          </a:p>
        </p:txBody>
      </p:sp>
      <p:sp>
        <p:nvSpPr>
          <p:cNvPr id="113" name="Google Shape;113;p14"/>
          <p:cNvSpPr txBox="1"/>
          <p:nvPr/>
        </p:nvSpPr>
        <p:spPr>
          <a:xfrm>
            <a:off x="4574775" y="1822613"/>
            <a:ext cx="3000000" cy="467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a:solidFill>
                  <a:srgbClr val="2C70B8"/>
                </a:solidFill>
                <a:latin typeface="Calibri"/>
                <a:ea typeface="Calibri"/>
                <a:cs typeface="Calibri"/>
                <a:sym typeface="Calibri"/>
              </a:rPr>
              <a:t>Key export destinations</a:t>
            </a:r>
            <a:endParaRPr sz="1600" b="1">
              <a:solidFill>
                <a:srgbClr val="2C70B8"/>
              </a:solidFill>
              <a:latin typeface="Calibri"/>
              <a:ea typeface="Calibri"/>
              <a:cs typeface="Calibri"/>
              <a:sym typeface="Calibri"/>
            </a:endParaRPr>
          </a:p>
        </p:txBody>
      </p:sp>
      <p:sp>
        <p:nvSpPr>
          <p:cNvPr id="114" name="Google Shape;114;p14"/>
          <p:cNvSpPr txBox="1"/>
          <p:nvPr/>
        </p:nvSpPr>
        <p:spPr>
          <a:xfrm>
            <a:off x="6564850" y="2442125"/>
            <a:ext cx="1784400" cy="385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900" b="1">
                <a:solidFill>
                  <a:srgbClr val="CC0000"/>
                </a:solidFill>
                <a:latin typeface="Calibri"/>
                <a:ea typeface="Calibri"/>
                <a:cs typeface="Calibri"/>
                <a:sym typeface="Calibri"/>
              </a:rPr>
              <a:t>$ 8 525 672,9k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$ 3 005 244,6k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$ 1 176 620,2k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$ 969 888,8k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$ 870 417,7k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$ 644 622,9k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$ 444 535,9</a:t>
            </a:r>
            <a:endParaRPr sz="1900" b="1">
              <a:solidFill>
                <a:srgbClr val="CC0000"/>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p15"/>
          <p:cNvPicPr preferRelativeResize="0"/>
          <p:nvPr/>
        </p:nvPicPr>
        <p:blipFill>
          <a:blip r:embed="rId3">
            <a:alphaModFix/>
          </a:blip>
          <a:stretch>
            <a:fillRect/>
          </a:stretch>
        </p:blipFill>
        <p:spPr>
          <a:xfrm>
            <a:off x="703250" y="2293675"/>
            <a:ext cx="550925" cy="4003401"/>
          </a:xfrm>
          <a:prstGeom prst="rect">
            <a:avLst/>
          </a:prstGeom>
          <a:noFill/>
          <a:ln>
            <a:noFill/>
          </a:ln>
        </p:spPr>
      </p:pic>
      <p:pic>
        <p:nvPicPr>
          <p:cNvPr id="121" name="Google Shape;121;p15"/>
          <p:cNvPicPr preferRelativeResize="0"/>
          <p:nvPr/>
        </p:nvPicPr>
        <p:blipFill>
          <a:blip r:embed="rId4">
            <a:alphaModFix/>
          </a:blip>
          <a:stretch>
            <a:fillRect/>
          </a:stretch>
        </p:blipFill>
        <p:spPr>
          <a:xfrm>
            <a:off x="650075" y="880649"/>
            <a:ext cx="1072150" cy="964930"/>
          </a:xfrm>
          <a:prstGeom prst="rect">
            <a:avLst/>
          </a:prstGeom>
          <a:noFill/>
          <a:ln>
            <a:noFill/>
          </a:ln>
        </p:spPr>
      </p:pic>
      <p:sp>
        <p:nvSpPr>
          <p:cNvPr id="122" name="Google Shape;122;p15"/>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i="0" u="none" strike="noStrike" cap="none">
                <a:solidFill>
                  <a:srgbClr val="124981"/>
                </a:solidFill>
                <a:latin typeface="Open Sans"/>
                <a:ea typeface="Open Sans"/>
                <a:cs typeface="Open Sans"/>
                <a:sym typeface="Open Sans"/>
              </a:rPr>
              <a:t>Export of Services</a:t>
            </a:r>
            <a:endParaRPr sz="3300" b="1" i="0" u="none" strike="noStrike" cap="none">
              <a:solidFill>
                <a:srgbClr val="124981"/>
              </a:solidFill>
              <a:latin typeface="Open Sans"/>
              <a:ea typeface="Open Sans"/>
              <a:cs typeface="Open Sans"/>
              <a:sym typeface="Open Sans"/>
            </a:endParaRPr>
          </a:p>
        </p:txBody>
      </p:sp>
      <p:grpSp>
        <p:nvGrpSpPr>
          <p:cNvPr id="123" name="Google Shape;123;p15"/>
          <p:cNvGrpSpPr/>
          <p:nvPr/>
        </p:nvGrpSpPr>
        <p:grpSpPr>
          <a:xfrm>
            <a:off x="250359" y="6157696"/>
            <a:ext cx="8643282" cy="467064"/>
            <a:chOff x="250359" y="6157696"/>
            <a:chExt cx="8643282" cy="467064"/>
          </a:xfrm>
        </p:grpSpPr>
        <p:pic>
          <p:nvPicPr>
            <p:cNvPr id="124" name="Google Shape;124;p15"/>
            <p:cNvPicPr preferRelativeResize="0"/>
            <p:nvPr/>
          </p:nvPicPr>
          <p:blipFill rotWithShape="1">
            <a:blip r:embed="rId5">
              <a:alphaModFix/>
            </a:blip>
            <a:srcRect/>
            <a:stretch/>
          </p:blipFill>
          <p:spPr>
            <a:xfrm>
              <a:off x="7499758" y="6245302"/>
              <a:ext cx="1393883" cy="379458"/>
            </a:xfrm>
            <a:prstGeom prst="rect">
              <a:avLst/>
            </a:prstGeom>
            <a:noFill/>
            <a:ln>
              <a:noFill/>
            </a:ln>
          </p:spPr>
        </p:pic>
        <p:pic>
          <p:nvPicPr>
            <p:cNvPr id="125" name="Google Shape;125;p15"/>
            <p:cNvPicPr preferRelativeResize="0"/>
            <p:nvPr/>
          </p:nvPicPr>
          <p:blipFill rotWithShape="1">
            <a:blip r:embed="rId6">
              <a:alphaModFix/>
            </a:blip>
            <a:srcRect/>
            <a:stretch/>
          </p:blipFill>
          <p:spPr>
            <a:xfrm>
              <a:off x="250359" y="6157696"/>
              <a:ext cx="1910716" cy="467064"/>
            </a:xfrm>
            <a:prstGeom prst="rect">
              <a:avLst/>
            </a:prstGeom>
            <a:noFill/>
            <a:ln>
              <a:noFill/>
            </a:ln>
          </p:spPr>
        </p:pic>
      </p:grpSp>
      <p:sp>
        <p:nvSpPr>
          <p:cNvPr id="126" name="Google Shape;126;p15"/>
          <p:cNvSpPr txBox="1"/>
          <p:nvPr/>
        </p:nvSpPr>
        <p:spPr>
          <a:xfrm>
            <a:off x="1900700" y="901025"/>
            <a:ext cx="6600000" cy="708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latin typeface="Calibri"/>
                <a:ea typeface="Calibri"/>
                <a:cs typeface="Calibri"/>
                <a:sym typeface="Calibri"/>
              </a:rPr>
              <a:t>Export of services </a:t>
            </a:r>
            <a:r>
              <a:rPr lang="en-GB" sz="1800" b="1">
                <a:solidFill>
                  <a:srgbClr val="CC0000"/>
                </a:solidFill>
                <a:latin typeface="Calibri"/>
                <a:ea typeface="Calibri"/>
                <a:cs typeface="Calibri"/>
                <a:sym typeface="Calibri"/>
              </a:rPr>
              <a:t>$ </a:t>
            </a:r>
            <a:r>
              <a:rPr lang="en-GB" sz="2000" b="1">
                <a:solidFill>
                  <a:srgbClr val="CC0000"/>
                </a:solidFill>
                <a:latin typeface="Calibri"/>
                <a:ea typeface="Calibri"/>
                <a:cs typeface="Calibri"/>
                <a:sym typeface="Calibri"/>
              </a:rPr>
              <a:t>5 370 853,4k</a:t>
            </a:r>
            <a:endParaRPr sz="1800" b="1">
              <a:solidFill>
                <a:srgbClr val="CC0000"/>
              </a:solidFill>
              <a:latin typeface="Calibri"/>
              <a:ea typeface="Calibri"/>
              <a:cs typeface="Calibri"/>
              <a:sym typeface="Calibri"/>
            </a:endParaRPr>
          </a:p>
          <a:p>
            <a:pPr marL="0" lvl="0" indent="0" algn="l" rtl="0">
              <a:spcBef>
                <a:spcPts val="0"/>
              </a:spcBef>
              <a:spcAft>
                <a:spcPts val="0"/>
              </a:spcAft>
              <a:buNone/>
            </a:pPr>
            <a:r>
              <a:rPr lang="en-GB" sz="1600">
                <a:latin typeface="Calibri"/>
                <a:ea typeface="Calibri"/>
                <a:cs typeface="Calibri"/>
                <a:sym typeface="Calibri"/>
              </a:rPr>
              <a:t>Ukrainian services are exported to </a:t>
            </a:r>
            <a:r>
              <a:rPr lang="en-GB" sz="2000" b="1">
                <a:solidFill>
                  <a:srgbClr val="CC0000"/>
                </a:solidFill>
                <a:latin typeface="Calibri"/>
                <a:ea typeface="Calibri"/>
                <a:cs typeface="Calibri"/>
                <a:sym typeface="Calibri"/>
              </a:rPr>
              <a:t>156</a:t>
            </a:r>
            <a:r>
              <a:rPr lang="en-GB" sz="1600">
                <a:latin typeface="Calibri"/>
                <a:ea typeface="Calibri"/>
                <a:cs typeface="Calibri"/>
                <a:sym typeface="Calibri"/>
              </a:rPr>
              <a:t> countries</a:t>
            </a:r>
            <a:endParaRPr sz="1600">
              <a:latin typeface="Calibri"/>
              <a:ea typeface="Calibri"/>
              <a:cs typeface="Calibri"/>
              <a:sym typeface="Calibri"/>
            </a:endParaRPr>
          </a:p>
        </p:txBody>
      </p:sp>
      <p:sp>
        <p:nvSpPr>
          <p:cNvPr id="127" name="Google Shape;127;p15"/>
          <p:cNvSpPr txBox="1"/>
          <p:nvPr/>
        </p:nvSpPr>
        <p:spPr>
          <a:xfrm>
            <a:off x="1521600" y="2160600"/>
            <a:ext cx="3000000" cy="4202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solidFill>
                  <a:schemeClr val="dk1"/>
                </a:solidFill>
                <a:latin typeface="Calibri"/>
                <a:ea typeface="Calibri"/>
                <a:cs typeface="Calibri"/>
                <a:sym typeface="Calibri"/>
              </a:rPr>
              <a:t>Transport services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$ 2 337 894,3k</a:t>
            </a:r>
            <a:endParaRPr sz="2000" b="1">
              <a:solidFill>
                <a:srgbClr val="CC0000"/>
              </a:solidFill>
              <a:latin typeface="Calibri"/>
              <a:ea typeface="Calibri"/>
              <a:cs typeface="Calibri"/>
              <a:sym typeface="Calibri"/>
            </a:endParaRPr>
          </a:p>
          <a:p>
            <a:pPr marL="0" lvl="0" indent="0" algn="l" rtl="0">
              <a:spcBef>
                <a:spcPts val="0"/>
              </a:spcBef>
              <a:spcAft>
                <a:spcPts val="0"/>
              </a:spcAft>
              <a:buNone/>
            </a:pP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1600">
                <a:solidFill>
                  <a:schemeClr val="dk1"/>
                </a:solidFill>
                <a:latin typeface="Calibri"/>
                <a:ea typeface="Calibri"/>
                <a:cs typeface="Calibri"/>
                <a:sym typeface="Calibri"/>
              </a:rPr>
              <a:t>Telecommunications, computer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1600">
                <a:solidFill>
                  <a:schemeClr val="dk1"/>
                </a:solidFill>
                <a:latin typeface="Calibri"/>
                <a:ea typeface="Calibri"/>
                <a:cs typeface="Calibri"/>
                <a:sym typeface="Calibri"/>
              </a:rPr>
              <a:t>and information services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$ 1 401 959,8k</a:t>
            </a:r>
            <a:endParaRPr sz="2000" b="1">
              <a:solidFill>
                <a:srgbClr val="CC0000"/>
              </a:solidFill>
              <a:latin typeface="Calibri"/>
              <a:ea typeface="Calibri"/>
              <a:cs typeface="Calibri"/>
              <a:sym typeface="Calibri"/>
            </a:endParaRPr>
          </a:p>
          <a:p>
            <a:pPr marL="0" lvl="0" indent="0" algn="l" rtl="0">
              <a:spcBef>
                <a:spcPts val="0"/>
              </a:spcBef>
              <a:spcAft>
                <a:spcPts val="0"/>
              </a:spcAft>
              <a:buNone/>
            </a:pP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1600">
                <a:solidFill>
                  <a:schemeClr val="dk1"/>
                </a:solidFill>
                <a:latin typeface="Calibri"/>
                <a:ea typeface="Calibri"/>
                <a:cs typeface="Calibri"/>
                <a:sym typeface="Calibri"/>
              </a:rPr>
              <a:t>Processing of material resources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$ 671 660,3k</a:t>
            </a:r>
            <a:endParaRPr sz="2000" b="1">
              <a:solidFill>
                <a:srgbClr val="CC0000"/>
              </a:solidFill>
              <a:latin typeface="Calibri"/>
              <a:ea typeface="Calibri"/>
              <a:cs typeface="Calibri"/>
              <a:sym typeface="Calibri"/>
            </a:endParaRPr>
          </a:p>
          <a:p>
            <a:pPr marL="0" lvl="0" indent="0" algn="l" rtl="0">
              <a:spcBef>
                <a:spcPts val="0"/>
              </a:spcBef>
              <a:spcAft>
                <a:spcPts val="0"/>
              </a:spcAft>
              <a:buNone/>
            </a:pP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1600">
                <a:solidFill>
                  <a:schemeClr val="dk1"/>
                </a:solidFill>
                <a:latin typeface="Calibri"/>
                <a:ea typeface="Calibri"/>
                <a:cs typeface="Calibri"/>
                <a:sym typeface="Calibri"/>
              </a:rPr>
              <a:t>Business services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$555 266,9k</a:t>
            </a:r>
            <a:endParaRPr sz="2000" b="1">
              <a:solidFill>
                <a:srgbClr val="CC0000"/>
              </a:solidFill>
              <a:latin typeface="Calibri"/>
              <a:ea typeface="Calibri"/>
              <a:cs typeface="Calibri"/>
              <a:sym typeface="Calibri"/>
            </a:endParaRPr>
          </a:p>
          <a:p>
            <a:pPr marL="0" lvl="0" indent="0" algn="l" rtl="0">
              <a:spcBef>
                <a:spcPts val="0"/>
              </a:spcBef>
              <a:spcAft>
                <a:spcPts val="0"/>
              </a:spcAft>
              <a:buNone/>
            </a:pP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1600">
                <a:solidFill>
                  <a:schemeClr val="dk1"/>
                </a:solidFill>
                <a:latin typeface="Calibri"/>
                <a:ea typeface="Calibri"/>
                <a:cs typeface="Calibri"/>
                <a:sym typeface="Calibri"/>
              </a:rPr>
              <a:t>Travel services </a:t>
            </a: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$ 128 020,1k</a:t>
            </a:r>
            <a:endParaRPr sz="2000" b="1">
              <a:solidFill>
                <a:srgbClr val="CC0000"/>
              </a:solidFill>
              <a:latin typeface="Calibri"/>
              <a:ea typeface="Calibri"/>
              <a:cs typeface="Calibri"/>
              <a:sym typeface="Calibri"/>
            </a:endParaRPr>
          </a:p>
        </p:txBody>
      </p:sp>
      <p:sp>
        <p:nvSpPr>
          <p:cNvPr id="128" name="Google Shape;128;p15"/>
          <p:cNvSpPr txBox="1"/>
          <p:nvPr/>
        </p:nvSpPr>
        <p:spPr>
          <a:xfrm>
            <a:off x="590225" y="1822625"/>
            <a:ext cx="3000000" cy="467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a:solidFill>
                  <a:srgbClr val="2C70B8"/>
                </a:solidFill>
                <a:latin typeface="Calibri"/>
                <a:ea typeface="Calibri"/>
                <a:cs typeface="Calibri"/>
                <a:sym typeface="Calibri"/>
              </a:rPr>
              <a:t>TOP 5 exported services</a:t>
            </a:r>
            <a:endParaRPr sz="1600" b="1">
              <a:solidFill>
                <a:srgbClr val="2C70B8"/>
              </a:solidFill>
              <a:latin typeface="Calibri"/>
              <a:ea typeface="Calibri"/>
              <a:cs typeface="Calibri"/>
              <a:sym typeface="Calibri"/>
            </a:endParaRPr>
          </a:p>
        </p:txBody>
      </p:sp>
      <p:sp>
        <p:nvSpPr>
          <p:cNvPr id="129" name="Google Shape;129;p15"/>
          <p:cNvSpPr txBox="1"/>
          <p:nvPr/>
        </p:nvSpPr>
        <p:spPr>
          <a:xfrm>
            <a:off x="5337525" y="2365913"/>
            <a:ext cx="1322100" cy="3858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EU countries </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USA </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Switzerland </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UAE </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Russia</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600">
                <a:solidFill>
                  <a:schemeClr val="dk1"/>
                </a:solidFill>
                <a:latin typeface="Calibri"/>
                <a:ea typeface="Calibri"/>
                <a:cs typeface="Calibri"/>
                <a:sym typeface="Calibri"/>
              </a:rPr>
              <a:t>Israel</a:t>
            </a:r>
            <a:endParaRPr sz="1600">
              <a:solidFill>
                <a:schemeClr val="dk1"/>
              </a:solidFill>
              <a:latin typeface="Calibri"/>
              <a:ea typeface="Calibri"/>
              <a:cs typeface="Calibri"/>
              <a:sym typeface="Calibri"/>
            </a:endParaRPr>
          </a:p>
        </p:txBody>
      </p:sp>
      <p:sp>
        <p:nvSpPr>
          <p:cNvPr id="130" name="Google Shape;130;p15"/>
          <p:cNvSpPr txBox="1"/>
          <p:nvPr/>
        </p:nvSpPr>
        <p:spPr>
          <a:xfrm>
            <a:off x="4574775" y="1746413"/>
            <a:ext cx="3000000" cy="467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a:solidFill>
                  <a:srgbClr val="2C70B8"/>
                </a:solidFill>
                <a:latin typeface="Calibri"/>
                <a:ea typeface="Calibri"/>
                <a:cs typeface="Calibri"/>
                <a:sym typeface="Calibri"/>
              </a:rPr>
              <a:t>Key export destinations</a:t>
            </a:r>
            <a:endParaRPr sz="1600" b="1">
              <a:solidFill>
                <a:srgbClr val="2C70B8"/>
              </a:solidFill>
              <a:latin typeface="Calibri"/>
              <a:ea typeface="Calibri"/>
              <a:cs typeface="Calibri"/>
              <a:sym typeface="Calibri"/>
            </a:endParaRPr>
          </a:p>
        </p:txBody>
      </p:sp>
      <p:sp>
        <p:nvSpPr>
          <p:cNvPr id="131" name="Google Shape;131;p15"/>
          <p:cNvSpPr txBox="1"/>
          <p:nvPr/>
        </p:nvSpPr>
        <p:spPr>
          <a:xfrm>
            <a:off x="6564850" y="2213525"/>
            <a:ext cx="1784400" cy="3858900"/>
          </a:xfrm>
          <a:prstGeom prst="rect">
            <a:avLst/>
          </a:prstGeom>
          <a:noFill/>
          <a:ln>
            <a:noFill/>
          </a:ln>
        </p:spPr>
        <p:txBody>
          <a:bodyPr spcFirstLastPara="1" wrap="square" lIns="91425" tIns="91425" rIns="91425" bIns="91425" anchor="t" anchorCtr="0">
            <a:noAutofit/>
          </a:bodyPr>
          <a:lstStyle/>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$ 2 011 046,4k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$ 663 718,5k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$ 402 040,6k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$ 152 511,2k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$ 1 266 564,2k</a:t>
            </a:r>
            <a:endParaRPr sz="1900" b="1">
              <a:solidFill>
                <a:srgbClr val="CC0000"/>
              </a:solidFill>
              <a:latin typeface="Calibri"/>
              <a:ea typeface="Calibri"/>
              <a:cs typeface="Calibri"/>
              <a:sym typeface="Calibri"/>
            </a:endParaRPr>
          </a:p>
          <a:p>
            <a:pPr marL="0" lvl="0" indent="0" algn="l" rtl="0">
              <a:lnSpc>
                <a:spcPct val="150000"/>
              </a:lnSpc>
              <a:spcBef>
                <a:spcPts val="1000"/>
              </a:spcBef>
              <a:spcAft>
                <a:spcPts val="0"/>
              </a:spcAft>
              <a:buNone/>
            </a:pPr>
            <a:r>
              <a:rPr lang="en-GB" sz="1900" b="1">
                <a:solidFill>
                  <a:srgbClr val="CC0000"/>
                </a:solidFill>
                <a:latin typeface="Calibri"/>
                <a:ea typeface="Calibri"/>
                <a:cs typeface="Calibri"/>
                <a:sym typeface="Calibri"/>
              </a:rPr>
              <a:t>$ 98 290,9k</a:t>
            </a:r>
            <a:endParaRPr sz="1900" b="1">
              <a:solidFill>
                <a:srgbClr val="CC0000"/>
              </a:solidFill>
              <a:latin typeface="Calibri"/>
              <a:ea typeface="Calibri"/>
              <a:cs typeface="Calibri"/>
              <a:sym typeface="Calibri"/>
            </a:endParaRPr>
          </a:p>
        </p:txBody>
      </p:sp>
      <p:pic>
        <p:nvPicPr>
          <p:cNvPr id="132" name="Google Shape;132;p15"/>
          <p:cNvPicPr preferRelativeResize="0"/>
          <p:nvPr/>
        </p:nvPicPr>
        <p:blipFill>
          <a:blip r:embed="rId7">
            <a:alphaModFix/>
          </a:blip>
          <a:stretch>
            <a:fillRect/>
          </a:stretch>
        </p:blipFill>
        <p:spPr>
          <a:xfrm>
            <a:off x="4632362" y="2274725"/>
            <a:ext cx="501825" cy="32977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6"/>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i="0" u="none" strike="noStrike" cap="none">
                <a:solidFill>
                  <a:srgbClr val="124981"/>
                </a:solidFill>
                <a:latin typeface="Open Sans"/>
                <a:ea typeface="Open Sans"/>
                <a:cs typeface="Open Sans"/>
                <a:sym typeface="Open Sans"/>
              </a:rPr>
              <a:t>Why Ukraine?</a:t>
            </a:r>
            <a:endParaRPr/>
          </a:p>
        </p:txBody>
      </p:sp>
      <p:grpSp>
        <p:nvGrpSpPr>
          <p:cNvPr id="139" name="Google Shape;139;p16"/>
          <p:cNvGrpSpPr/>
          <p:nvPr/>
        </p:nvGrpSpPr>
        <p:grpSpPr>
          <a:xfrm>
            <a:off x="250359" y="6157696"/>
            <a:ext cx="8643282" cy="467064"/>
            <a:chOff x="250359" y="6157696"/>
            <a:chExt cx="8643282" cy="467064"/>
          </a:xfrm>
        </p:grpSpPr>
        <p:pic>
          <p:nvPicPr>
            <p:cNvPr id="140" name="Google Shape;140;p16"/>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141" name="Google Shape;141;p16"/>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142" name="Google Shape;142;p16"/>
          <p:cNvPicPr preferRelativeResize="0"/>
          <p:nvPr/>
        </p:nvPicPr>
        <p:blipFill>
          <a:blip r:embed="rId5">
            <a:alphaModFix/>
          </a:blip>
          <a:stretch>
            <a:fillRect/>
          </a:stretch>
        </p:blipFill>
        <p:spPr>
          <a:xfrm>
            <a:off x="250350" y="2176900"/>
            <a:ext cx="8376001" cy="2209050"/>
          </a:xfrm>
          <a:prstGeom prst="rect">
            <a:avLst/>
          </a:prstGeom>
          <a:noFill/>
          <a:ln>
            <a:noFill/>
          </a:ln>
        </p:spPr>
      </p:pic>
      <p:sp>
        <p:nvSpPr>
          <p:cNvPr id="143" name="Google Shape;143;p16"/>
          <p:cNvSpPr txBox="1"/>
          <p:nvPr/>
        </p:nvSpPr>
        <p:spPr>
          <a:xfrm>
            <a:off x="1612375" y="1353700"/>
            <a:ext cx="13005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Favourable</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geographical</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location</a:t>
            </a:r>
            <a:endParaRPr>
              <a:latin typeface="Calibri"/>
              <a:ea typeface="Calibri"/>
              <a:cs typeface="Calibri"/>
              <a:sym typeface="Calibri"/>
            </a:endParaRPr>
          </a:p>
        </p:txBody>
      </p:sp>
      <p:sp>
        <p:nvSpPr>
          <p:cNvPr id="144" name="Google Shape;144;p16"/>
          <p:cNvSpPr txBox="1"/>
          <p:nvPr/>
        </p:nvSpPr>
        <p:spPr>
          <a:xfrm>
            <a:off x="2624725" y="1353700"/>
            <a:ext cx="13005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Human</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capital</a:t>
            </a:r>
            <a:endParaRPr>
              <a:latin typeface="Calibri"/>
              <a:ea typeface="Calibri"/>
              <a:cs typeface="Calibri"/>
              <a:sym typeface="Calibri"/>
            </a:endParaRPr>
          </a:p>
        </p:txBody>
      </p:sp>
      <p:sp>
        <p:nvSpPr>
          <p:cNvPr id="145" name="Google Shape;145;p16"/>
          <p:cNvSpPr txBox="1"/>
          <p:nvPr/>
        </p:nvSpPr>
        <p:spPr>
          <a:xfrm>
            <a:off x="3669775" y="1353700"/>
            <a:ext cx="12534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Developed</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infrastructure</a:t>
            </a:r>
            <a:endParaRPr>
              <a:latin typeface="Calibri"/>
              <a:ea typeface="Calibri"/>
              <a:cs typeface="Calibri"/>
              <a:sym typeface="Calibri"/>
            </a:endParaRPr>
          </a:p>
        </p:txBody>
      </p:sp>
      <p:sp>
        <p:nvSpPr>
          <p:cNvPr id="146" name="Google Shape;146;p16"/>
          <p:cNvSpPr txBox="1"/>
          <p:nvPr/>
        </p:nvSpPr>
        <p:spPr>
          <a:xfrm>
            <a:off x="4605925" y="1353700"/>
            <a:ext cx="13005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SMEs</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support</a:t>
            </a:r>
            <a:endParaRPr>
              <a:latin typeface="Calibri"/>
              <a:ea typeface="Calibri"/>
              <a:cs typeface="Calibri"/>
              <a:sym typeface="Calibri"/>
            </a:endParaRPr>
          </a:p>
        </p:txBody>
      </p:sp>
      <p:sp>
        <p:nvSpPr>
          <p:cNvPr id="147" name="Google Shape;147;p16"/>
          <p:cNvSpPr txBox="1"/>
          <p:nvPr/>
        </p:nvSpPr>
        <p:spPr>
          <a:xfrm>
            <a:off x="5596525" y="1353700"/>
            <a:ext cx="13005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Investment</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attraction</a:t>
            </a:r>
            <a:endParaRPr>
              <a:latin typeface="Calibri"/>
              <a:ea typeface="Calibri"/>
              <a:cs typeface="Calibri"/>
              <a:sym typeface="Calibri"/>
            </a:endParaRPr>
          </a:p>
        </p:txBody>
      </p:sp>
      <p:sp>
        <p:nvSpPr>
          <p:cNvPr id="148" name="Google Shape;148;p16"/>
          <p:cNvSpPr txBox="1"/>
          <p:nvPr/>
        </p:nvSpPr>
        <p:spPr>
          <a:xfrm>
            <a:off x="6696750" y="1353700"/>
            <a:ext cx="11982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Labour</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market </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development</a:t>
            </a:r>
            <a:endParaRPr>
              <a:latin typeface="Calibri"/>
              <a:ea typeface="Calibri"/>
              <a:cs typeface="Calibri"/>
              <a:sym typeface="Calibri"/>
            </a:endParaRPr>
          </a:p>
        </p:txBody>
      </p:sp>
      <p:sp>
        <p:nvSpPr>
          <p:cNvPr id="149" name="Google Shape;149;p16"/>
          <p:cNvSpPr txBox="1"/>
          <p:nvPr/>
        </p:nvSpPr>
        <p:spPr>
          <a:xfrm>
            <a:off x="7653925" y="1125100"/>
            <a:ext cx="13005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PPP possibilities,</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including</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concessions</a:t>
            </a:r>
            <a:endParaRPr>
              <a:latin typeface="Calibri"/>
              <a:ea typeface="Calibri"/>
              <a:cs typeface="Calibri"/>
              <a:sym typeface="Calibri"/>
            </a:endParaRPr>
          </a:p>
        </p:txBody>
      </p:sp>
      <p:sp>
        <p:nvSpPr>
          <p:cNvPr id="150" name="Google Shape;150;p16"/>
          <p:cNvSpPr txBox="1"/>
          <p:nvPr/>
        </p:nvSpPr>
        <p:spPr>
          <a:xfrm>
            <a:off x="1075875" y="4385950"/>
            <a:ext cx="13005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Strong</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institutional</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support</a:t>
            </a: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
        <p:nvSpPr>
          <p:cNvPr id="151" name="Google Shape;151;p16"/>
          <p:cNvSpPr txBox="1"/>
          <p:nvPr/>
        </p:nvSpPr>
        <p:spPr>
          <a:xfrm>
            <a:off x="2088225" y="4385950"/>
            <a:ext cx="13005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Part of</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TNT</a:t>
            </a:r>
            <a:endParaRPr>
              <a:latin typeface="Calibri"/>
              <a:ea typeface="Calibri"/>
              <a:cs typeface="Calibri"/>
              <a:sym typeface="Calibri"/>
            </a:endParaRPr>
          </a:p>
        </p:txBody>
      </p:sp>
      <p:sp>
        <p:nvSpPr>
          <p:cNvPr id="152" name="Google Shape;152;p16"/>
          <p:cNvSpPr txBox="1"/>
          <p:nvPr/>
        </p:nvSpPr>
        <p:spPr>
          <a:xfrm>
            <a:off x="3133275" y="4385950"/>
            <a:ext cx="12534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Adequate</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legislation</a:t>
            </a:r>
            <a:endParaRPr>
              <a:latin typeface="Calibri"/>
              <a:ea typeface="Calibri"/>
              <a:cs typeface="Calibri"/>
              <a:sym typeface="Calibri"/>
            </a:endParaRPr>
          </a:p>
          <a:p>
            <a:pPr marL="0" lvl="0" indent="0" algn="ctr" rtl="0">
              <a:spcBef>
                <a:spcPts val="0"/>
              </a:spcBef>
              <a:spcAft>
                <a:spcPts val="0"/>
              </a:spcAft>
              <a:buNone/>
            </a:pPr>
            <a:endParaRPr>
              <a:latin typeface="Calibri"/>
              <a:ea typeface="Calibri"/>
              <a:cs typeface="Calibri"/>
              <a:sym typeface="Calibri"/>
            </a:endParaRPr>
          </a:p>
          <a:p>
            <a:pPr marL="0" lvl="0" indent="0" algn="ctr" rtl="0">
              <a:spcBef>
                <a:spcPts val="0"/>
              </a:spcBef>
              <a:spcAft>
                <a:spcPts val="0"/>
              </a:spcAft>
              <a:buNone/>
            </a:pPr>
            <a:endParaRPr>
              <a:latin typeface="Calibri"/>
              <a:ea typeface="Calibri"/>
              <a:cs typeface="Calibri"/>
              <a:sym typeface="Calibri"/>
            </a:endParaRPr>
          </a:p>
        </p:txBody>
      </p:sp>
      <p:sp>
        <p:nvSpPr>
          <p:cNvPr id="153" name="Google Shape;153;p16"/>
          <p:cNvSpPr txBox="1"/>
          <p:nvPr/>
        </p:nvSpPr>
        <p:spPr>
          <a:xfrm>
            <a:off x="4069425" y="4385950"/>
            <a:ext cx="13005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Range of</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Free Trade</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Agreements</a:t>
            </a:r>
            <a:endParaRPr>
              <a:latin typeface="Calibri"/>
              <a:ea typeface="Calibri"/>
              <a:cs typeface="Calibri"/>
              <a:sym typeface="Calibri"/>
            </a:endParaRPr>
          </a:p>
        </p:txBody>
      </p:sp>
      <p:sp>
        <p:nvSpPr>
          <p:cNvPr id="154" name="Google Shape;154;p16"/>
          <p:cNvSpPr txBox="1"/>
          <p:nvPr/>
        </p:nvSpPr>
        <p:spPr>
          <a:xfrm>
            <a:off x="5060025" y="4385950"/>
            <a:ext cx="13005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Trade</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facilitation</a:t>
            </a:r>
            <a:endParaRPr>
              <a:latin typeface="Calibri"/>
              <a:ea typeface="Calibri"/>
              <a:cs typeface="Calibri"/>
              <a:sym typeface="Calibri"/>
            </a:endParaRPr>
          </a:p>
        </p:txBody>
      </p:sp>
      <p:sp>
        <p:nvSpPr>
          <p:cNvPr id="155" name="Google Shape;155;p16"/>
          <p:cNvSpPr txBox="1"/>
          <p:nvPr/>
        </p:nvSpPr>
        <p:spPr>
          <a:xfrm>
            <a:off x="6160250" y="4385950"/>
            <a:ext cx="11982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Innovations</a:t>
            </a:r>
            <a:endParaRPr>
              <a:latin typeface="Calibri"/>
              <a:ea typeface="Calibri"/>
              <a:cs typeface="Calibri"/>
              <a:sym typeface="Calibri"/>
            </a:endParaRPr>
          </a:p>
        </p:txBody>
      </p:sp>
      <p:sp>
        <p:nvSpPr>
          <p:cNvPr id="156" name="Google Shape;156;p16"/>
          <p:cNvSpPr txBox="1"/>
          <p:nvPr/>
        </p:nvSpPr>
        <p:spPr>
          <a:xfrm>
            <a:off x="7117425" y="4385950"/>
            <a:ext cx="1300500" cy="82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latin typeface="Calibri"/>
                <a:ea typeface="Calibri"/>
                <a:cs typeface="Calibri"/>
                <a:sym typeface="Calibri"/>
              </a:rPr>
              <a:t>Reasonable</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regulatory</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framework</a:t>
            </a:r>
            <a:endParaRPr>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grpSp>
        <p:nvGrpSpPr>
          <p:cNvPr id="162" name="Google Shape;162;p17"/>
          <p:cNvGrpSpPr/>
          <p:nvPr/>
        </p:nvGrpSpPr>
        <p:grpSpPr>
          <a:xfrm>
            <a:off x="250359" y="6157696"/>
            <a:ext cx="8643282" cy="467064"/>
            <a:chOff x="250359" y="6157696"/>
            <a:chExt cx="8643282" cy="467064"/>
          </a:xfrm>
        </p:grpSpPr>
        <p:pic>
          <p:nvPicPr>
            <p:cNvPr id="163" name="Google Shape;163;p17"/>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164" name="Google Shape;164;p17"/>
            <p:cNvPicPr preferRelativeResize="0"/>
            <p:nvPr/>
          </p:nvPicPr>
          <p:blipFill rotWithShape="1">
            <a:blip r:embed="rId4">
              <a:alphaModFix/>
            </a:blip>
            <a:srcRect/>
            <a:stretch/>
          </p:blipFill>
          <p:spPr>
            <a:xfrm>
              <a:off x="250359" y="6157696"/>
              <a:ext cx="1910716" cy="467064"/>
            </a:xfrm>
            <a:prstGeom prst="rect">
              <a:avLst/>
            </a:prstGeom>
            <a:noFill/>
            <a:ln>
              <a:noFill/>
            </a:ln>
          </p:spPr>
        </p:pic>
      </p:grpSp>
      <p:sp>
        <p:nvSpPr>
          <p:cNvPr id="165" name="Google Shape;165;p17"/>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i="0" u="none" strike="noStrike" cap="none">
                <a:solidFill>
                  <a:srgbClr val="124981"/>
                </a:solidFill>
                <a:latin typeface="Open Sans"/>
                <a:ea typeface="Open Sans"/>
                <a:cs typeface="Open Sans"/>
                <a:sym typeface="Open Sans"/>
              </a:rPr>
              <a:t>Ukraine in Global Rankings</a:t>
            </a:r>
            <a:endParaRPr sz="1800" b="0" i="0" u="none" strike="noStrike" cap="none">
              <a:solidFill>
                <a:schemeClr val="dk1"/>
              </a:solidFill>
              <a:latin typeface="Calibri"/>
              <a:ea typeface="Calibri"/>
              <a:cs typeface="Calibri"/>
              <a:sym typeface="Calibri"/>
            </a:endParaRPr>
          </a:p>
        </p:txBody>
      </p:sp>
      <p:sp>
        <p:nvSpPr>
          <p:cNvPr id="166" name="Google Shape;166;p17"/>
          <p:cNvSpPr txBox="1"/>
          <p:nvPr/>
        </p:nvSpPr>
        <p:spPr>
          <a:xfrm>
            <a:off x="462200" y="1930800"/>
            <a:ext cx="1752000" cy="98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b="1">
                <a:solidFill>
                  <a:srgbClr val="CC0000"/>
                </a:solidFill>
                <a:latin typeface="Calibri"/>
                <a:ea typeface="Calibri"/>
                <a:cs typeface="Calibri"/>
                <a:sym typeface="Calibri"/>
              </a:rPr>
              <a:t>20</a:t>
            </a:r>
            <a:r>
              <a:rPr lang="en-GB" sz="2000">
                <a:solidFill>
                  <a:srgbClr val="CC0000"/>
                </a:solidFill>
                <a:latin typeface="Calibri"/>
                <a:ea typeface="Calibri"/>
                <a:cs typeface="Calibri"/>
                <a:sym typeface="Calibri"/>
              </a:rPr>
              <a:t>th</a:t>
            </a:r>
            <a:r>
              <a:rPr lang="en-GB" sz="1600">
                <a:latin typeface="Calibri"/>
                <a:ea typeface="Calibri"/>
                <a:cs typeface="Calibri"/>
                <a:sym typeface="Calibri"/>
              </a:rPr>
              <a:t> in Global </a:t>
            </a:r>
            <a:endParaRPr sz="1600">
              <a:latin typeface="Calibri"/>
              <a:ea typeface="Calibri"/>
              <a:cs typeface="Calibri"/>
              <a:sym typeface="Calibri"/>
            </a:endParaRPr>
          </a:p>
          <a:p>
            <a:pPr marL="0" lvl="0" indent="0" algn="l" rtl="0">
              <a:spcBef>
                <a:spcPts val="0"/>
              </a:spcBef>
              <a:spcAft>
                <a:spcPts val="0"/>
              </a:spcAft>
              <a:buNone/>
            </a:pPr>
            <a:r>
              <a:rPr lang="en-GB" sz="1600">
                <a:latin typeface="Calibri"/>
                <a:ea typeface="Calibri"/>
                <a:cs typeface="Calibri"/>
                <a:sym typeface="Calibri"/>
              </a:rPr>
              <a:t>Services Location </a:t>
            </a:r>
            <a:endParaRPr sz="1600">
              <a:latin typeface="Calibri"/>
              <a:ea typeface="Calibri"/>
              <a:cs typeface="Calibri"/>
              <a:sym typeface="Calibri"/>
            </a:endParaRPr>
          </a:p>
          <a:p>
            <a:pPr marL="0" lvl="0" indent="0" algn="l" rtl="0">
              <a:spcBef>
                <a:spcPts val="0"/>
              </a:spcBef>
              <a:spcAft>
                <a:spcPts val="0"/>
              </a:spcAft>
              <a:buNone/>
            </a:pPr>
            <a:r>
              <a:rPr lang="en-GB" sz="1600">
                <a:latin typeface="Calibri"/>
                <a:ea typeface="Calibri"/>
                <a:cs typeface="Calibri"/>
                <a:sym typeface="Calibri"/>
              </a:rPr>
              <a:t>Index 2019 by</a:t>
            </a:r>
            <a:endParaRPr sz="1600">
              <a:latin typeface="Calibri"/>
              <a:ea typeface="Calibri"/>
              <a:cs typeface="Calibri"/>
              <a:sym typeface="Calibri"/>
            </a:endParaRPr>
          </a:p>
        </p:txBody>
      </p:sp>
      <p:pic>
        <p:nvPicPr>
          <p:cNvPr id="167" name="Google Shape;167;p17"/>
          <p:cNvPicPr preferRelativeResize="0"/>
          <p:nvPr/>
        </p:nvPicPr>
        <p:blipFill>
          <a:blip r:embed="rId5">
            <a:alphaModFix/>
          </a:blip>
          <a:stretch>
            <a:fillRect/>
          </a:stretch>
        </p:blipFill>
        <p:spPr>
          <a:xfrm>
            <a:off x="571600" y="3023095"/>
            <a:ext cx="1642600" cy="196655"/>
          </a:xfrm>
          <a:prstGeom prst="rect">
            <a:avLst/>
          </a:prstGeom>
          <a:noFill/>
          <a:ln>
            <a:noFill/>
          </a:ln>
        </p:spPr>
      </p:pic>
      <p:pic>
        <p:nvPicPr>
          <p:cNvPr id="168" name="Google Shape;168;p17"/>
          <p:cNvPicPr preferRelativeResize="0"/>
          <p:nvPr/>
        </p:nvPicPr>
        <p:blipFill>
          <a:blip r:embed="rId6">
            <a:alphaModFix/>
          </a:blip>
          <a:stretch>
            <a:fillRect/>
          </a:stretch>
        </p:blipFill>
        <p:spPr>
          <a:xfrm>
            <a:off x="2876975" y="2588050"/>
            <a:ext cx="1642600" cy="624899"/>
          </a:xfrm>
          <a:prstGeom prst="rect">
            <a:avLst/>
          </a:prstGeom>
          <a:noFill/>
          <a:ln>
            <a:noFill/>
          </a:ln>
        </p:spPr>
      </p:pic>
      <p:sp>
        <p:nvSpPr>
          <p:cNvPr id="169" name="Google Shape;169;p17"/>
          <p:cNvSpPr txBox="1"/>
          <p:nvPr/>
        </p:nvSpPr>
        <p:spPr>
          <a:xfrm>
            <a:off x="2823175" y="1930800"/>
            <a:ext cx="1752000" cy="53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b="1">
                <a:solidFill>
                  <a:srgbClr val="CC0000"/>
                </a:solidFill>
                <a:latin typeface="Calibri"/>
                <a:ea typeface="Calibri"/>
                <a:cs typeface="Calibri"/>
                <a:sym typeface="Calibri"/>
              </a:rPr>
              <a:t>45</a:t>
            </a:r>
            <a:r>
              <a:rPr lang="en-GB" sz="2000">
                <a:solidFill>
                  <a:srgbClr val="CC0000"/>
                </a:solidFill>
                <a:latin typeface="Calibri"/>
                <a:ea typeface="Calibri"/>
                <a:cs typeface="Calibri"/>
                <a:sym typeface="Calibri"/>
              </a:rPr>
              <a:t>th</a:t>
            </a:r>
            <a:r>
              <a:rPr lang="en-GB" sz="1600">
                <a:latin typeface="Calibri"/>
                <a:ea typeface="Calibri"/>
                <a:cs typeface="Calibri"/>
                <a:sym typeface="Calibri"/>
              </a:rPr>
              <a:t> by</a:t>
            </a:r>
            <a:endParaRPr sz="1600">
              <a:latin typeface="Calibri"/>
              <a:ea typeface="Calibri"/>
              <a:cs typeface="Calibri"/>
              <a:sym typeface="Calibri"/>
            </a:endParaRPr>
          </a:p>
        </p:txBody>
      </p:sp>
      <p:sp>
        <p:nvSpPr>
          <p:cNvPr id="170" name="Google Shape;170;p17"/>
          <p:cNvSpPr txBox="1"/>
          <p:nvPr/>
        </p:nvSpPr>
        <p:spPr>
          <a:xfrm>
            <a:off x="4908550" y="1897625"/>
            <a:ext cx="1348500" cy="138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b="1">
                <a:solidFill>
                  <a:srgbClr val="CC0000"/>
                </a:solidFill>
                <a:latin typeface="Calibri"/>
                <a:ea typeface="Calibri"/>
                <a:cs typeface="Calibri"/>
                <a:sym typeface="Calibri"/>
              </a:rPr>
              <a:t>51</a:t>
            </a:r>
            <a:r>
              <a:rPr lang="en-GB" sz="2000">
                <a:solidFill>
                  <a:srgbClr val="CC0000"/>
                </a:solidFill>
                <a:latin typeface="Calibri"/>
                <a:ea typeface="Calibri"/>
                <a:cs typeface="Calibri"/>
                <a:sym typeface="Calibri"/>
              </a:rPr>
              <a:t>st</a:t>
            </a:r>
            <a:r>
              <a:rPr lang="en-GB">
                <a:latin typeface="Calibri"/>
                <a:ea typeface="Calibri"/>
                <a:cs typeface="Calibri"/>
                <a:sym typeface="Calibri"/>
              </a:rPr>
              <a:t> by </a:t>
            </a:r>
            <a:endParaRPr>
              <a:latin typeface="Calibri"/>
              <a:ea typeface="Calibri"/>
              <a:cs typeface="Calibri"/>
              <a:sym typeface="Calibri"/>
            </a:endParaRPr>
          </a:p>
          <a:p>
            <a:pPr marL="0" lvl="0" indent="0" algn="l" rtl="0">
              <a:spcBef>
                <a:spcPts val="0"/>
              </a:spcBef>
              <a:spcAft>
                <a:spcPts val="0"/>
              </a:spcAft>
              <a:buNone/>
            </a:pPr>
            <a:r>
              <a:rPr lang="en-GB" sz="1700" b="1">
                <a:latin typeface="Calibri"/>
                <a:ea typeface="Calibri"/>
                <a:cs typeface="Calibri"/>
                <a:sym typeface="Calibri"/>
              </a:rPr>
              <a:t>World’s </a:t>
            </a:r>
            <a:endParaRPr sz="1700" b="1">
              <a:latin typeface="Calibri"/>
              <a:ea typeface="Calibri"/>
              <a:cs typeface="Calibri"/>
              <a:sym typeface="Calibri"/>
            </a:endParaRPr>
          </a:p>
          <a:p>
            <a:pPr marL="0" lvl="0" indent="0" algn="l" rtl="0">
              <a:spcBef>
                <a:spcPts val="0"/>
              </a:spcBef>
              <a:spcAft>
                <a:spcPts val="0"/>
              </a:spcAft>
              <a:buNone/>
            </a:pPr>
            <a:r>
              <a:rPr lang="en-GB" sz="1700" b="1">
                <a:latin typeface="Calibri"/>
                <a:ea typeface="Calibri"/>
                <a:cs typeface="Calibri"/>
                <a:sym typeface="Calibri"/>
              </a:rPr>
              <a:t>Top Export </a:t>
            </a:r>
            <a:endParaRPr sz="1700" b="1">
              <a:latin typeface="Calibri"/>
              <a:ea typeface="Calibri"/>
              <a:cs typeface="Calibri"/>
              <a:sym typeface="Calibri"/>
            </a:endParaRPr>
          </a:p>
          <a:p>
            <a:pPr marL="0" lvl="0" indent="0" algn="l" rtl="0">
              <a:spcBef>
                <a:spcPts val="0"/>
              </a:spcBef>
              <a:spcAft>
                <a:spcPts val="0"/>
              </a:spcAft>
              <a:buNone/>
            </a:pPr>
            <a:r>
              <a:rPr lang="en-GB">
                <a:latin typeface="Calibri"/>
                <a:ea typeface="Calibri"/>
                <a:cs typeface="Calibri"/>
                <a:sym typeface="Calibri"/>
              </a:rPr>
              <a:t>Countries </a:t>
            </a:r>
            <a:endParaRPr>
              <a:latin typeface="Calibri"/>
              <a:ea typeface="Calibri"/>
              <a:cs typeface="Calibri"/>
              <a:sym typeface="Calibri"/>
            </a:endParaRPr>
          </a:p>
          <a:p>
            <a:pPr marL="0" lvl="0" indent="0" algn="l" rtl="0">
              <a:spcBef>
                <a:spcPts val="0"/>
              </a:spcBef>
              <a:spcAft>
                <a:spcPts val="0"/>
              </a:spcAft>
              <a:buNone/>
            </a:pPr>
            <a:r>
              <a:rPr lang="en-GB">
                <a:latin typeface="Calibri"/>
                <a:ea typeface="Calibri"/>
                <a:cs typeface="Calibri"/>
                <a:sym typeface="Calibri"/>
              </a:rPr>
              <a:t>ranking 2019</a:t>
            </a:r>
            <a:endParaRPr>
              <a:latin typeface="Calibri"/>
              <a:ea typeface="Calibri"/>
              <a:cs typeface="Calibri"/>
              <a:sym typeface="Calibri"/>
            </a:endParaRPr>
          </a:p>
        </p:txBody>
      </p:sp>
      <p:sp>
        <p:nvSpPr>
          <p:cNvPr id="171" name="Google Shape;171;p17"/>
          <p:cNvSpPr txBox="1"/>
          <p:nvPr/>
        </p:nvSpPr>
        <p:spPr>
          <a:xfrm>
            <a:off x="6450700" y="1909325"/>
            <a:ext cx="1860900" cy="98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alibri"/>
                <a:ea typeface="Calibri"/>
                <a:cs typeface="Calibri"/>
                <a:sym typeface="Calibri"/>
              </a:rPr>
              <a:t>Gradually improving </a:t>
            </a:r>
            <a:endParaRPr>
              <a:latin typeface="Calibri"/>
              <a:ea typeface="Calibri"/>
              <a:cs typeface="Calibri"/>
              <a:sym typeface="Calibri"/>
            </a:endParaRPr>
          </a:p>
          <a:p>
            <a:pPr marL="0" lvl="0" indent="0" algn="l" rtl="0">
              <a:spcBef>
                <a:spcPts val="0"/>
              </a:spcBef>
              <a:spcAft>
                <a:spcPts val="0"/>
              </a:spcAft>
              <a:buNone/>
            </a:pPr>
            <a:r>
              <a:rPr lang="en-GB">
                <a:latin typeface="Calibri"/>
                <a:ea typeface="Calibri"/>
                <a:cs typeface="Calibri"/>
                <a:sym typeface="Calibri"/>
              </a:rPr>
              <a:t>in the Doing Business ranking</a:t>
            </a: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pic>
        <p:nvPicPr>
          <p:cNvPr id="172" name="Google Shape;172;p17"/>
          <p:cNvPicPr preferRelativeResize="0"/>
          <p:nvPr/>
        </p:nvPicPr>
        <p:blipFill>
          <a:blip r:embed="rId7">
            <a:alphaModFix/>
          </a:blip>
          <a:stretch>
            <a:fillRect/>
          </a:stretch>
        </p:blipFill>
        <p:spPr>
          <a:xfrm>
            <a:off x="6526900" y="2802425"/>
            <a:ext cx="1642600" cy="482597"/>
          </a:xfrm>
          <a:prstGeom prst="rect">
            <a:avLst/>
          </a:prstGeom>
          <a:noFill/>
          <a:ln>
            <a:noFill/>
          </a:ln>
        </p:spPr>
      </p:pic>
      <p:sp>
        <p:nvSpPr>
          <p:cNvPr id="173" name="Google Shape;173;p17"/>
          <p:cNvSpPr txBox="1"/>
          <p:nvPr/>
        </p:nvSpPr>
        <p:spPr>
          <a:xfrm>
            <a:off x="8263250" y="2573825"/>
            <a:ext cx="809100" cy="76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b="1">
                <a:solidFill>
                  <a:srgbClr val="CC0000"/>
                </a:solidFill>
                <a:latin typeface="Calibri"/>
                <a:ea typeface="Calibri"/>
                <a:cs typeface="Calibri"/>
                <a:sym typeface="Calibri"/>
              </a:rPr>
              <a:t>– B+</a:t>
            </a:r>
            <a:endParaRPr sz="2000" b="1">
              <a:solidFill>
                <a:srgbClr val="CC0000"/>
              </a:solidFill>
              <a:latin typeface="Calibri"/>
              <a:ea typeface="Calibri"/>
              <a:cs typeface="Calibri"/>
              <a:sym typeface="Calibri"/>
            </a:endParaRPr>
          </a:p>
          <a:p>
            <a:pPr marL="0" lvl="0" indent="0" algn="l" rtl="0">
              <a:spcBef>
                <a:spcPts val="0"/>
              </a:spcBef>
              <a:spcAft>
                <a:spcPts val="0"/>
              </a:spcAft>
              <a:buNone/>
            </a:pPr>
            <a:r>
              <a:rPr lang="en-GB" sz="2000" b="1">
                <a:solidFill>
                  <a:srgbClr val="CC0000"/>
                </a:solidFill>
                <a:latin typeface="Calibri"/>
                <a:ea typeface="Calibri"/>
                <a:cs typeface="Calibri"/>
                <a:sym typeface="Calibri"/>
              </a:rPr>
              <a:t>– B</a:t>
            </a:r>
            <a:endParaRPr sz="2000" b="1">
              <a:solidFill>
                <a:srgbClr val="CC0000"/>
              </a:solidFill>
              <a:latin typeface="Calibri"/>
              <a:ea typeface="Calibri"/>
              <a:cs typeface="Calibri"/>
              <a:sym typeface="Calibri"/>
            </a:endParaRPr>
          </a:p>
        </p:txBody>
      </p:sp>
      <p:pic>
        <p:nvPicPr>
          <p:cNvPr id="174" name="Google Shape;174;p17"/>
          <p:cNvPicPr preferRelativeResize="0"/>
          <p:nvPr/>
        </p:nvPicPr>
        <p:blipFill>
          <a:blip r:embed="rId8">
            <a:alphaModFix/>
          </a:blip>
          <a:stretch>
            <a:fillRect/>
          </a:stretch>
        </p:blipFill>
        <p:spPr>
          <a:xfrm>
            <a:off x="571600" y="4060925"/>
            <a:ext cx="944025" cy="944025"/>
          </a:xfrm>
          <a:prstGeom prst="rect">
            <a:avLst/>
          </a:prstGeom>
          <a:noFill/>
          <a:ln>
            <a:noFill/>
          </a:ln>
        </p:spPr>
      </p:pic>
      <p:sp>
        <p:nvSpPr>
          <p:cNvPr id="175" name="Google Shape;175;p17"/>
          <p:cNvSpPr txBox="1"/>
          <p:nvPr/>
        </p:nvSpPr>
        <p:spPr>
          <a:xfrm>
            <a:off x="1709125" y="3908525"/>
            <a:ext cx="3000000" cy="117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latin typeface="Calibri"/>
                <a:ea typeface="Calibri"/>
                <a:cs typeface="Calibri"/>
                <a:sym typeface="Calibri"/>
              </a:rPr>
              <a:t>Export Promotion Office of Ukraine is EEPA 2020 National </a:t>
            </a:r>
            <a:endParaRPr sz="1600">
              <a:latin typeface="Calibri"/>
              <a:ea typeface="Calibri"/>
              <a:cs typeface="Calibri"/>
              <a:sym typeface="Calibri"/>
            </a:endParaRPr>
          </a:p>
          <a:p>
            <a:pPr marL="0" lvl="0" indent="0" algn="l" rtl="0">
              <a:spcBef>
                <a:spcPts val="0"/>
              </a:spcBef>
              <a:spcAft>
                <a:spcPts val="0"/>
              </a:spcAft>
              <a:buNone/>
            </a:pPr>
            <a:r>
              <a:rPr lang="en-GB" sz="1600">
                <a:latin typeface="Calibri"/>
                <a:ea typeface="Calibri"/>
                <a:cs typeface="Calibri"/>
                <a:sym typeface="Calibri"/>
              </a:rPr>
              <a:t>Winner in Supporting the Internationalisation of Business</a:t>
            </a:r>
            <a:endParaRPr sz="1600">
              <a:latin typeface="Calibri"/>
              <a:ea typeface="Calibri"/>
              <a:cs typeface="Calibri"/>
              <a:sym typeface="Calibri"/>
            </a:endParaRPr>
          </a:p>
        </p:txBody>
      </p:sp>
      <p:pic>
        <p:nvPicPr>
          <p:cNvPr id="176" name="Google Shape;176;p17"/>
          <p:cNvPicPr preferRelativeResize="0"/>
          <p:nvPr/>
        </p:nvPicPr>
        <p:blipFill>
          <a:blip r:embed="rId9">
            <a:alphaModFix/>
          </a:blip>
          <a:stretch>
            <a:fillRect/>
          </a:stretch>
        </p:blipFill>
        <p:spPr>
          <a:xfrm>
            <a:off x="5032550" y="4098251"/>
            <a:ext cx="2016488" cy="707900"/>
          </a:xfrm>
          <a:prstGeom prst="rect">
            <a:avLst/>
          </a:prstGeom>
          <a:noFill/>
          <a:ln>
            <a:noFill/>
          </a:ln>
        </p:spPr>
      </p:pic>
      <p:sp>
        <p:nvSpPr>
          <p:cNvPr id="177" name="Google Shape;177;p17"/>
          <p:cNvSpPr txBox="1"/>
          <p:nvPr/>
        </p:nvSpPr>
        <p:spPr>
          <a:xfrm>
            <a:off x="7215575" y="3984725"/>
            <a:ext cx="1569300" cy="98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latin typeface="Calibri"/>
                <a:ea typeface="Calibri"/>
                <a:cs typeface="Calibri"/>
                <a:sym typeface="Calibri"/>
              </a:rPr>
              <a:t>won SABRE Awards </a:t>
            </a:r>
            <a:endParaRPr sz="1600">
              <a:latin typeface="Calibri"/>
              <a:ea typeface="Calibri"/>
              <a:cs typeface="Calibri"/>
              <a:sym typeface="Calibri"/>
            </a:endParaRPr>
          </a:p>
          <a:p>
            <a:pPr marL="0" lvl="0" indent="0" algn="l" rtl="0">
              <a:spcBef>
                <a:spcPts val="0"/>
              </a:spcBef>
              <a:spcAft>
                <a:spcPts val="0"/>
              </a:spcAft>
              <a:buNone/>
            </a:pPr>
            <a:r>
              <a:rPr lang="en-GB" sz="1600">
                <a:latin typeface="Calibri"/>
                <a:ea typeface="Calibri"/>
                <a:cs typeface="Calibri"/>
                <a:sym typeface="Calibri"/>
              </a:rPr>
              <a:t>EMEA 2020</a:t>
            </a:r>
            <a:endParaRPr sz="1600">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18"/>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i="0" u="none" strike="noStrike" cap="none">
                <a:solidFill>
                  <a:srgbClr val="124981"/>
                </a:solidFill>
                <a:latin typeface="Open Sans"/>
                <a:ea typeface="Open Sans"/>
                <a:cs typeface="Open Sans"/>
                <a:sym typeface="Open Sans"/>
              </a:rPr>
              <a:t>Markets in Focus</a:t>
            </a:r>
            <a:endParaRPr sz="3300" b="1" i="0" u="none" strike="noStrike" cap="none">
              <a:solidFill>
                <a:srgbClr val="124981"/>
              </a:solidFill>
              <a:latin typeface="Open Sans"/>
              <a:ea typeface="Open Sans"/>
              <a:cs typeface="Open Sans"/>
              <a:sym typeface="Open Sans"/>
            </a:endParaRPr>
          </a:p>
        </p:txBody>
      </p:sp>
      <p:grpSp>
        <p:nvGrpSpPr>
          <p:cNvPr id="184" name="Google Shape;184;p18"/>
          <p:cNvGrpSpPr/>
          <p:nvPr/>
        </p:nvGrpSpPr>
        <p:grpSpPr>
          <a:xfrm>
            <a:off x="250359" y="6157696"/>
            <a:ext cx="8643282" cy="467064"/>
            <a:chOff x="250359" y="6157696"/>
            <a:chExt cx="8643282" cy="467064"/>
          </a:xfrm>
        </p:grpSpPr>
        <p:pic>
          <p:nvPicPr>
            <p:cNvPr id="185" name="Google Shape;185;p18"/>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186" name="Google Shape;186;p18"/>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187" name="Google Shape;187;p18"/>
          <p:cNvPicPr preferRelativeResize="0"/>
          <p:nvPr/>
        </p:nvPicPr>
        <p:blipFill>
          <a:blip r:embed="rId5">
            <a:alphaModFix/>
          </a:blip>
          <a:stretch>
            <a:fillRect/>
          </a:stretch>
        </p:blipFill>
        <p:spPr>
          <a:xfrm>
            <a:off x="609600" y="1014989"/>
            <a:ext cx="7892209" cy="491410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9"/>
          <p:cNvSpPr/>
          <p:nvPr/>
        </p:nvSpPr>
        <p:spPr>
          <a:xfrm>
            <a:off x="212975" y="230898"/>
            <a:ext cx="8730900" cy="1100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i="0" u="none" strike="noStrike" cap="none">
                <a:solidFill>
                  <a:srgbClr val="124981"/>
                </a:solidFill>
                <a:latin typeface="Open Sans"/>
                <a:ea typeface="Open Sans"/>
                <a:cs typeface="Open Sans"/>
                <a:sym typeface="Open Sans"/>
              </a:rPr>
              <a:t>Priority Sectors under the</a:t>
            </a:r>
            <a:endParaRPr/>
          </a:p>
          <a:p>
            <a:pPr marL="0" marR="0" lvl="0" indent="0" algn="l" rtl="0">
              <a:spcBef>
                <a:spcPts val="0"/>
              </a:spcBef>
              <a:spcAft>
                <a:spcPts val="0"/>
              </a:spcAft>
              <a:buNone/>
            </a:pPr>
            <a:r>
              <a:rPr lang="en-GB" sz="3300" b="1">
                <a:solidFill>
                  <a:srgbClr val="124981"/>
                </a:solidFill>
                <a:latin typeface="Open Sans"/>
                <a:ea typeface="Open Sans"/>
                <a:cs typeface="Open Sans"/>
                <a:sym typeface="Open Sans"/>
              </a:rPr>
              <a:t>   </a:t>
            </a:r>
            <a:r>
              <a:rPr lang="en-GB" sz="3300" b="1" i="0" u="none" strike="noStrike" cap="none">
                <a:solidFill>
                  <a:srgbClr val="124981"/>
                </a:solidFill>
                <a:latin typeface="Open Sans"/>
                <a:ea typeface="Open Sans"/>
                <a:cs typeface="Open Sans"/>
                <a:sym typeface="Open Sans"/>
              </a:rPr>
              <a:t>Export Strategy of Ukraine</a:t>
            </a:r>
            <a:endParaRPr sz="3300" b="1" i="0" u="none" strike="noStrike" cap="none">
              <a:solidFill>
                <a:srgbClr val="124981"/>
              </a:solidFill>
              <a:latin typeface="Open Sans"/>
              <a:ea typeface="Open Sans"/>
              <a:cs typeface="Open Sans"/>
              <a:sym typeface="Open Sans"/>
            </a:endParaRPr>
          </a:p>
        </p:txBody>
      </p:sp>
      <p:grpSp>
        <p:nvGrpSpPr>
          <p:cNvPr id="194" name="Google Shape;194;p19"/>
          <p:cNvGrpSpPr/>
          <p:nvPr/>
        </p:nvGrpSpPr>
        <p:grpSpPr>
          <a:xfrm>
            <a:off x="250359" y="6157696"/>
            <a:ext cx="8643282" cy="467064"/>
            <a:chOff x="250359" y="6157696"/>
            <a:chExt cx="8643282" cy="467064"/>
          </a:xfrm>
        </p:grpSpPr>
        <p:pic>
          <p:nvPicPr>
            <p:cNvPr id="195" name="Google Shape;195;p19"/>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196" name="Google Shape;196;p19"/>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197" name="Google Shape;197;p19"/>
          <p:cNvPicPr preferRelativeResize="0"/>
          <p:nvPr/>
        </p:nvPicPr>
        <p:blipFill>
          <a:blip r:embed="rId5">
            <a:alphaModFix/>
          </a:blip>
          <a:stretch>
            <a:fillRect/>
          </a:stretch>
        </p:blipFill>
        <p:spPr>
          <a:xfrm>
            <a:off x="-7875" y="1952300"/>
            <a:ext cx="9159747" cy="3806425"/>
          </a:xfrm>
          <a:prstGeom prst="rect">
            <a:avLst/>
          </a:prstGeom>
          <a:noFill/>
          <a:ln>
            <a:noFill/>
          </a:ln>
        </p:spPr>
      </p:pic>
      <p:sp>
        <p:nvSpPr>
          <p:cNvPr id="198" name="Google Shape;198;p19"/>
          <p:cNvSpPr txBox="1"/>
          <p:nvPr/>
        </p:nvSpPr>
        <p:spPr>
          <a:xfrm>
            <a:off x="1334800" y="1525925"/>
            <a:ext cx="892200" cy="467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a:latin typeface="Calibri"/>
                <a:ea typeface="Calibri"/>
                <a:cs typeface="Calibri"/>
                <a:sym typeface="Calibri"/>
              </a:rPr>
              <a:t>Value of</a:t>
            </a:r>
            <a:endParaRPr sz="1200">
              <a:latin typeface="Calibri"/>
              <a:ea typeface="Calibri"/>
              <a:cs typeface="Calibri"/>
              <a:sym typeface="Calibri"/>
            </a:endParaRPr>
          </a:p>
          <a:p>
            <a:pPr marL="0" lvl="0" indent="0" algn="ctr" rtl="0">
              <a:spcBef>
                <a:spcPts val="0"/>
              </a:spcBef>
              <a:spcAft>
                <a:spcPts val="0"/>
              </a:spcAft>
              <a:buNone/>
            </a:pPr>
            <a:r>
              <a:rPr lang="en-GB" sz="1200">
                <a:latin typeface="Calibri"/>
                <a:ea typeface="Calibri"/>
                <a:cs typeface="Calibri"/>
                <a:sym typeface="Calibri"/>
              </a:rPr>
              <a:t>export</a:t>
            </a:r>
            <a:endParaRPr sz="1200">
              <a:latin typeface="Calibri"/>
              <a:ea typeface="Calibri"/>
              <a:cs typeface="Calibri"/>
              <a:sym typeface="Calibri"/>
            </a:endParaRPr>
          </a:p>
        </p:txBody>
      </p:sp>
      <p:sp>
        <p:nvSpPr>
          <p:cNvPr id="199" name="Google Shape;199;p19"/>
          <p:cNvSpPr txBox="1"/>
          <p:nvPr/>
        </p:nvSpPr>
        <p:spPr>
          <a:xfrm>
            <a:off x="2116500" y="1358225"/>
            <a:ext cx="1022400" cy="802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a:latin typeface="Calibri"/>
                <a:ea typeface="Calibri"/>
                <a:cs typeface="Calibri"/>
                <a:sym typeface="Calibri"/>
              </a:rPr>
              <a:t>TOP</a:t>
            </a:r>
            <a:endParaRPr sz="1200">
              <a:latin typeface="Calibri"/>
              <a:ea typeface="Calibri"/>
              <a:cs typeface="Calibri"/>
              <a:sym typeface="Calibri"/>
            </a:endParaRPr>
          </a:p>
          <a:p>
            <a:pPr marL="0" lvl="0" indent="0" algn="ctr" rtl="0">
              <a:spcBef>
                <a:spcPts val="0"/>
              </a:spcBef>
              <a:spcAft>
                <a:spcPts val="0"/>
              </a:spcAft>
              <a:buNone/>
            </a:pPr>
            <a:r>
              <a:rPr lang="en-GB" sz="1200">
                <a:latin typeface="Calibri"/>
                <a:ea typeface="Calibri"/>
                <a:cs typeface="Calibri"/>
                <a:sym typeface="Calibri"/>
              </a:rPr>
              <a:t>export destinations</a:t>
            </a:r>
            <a:endParaRPr sz="1200">
              <a:latin typeface="Calibri"/>
              <a:ea typeface="Calibri"/>
              <a:cs typeface="Calibri"/>
              <a:sym typeface="Calibri"/>
            </a:endParaRPr>
          </a:p>
        </p:txBody>
      </p:sp>
      <p:sp>
        <p:nvSpPr>
          <p:cNvPr id="200" name="Google Shape;200;p19"/>
          <p:cNvSpPr txBox="1"/>
          <p:nvPr/>
        </p:nvSpPr>
        <p:spPr>
          <a:xfrm>
            <a:off x="1342700" y="2535850"/>
            <a:ext cx="1022400" cy="387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b="1">
                <a:solidFill>
                  <a:srgbClr val="CC0000"/>
                </a:solidFill>
                <a:latin typeface="Calibri"/>
                <a:ea typeface="Calibri"/>
                <a:cs typeface="Calibri"/>
                <a:sym typeface="Calibri"/>
              </a:rPr>
              <a:t>$ 2,43 bln</a:t>
            </a:r>
            <a:endParaRPr sz="1300" b="1">
              <a:solidFill>
                <a:srgbClr val="CC0000"/>
              </a:solidFill>
              <a:latin typeface="Calibri"/>
              <a:ea typeface="Calibri"/>
              <a:cs typeface="Calibri"/>
              <a:sym typeface="Calibri"/>
            </a:endParaRPr>
          </a:p>
        </p:txBody>
      </p:sp>
      <p:sp>
        <p:nvSpPr>
          <p:cNvPr id="201" name="Google Shape;201;p19"/>
          <p:cNvSpPr txBox="1"/>
          <p:nvPr/>
        </p:nvSpPr>
        <p:spPr>
          <a:xfrm>
            <a:off x="1342700" y="3730925"/>
            <a:ext cx="1022400" cy="387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b="1">
                <a:solidFill>
                  <a:srgbClr val="CC0000"/>
                </a:solidFill>
                <a:latin typeface="Calibri"/>
                <a:ea typeface="Calibri"/>
                <a:cs typeface="Calibri"/>
                <a:sym typeface="Calibri"/>
              </a:rPr>
              <a:t>$ 2,43 bln</a:t>
            </a:r>
            <a:endParaRPr sz="1300" b="1">
              <a:solidFill>
                <a:srgbClr val="CC0000"/>
              </a:solidFill>
              <a:latin typeface="Calibri"/>
              <a:ea typeface="Calibri"/>
              <a:cs typeface="Calibri"/>
              <a:sym typeface="Calibri"/>
            </a:endParaRPr>
          </a:p>
        </p:txBody>
      </p:sp>
      <p:sp>
        <p:nvSpPr>
          <p:cNvPr id="202" name="Google Shape;202;p19"/>
          <p:cNvSpPr txBox="1"/>
          <p:nvPr/>
        </p:nvSpPr>
        <p:spPr>
          <a:xfrm>
            <a:off x="1342700" y="5000250"/>
            <a:ext cx="1022400" cy="387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b="1">
                <a:solidFill>
                  <a:srgbClr val="CC0000"/>
                </a:solidFill>
                <a:latin typeface="Calibri"/>
                <a:ea typeface="Calibri"/>
                <a:cs typeface="Calibri"/>
                <a:sym typeface="Calibri"/>
              </a:rPr>
              <a:t>$ 2,43 bln</a:t>
            </a:r>
            <a:endParaRPr sz="1300" b="1">
              <a:solidFill>
                <a:srgbClr val="CC0000"/>
              </a:solidFill>
              <a:latin typeface="Calibri"/>
              <a:ea typeface="Calibri"/>
              <a:cs typeface="Calibri"/>
              <a:sym typeface="Calibri"/>
            </a:endParaRPr>
          </a:p>
        </p:txBody>
      </p:sp>
      <p:sp>
        <p:nvSpPr>
          <p:cNvPr id="203" name="Google Shape;203;p19"/>
          <p:cNvSpPr txBox="1"/>
          <p:nvPr/>
        </p:nvSpPr>
        <p:spPr>
          <a:xfrm>
            <a:off x="2712625" y="2193325"/>
            <a:ext cx="684000" cy="11001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sz="1200">
                <a:latin typeface="Calibri"/>
                <a:ea typeface="Calibri"/>
                <a:cs typeface="Calibri"/>
                <a:sym typeface="Calibri"/>
              </a:rPr>
              <a:t>USA</a:t>
            </a:r>
            <a:endParaRPr sz="1200">
              <a:latin typeface="Calibri"/>
              <a:ea typeface="Calibri"/>
              <a:cs typeface="Calibri"/>
              <a:sym typeface="Calibri"/>
            </a:endParaRPr>
          </a:p>
          <a:p>
            <a:pPr marL="0" lvl="0" indent="0" algn="l" rtl="0">
              <a:lnSpc>
                <a:spcPct val="200000"/>
              </a:lnSpc>
              <a:spcBef>
                <a:spcPts val="0"/>
              </a:spcBef>
              <a:spcAft>
                <a:spcPts val="0"/>
              </a:spcAft>
              <a:buNone/>
            </a:pPr>
            <a:r>
              <a:rPr lang="en-GB" sz="1200">
                <a:latin typeface="Calibri"/>
                <a:ea typeface="Calibri"/>
                <a:cs typeface="Calibri"/>
                <a:sym typeface="Calibri"/>
              </a:rPr>
              <a:t>EU</a:t>
            </a:r>
            <a:endParaRPr sz="1200">
              <a:latin typeface="Calibri"/>
              <a:ea typeface="Calibri"/>
              <a:cs typeface="Calibri"/>
              <a:sym typeface="Calibri"/>
            </a:endParaRPr>
          </a:p>
          <a:p>
            <a:pPr marL="0" lvl="0" indent="0" algn="l" rtl="0">
              <a:lnSpc>
                <a:spcPct val="200000"/>
              </a:lnSpc>
              <a:spcBef>
                <a:spcPts val="0"/>
              </a:spcBef>
              <a:spcAft>
                <a:spcPts val="0"/>
              </a:spcAft>
              <a:buNone/>
            </a:pPr>
            <a:r>
              <a:rPr lang="en-GB" sz="1200">
                <a:latin typeface="Calibri"/>
                <a:ea typeface="Calibri"/>
                <a:cs typeface="Calibri"/>
                <a:sym typeface="Calibri"/>
              </a:rPr>
              <a:t>Canada</a:t>
            </a:r>
            <a:endParaRPr sz="1200">
              <a:latin typeface="Calibri"/>
              <a:ea typeface="Calibri"/>
              <a:cs typeface="Calibri"/>
              <a:sym typeface="Calibri"/>
            </a:endParaRPr>
          </a:p>
        </p:txBody>
      </p:sp>
      <p:sp>
        <p:nvSpPr>
          <p:cNvPr id="204" name="Google Shape;204;p19"/>
          <p:cNvSpPr txBox="1"/>
          <p:nvPr/>
        </p:nvSpPr>
        <p:spPr>
          <a:xfrm>
            <a:off x="2681325" y="3386000"/>
            <a:ext cx="684000" cy="10317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sz="1200">
                <a:latin typeface="Calibri"/>
                <a:ea typeface="Calibri"/>
                <a:cs typeface="Calibri"/>
                <a:sym typeface="Calibri"/>
              </a:rPr>
              <a:t>EU</a:t>
            </a:r>
            <a:endParaRPr sz="1200">
              <a:latin typeface="Calibri"/>
              <a:ea typeface="Calibri"/>
              <a:cs typeface="Calibri"/>
              <a:sym typeface="Calibri"/>
            </a:endParaRPr>
          </a:p>
          <a:p>
            <a:pPr marL="0" lvl="0" indent="0" algn="l" rtl="0">
              <a:lnSpc>
                <a:spcPct val="200000"/>
              </a:lnSpc>
              <a:spcBef>
                <a:spcPts val="0"/>
              </a:spcBef>
              <a:spcAft>
                <a:spcPts val="0"/>
              </a:spcAft>
              <a:buNone/>
            </a:pPr>
            <a:r>
              <a:rPr lang="en-GB" sz="1200">
                <a:latin typeface="Calibri"/>
                <a:ea typeface="Calibri"/>
                <a:cs typeface="Calibri"/>
                <a:sym typeface="Calibri"/>
              </a:rPr>
              <a:t>China</a:t>
            </a:r>
            <a:endParaRPr sz="1200">
              <a:latin typeface="Calibri"/>
              <a:ea typeface="Calibri"/>
              <a:cs typeface="Calibri"/>
              <a:sym typeface="Calibri"/>
            </a:endParaRPr>
          </a:p>
          <a:p>
            <a:pPr marL="0" lvl="0" indent="0" algn="l" rtl="0">
              <a:lnSpc>
                <a:spcPct val="200000"/>
              </a:lnSpc>
              <a:spcBef>
                <a:spcPts val="0"/>
              </a:spcBef>
              <a:spcAft>
                <a:spcPts val="0"/>
              </a:spcAft>
              <a:buNone/>
            </a:pPr>
            <a:r>
              <a:rPr lang="en-GB" sz="1200">
                <a:latin typeface="Calibri"/>
                <a:ea typeface="Calibri"/>
                <a:cs typeface="Calibri"/>
                <a:sym typeface="Calibri"/>
              </a:rPr>
              <a:t>Egypt</a:t>
            </a:r>
            <a:endParaRPr sz="1200">
              <a:latin typeface="Calibri"/>
              <a:ea typeface="Calibri"/>
              <a:cs typeface="Calibri"/>
              <a:sym typeface="Calibri"/>
            </a:endParaRPr>
          </a:p>
        </p:txBody>
      </p:sp>
      <p:sp>
        <p:nvSpPr>
          <p:cNvPr id="205" name="Google Shape;205;p19"/>
          <p:cNvSpPr txBox="1"/>
          <p:nvPr/>
        </p:nvSpPr>
        <p:spPr>
          <a:xfrm>
            <a:off x="2694950" y="4581075"/>
            <a:ext cx="684000" cy="10317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sz="1200">
                <a:latin typeface="Calibri"/>
                <a:ea typeface="Calibri"/>
                <a:cs typeface="Calibri"/>
                <a:sym typeface="Calibri"/>
              </a:rPr>
              <a:t>EU</a:t>
            </a:r>
            <a:endParaRPr sz="1200">
              <a:latin typeface="Calibri"/>
              <a:ea typeface="Calibri"/>
              <a:cs typeface="Calibri"/>
              <a:sym typeface="Calibri"/>
            </a:endParaRPr>
          </a:p>
          <a:p>
            <a:pPr marL="0" lvl="0" indent="0" algn="l" rtl="0">
              <a:lnSpc>
                <a:spcPct val="200000"/>
              </a:lnSpc>
              <a:spcBef>
                <a:spcPts val="0"/>
              </a:spcBef>
              <a:spcAft>
                <a:spcPts val="0"/>
              </a:spcAft>
              <a:buNone/>
            </a:pPr>
            <a:r>
              <a:rPr lang="en-GB" sz="1200">
                <a:latin typeface="Calibri"/>
                <a:ea typeface="Calibri"/>
                <a:cs typeface="Calibri"/>
                <a:sym typeface="Calibri"/>
              </a:rPr>
              <a:t>China</a:t>
            </a:r>
            <a:endParaRPr sz="1200">
              <a:latin typeface="Calibri"/>
              <a:ea typeface="Calibri"/>
              <a:cs typeface="Calibri"/>
              <a:sym typeface="Calibri"/>
            </a:endParaRPr>
          </a:p>
          <a:p>
            <a:pPr marL="0" lvl="0" indent="0" algn="l" rtl="0">
              <a:lnSpc>
                <a:spcPct val="200000"/>
              </a:lnSpc>
              <a:spcBef>
                <a:spcPts val="0"/>
              </a:spcBef>
              <a:spcAft>
                <a:spcPts val="0"/>
              </a:spcAft>
              <a:buNone/>
            </a:pPr>
            <a:r>
              <a:rPr lang="en-GB" sz="1200">
                <a:latin typeface="Calibri"/>
                <a:ea typeface="Calibri"/>
                <a:cs typeface="Calibri"/>
                <a:sym typeface="Calibri"/>
              </a:rPr>
              <a:t>Russia</a:t>
            </a:r>
            <a:endParaRPr sz="1200">
              <a:latin typeface="Calibri"/>
              <a:ea typeface="Calibri"/>
              <a:cs typeface="Calibri"/>
              <a:sym typeface="Calibri"/>
            </a:endParaRPr>
          </a:p>
        </p:txBody>
      </p:sp>
      <p:sp>
        <p:nvSpPr>
          <p:cNvPr id="206" name="Google Shape;206;p19"/>
          <p:cNvSpPr txBox="1"/>
          <p:nvPr/>
        </p:nvSpPr>
        <p:spPr>
          <a:xfrm>
            <a:off x="3627025" y="2117125"/>
            <a:ext cx="5423700" cy="1269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600" b="1">
                <a:solidFill>
                  <a:srgbClr val="CC0000"/>
                </a:solidFill>
                <a:latin typeface="Calibri"/>
                <a:ea typeface="Calibri"/>
                <a:cs typeface="Calibri"/>
                <a:sym typeface="Calibri"/>
              </a:rPr>
              <a:t>No1</a:t>
            </a:r>
            <a:r>
              <a:rPr lang="en-GB" sz="1200">
                <a:latin typeface="Calibri"/>
                <a:ea typeface="Calibri"/>
                <a:cs typeface="Calibri"/>
                <a:sym typeface="Calibri"/>
              </a:rPr>
              <a:t> in Europe by the volume of IT services</a:t>
            </a:r>
            <a:endParaRPr sz="1200">
              <a:latin typeface="Calibri"/>
              <a:ea typeface="Calibri"/>
              <a:cs typeface="Calibri"/>
              <a:sym typeface="Calibri"/>
            </a:endParaRPr>
          </a:p>
          <a:p>
            <a:pPr marL="0" lvl="0" indent="0" algn="l" rtl="0">
              <a:lnSpc>
                <a:spcPct val="100000"/>
              </a:lnSpc>
              <a:spcBef>
                <a:spcPts val="0"/>
              </a:spcBef>
              <a:spcAft>
                <a:spcPts val="0"/>
              </a:spcAft>
              <a:buNone/>
            </a:pPr>
            <a:endParaRPr sz="1200">
              <a:latin typeface="Calibri"/>
              <a:ea typeface="Calibri"/>
              <a:cs typeface="Calibri"/>
              <a:sym typeface="Calibri"/>
            </a:endParaRPr>
          </a:p>
          <a:p>
            <a:pPr marL="0" lvl="0" indent="0" algn="l" rtl="0">
              <a:lnSpc>
                <a:spcPct val="100000"/>
              </a:lnSpc>
              <a:spcBef>
                <a:spcPts val="0"/>
              </a:spcBef>
              <a:spcAft>
                <a:spcPts val="0"/>
              </a:spcAft>
              <a:buNone/>
            </a:pPr>
            <a:r>
              <a:rPr lang="en-GB" sz="1600" b="1">
                <a:solidFill>
                  <a:srgbClr val="CC0000"/>
                </a:solidFill>
                <a:latin typeface="Calibri"/>
                <a:ea typeface="Calibri"/>
                <a:cs typeface="Calibri"/>
                <a:sym typeface="Calibri"/>
              </a:rPr>
              <a:t>2</a:t>
            </a:r>
            <a:r>
              <a:rPr lang="en-GB" sz="1600">
                <a:solidFill>
                  <a:srgbClr val="CC0000"/>
                </a:solidFill>
                <a:latin typeface="Calibri"/>
                <a:ea typeface="Calibri"/>
                <a:cs typeface="Calibri"/>
                <a:sym typeface="Calibri"/>
              </a:rPr>
              <a:t>nd</a:t>
            </a:r>
            <a:r>
              <a:rPr lang="en-GB" sz="1600" b="1">
                <a:solidFill>
                  <a:srgbClr val="CC0000"/>
                </a:solidFill>
                <a:latin typeface="Calibri"/>
                <a:ea typeface="Calibri"/>
                <a:cs typeface="Calibri"/>
                <a:sym typeface="Calibri"/>
              </a:rPr>
              <a:t> </a:t>
            </a:r>
            <a:r>
              <a:rPr lang="en-GB" sz="1200">
                <a:latin typeface="Calibri"/>
                <a:ea typeface="Calibri"/>
                <a:cs typeface="Calibri"/>
                <a:sym typeface="Calibri"/>
              </a:rPr>
              <a:t>largest services exporter in Ukraine in 2019</a:t>
            </a:r>
            <a:endParaRPr sz="1200">
              <a:latin typeface="Calibri"/>
              <a:ea typeface="Calibri"/>
              <a:cs typeface="Calibri"/>
              <a:sym typeface="Calibri"/>
            </a:endParaRPr>
          </a:p>
          <a:p>
            <a:pPr marL="0" lvl="0" indent="0" algn="l" rtl="0">
              <a:lnSpc>
                <a:spcPct val="100000"/>
              </a:lnSpc>
              <a:spcBef>
                <a:spcPts val="0"/>
              </a:spcBef>
              <a:spcAft>
                <a:spcPts val="0"/>
              </a:spcAft>
              <a:buNone/>
            </a:pPr>
            <a:r>
              <a:rPr lang="en-GB" sz="1200">
                <a:latin typeface="Calibri"/>
                <a:ea typeface="Calibri"/>
                <a:cs typeface="Calibri"/>
                <a:sym typeface="Calibri"/>
              </a:rPr>
              <a:t> </a:t>
            </a:r>
            <a:endParaRPr sz="1200">
              <a:latin typeface="Calibri"/>
              <a:ea typeface="Calibri"/>
              <a:cs typeface="Calibri"/>
              <a:sym typeface="Calibri"/>
            </a:endParaRPr>
          </a:p>
          <a:p>
            <a:pPr marL="0" lvl="0" indent="0" algn="l" rtl="0">
              <a:lnSpc>
                <a:spcPct val="100000"/>
              </a:lnSpc>
              <a:spcBef>
                <a:spcPts val="0"/>
              </a:spcBef>
              <a:spcAft>
                <a:spcPts val="0"/>
              </a:spcAft>
              <a:buNone/>
            </a:pPr>
            <a:r>
              <a:rPr lang="en-GB" sz="1600" b="1">
                <a:solidFill>
                  <a:srgbClr val="CC0000"/>
                </a:solidFill>
                <a:latin typeface="Calibri"/>
                <a:ea typeface="Calibri"/>
                <a:cs typeface="Calibri"/>
                <a:sym typeface="Calibri"/>
              </a:rPr>
              <a:t>100+</a:t>
            </a:r>
            <a:r>
              <a:rPr lang="en-GB" sz="1200">
                <a:latin typeface="Calibri"/>
                <a:ea typeface="Calibri"/>
                <a:cs typeface="Calibri"/>
                <a:sym typeface="Calibri"/>
              </a:rPr>
              <a:t> Fortune 500 companies are Ukrainian IT companies’ clients 	</a:t>
            </a:r>
            <a:endParaRPr sz="1200">
              <a:latin typeface="Calibri"/>
              <a:ea typeface="Calibri"/>
              <a:cs typeface="Calibri"/>
              <a:sym typeface="Calibri"/>
            </a:endParaRPr>
          </a:p>
        </p:txBody>
      </p:sp>
      <p:sp>
        <p:nvSpPr>
          <p:cNvPr id="207" name="Google Shape;207;p19"/>
          <p:cNvSpPr txBox="1"/>
          <p:nvPr/>
        </p:nvSpPr>
        <p:spPr>
          <a:xfrm>
            <a:off x="3595725" y="3386000"/>
            <a:ext cx="5423700" cy="1031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600" b="1">
                <a:solidFill>
                  <a:srgbClr val="CC0000"/>
                </a:solidFill>
                <a:latin typeface="Calibri"/>
                <a:ea typeface="Calibri"/>
                <a:cs typeface="Calibri"/>
                <a:sym typeface="Calibri"/>
              </a:rPr>
              <a:t>44.2%</a:t>
            </a:r>
            <a:r>
              <a:rPr lang="en-GB" sz="1200">
                <a:latin typeface="Calibri"/>
                <a:ea typeface="Calibri"/>
                <a:cs typeface="Calibri"/>
                <a:sym typeface="Calibri"/>
              </a:rPr>
              <a:t> of total export in 2019. Sector products are exported to 190 countries </a:t>
            </a:r>
            <a:endParaRPr sz="1200">
              <a:latin typeface="Calibri"/>
              <a:ea typeface="Calibri"/>
              <a:cs typeface="Calibri"/>
              <a:sym typeface="Calibri"/>
            </a:endParaRPr>
          </a:p>
          <a:p>
            <a:pPr marL="0" lvl="0" indent="0" algn="l" rtl="0">
              <a:lnSpc>
                <a:spcPct val="100000"/>
              </a:lnSpc>
              <a:spcBef>
                <a:spcPts val="0"/>
              </a:spcBef>
              <a:spcAft>
                <a:spcPts val="0"/>
              </a:spcAft>
              <a:buNone/>
            </a:pPr>
            <a:r>
              <a:rPr lang="en-GB" sz="1200">
                <a:latin typeface="Calibri"/>
                <a:ea typeface="Calibri"/>
                <a:cs typeface="Calibri"/>
                <a:sym typeface="Calibri"/>
              </a:rPr>
              <a:t>Leading products:</a:t>
            </a:r>
            <a:endParaRPr sz="1200">
              <a:latin typeface="Calibri"/>
              <a:ea typeface="Calibri"/>
              <a:cs typeface="Calibri"/>
              <a:sym typeface="Calibri"/>
            </a:endParaRPr>
          </a:p>
          <a:p>
            <a:pPr marL="0" lvl="0" indent="0" algn="l" rtl="0">
              <a:lnSpc>
                <a:spcPct val="100000"/>
              </a:lnSpc>
              <a:spcBef>
                <a:spcPts val="0"/>
              </a:spcBef>
              <a:spcAft>
                <a:spcPts val="0"/>
              </a:spcAft>
              <a:buNone/>
            </a:pPr>
            <a:r>
              <a:rPr lang="en-GB" sz="1200">
                <a:latin typeface="Calibri"/>
                <a:ea typeface="Calibri"/>
                <a:cs typeface="Calibri"/>
                <a:sym typeface="Calibri"/>
              </a:rPr>
              <a:t>1. Sunflower oil, sunflower meal </a:t>
            </a:r>
            <a:endParaRPr sz="1200">
              <a:latin typeface="Calibri"/>
              <a:ea typeface="Calibri"/>
              <a:cs typeface="Calibri"/>
              <a:sym typeface="Calibri"/>
            </a:endParaRPr>
          </a:p>
          <a:p>
            <a:pPr marL="0" lvl="0" indent="0" algn="l" rtl="0">
              <a:lnSpc>
                <a:spcPct val="100000"/>
              </a:lnSpc>
              <a:spcBef>
                <a:spcPts val="0"/>
              </a:spcBef>
              <a:spcAft>
                <a:spcPts val="0"/>
              </a:spcAft>
              <a:buNone/>
            </a:pPr>
            <a:r>
              <a:rPr lang="en-GB" sz="1200">
                <a:latin typeface="Calibri"/>
                <a:ea typeface="Calibri"/>
                <a:cs typeface="Calibri"/>
                <a:sym typeface="Calibri"/>
              </a:rPr>
              <a:t>2. Rapeseed</a:t>
            </a:r>
            <a:endParaRPr sz="1200">
              <a:latin typeface="Calibri"/>
              <a:ea typeface="Calibri"/>
              <a:cs typeface="Calibri"/>
              <a:sym typeface="Calibri"/>
            </a:endParaRPr>
          </a:p>
          <a:p>
            <a:pPr marL="0" lvl="0" indent="0" algn="l" rtl="0">
              <a:lnSpc>
                <a:spcPct val="100000"/>
              </a:lnSpc>
              <a:spcBef>
                <a:spcPts val="0"/>
              </a:spcBef>
              <a:spcAft>
                <a:spcPts val="0"/>
              </a:spcAft>
              <a:buNone/>
            </a:pPr>
            <a:r>
              <a:rPr lang="en-GB" sz="1200">
                <a:latin typeface="Calibri"/>
                <a:ea typeface="Calibri"/>
                <a:cs typeface="Calibri"/>
                <a:sym typeface="Calibri"/>
              </a:rPr>
              <a:t>3. Walnuts</a:t>
            </a:r>
            <a:endParaRPr sz="1200">
              <a:latin typeface="Calibri"/>
              <a:ea typeface="Calibri"/>
              <a:cs typeface="Calibri"/>
              <a:sym typeface="Calibri"/>
            </a:endParaRPr>
          </a:p>
        </p:txBody>
      </p:sp>
      <p:sp>
        <p:nvSpPr>
          <p:cNvPr id="208" name="Google Shape;208;p19"/>
          <p:cNvSpPr txBox="1"/>
          <p:nvPr/>
        </p:nvSpPr>
        <p:spPr>
          <a:xfrm>
            <a:off x="3609350" y="4581075"/>
            <a:ext cx="5534700" cy="1177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200">
                <a:latin typeface="Calibri"/>
                <a:ea typeface="Calibri"/>
                <a:cs typeface="Calibri"/>
                <a:sym typeface="Calibri"/>
              </a:rPr>
              <a:t>Ukraine’s export-oriented machinery subsectors:</a:t>
            </a:r>
            <a:endParaRPr sz="1200">
              <a:latin typeface="Calibri"/>
              <a:ea typeface="Calibri"/>
              <a:cs typeface="Calibri"/>
              <a:sym typeface="Calibri"/>
            </a:endParaRPr>
          </a:p>
          <a:p>
            <a:pPr marL="0" lvl="0" indent="0" algn="l" rtl="0">
              <a:lnSpc>
                <a:spcPct val="115000"/>
              </a:lnSpc>
              <a:spcBef>
                <a:spcPts val="0"/>
              </a:spcBef>
              <a:spcAft>
                <a:spcPts val="0"/>
              </a:spcAft>
              <a:buNone/>
            </a:pPr>
            <a:r>
              <a:rPr lang="en-GB" sz="1200">
                <a:latin typeface="Calibri"/>
                <a:ea typeface="Calibri"/>
                <a:cs typeface="Calibri"/>
                <a:sym typeface="Calibri"/>
              </a:rPr>
              <a:t>electric and electronic appliances </a:t>
            </a:r>
            <a:endParaRPr sz="1200">
              <a:latin typeface="Calibri"/>
              <a:ea typeface="Calibri"/>
              <a:cs typeface="Calibri"/>
              <a:sym typeface="Calibri"/>
            </a:endParaRPr>
          </a:p>
          <a:p>
            <a:pPr marL="0" lvl="0" indent="0" algn="l" rtl="0">
              <a:lnSpc>
                <a:spcPct val="115000"/>
              </a:lnSpc>
              <a:spcBef>
                <a:spcPts val="0"/>
              </a:spcBef>
              <a:spcAft>
                <a:spcPts val="0"/>
              </a:spcAft>
              <a:buNone/>
            </a:pPr>
            <a:r>
              <a:rPr lang="en-GB" sz="1200">
                <a:latin typeface="Calibri"/>
                <a:ea typeface="Calibri"/>
                <a:cs typeface="Calibri"/>
                <a:sym typeface="Calibri"/>
              </a:rPr>
              <a:t>agricultural machinery and equipment, including forestry </a:t>
            </a:r>
            <a:endParaRPr sz="1200">
              <a:latin typeface="Calibri"/>
              <a:ea typeface="Calibri"/>
              <a:cs typeface="Calibri"/>
              <a:sym typeface="Calibri"/>
            </a:endParaRPr>
          </a:p>
          <a:p>
            <a:pPr marL="0" lvl="0" indent="0" algn="l" rtl="0">
              <a:lnSpc>
                <a:spcPct val="115000"/>
              </a:lnSpc>
              <a:spcBef>
                <a:spcPts val="0"/>
              </a:spcBef>
              <a:spcAft>
                <a:spcPts val="0"/>
              </a:spcAft>
              <a:buNone/>
            </a:pPr>
            <a:r>
              <a:rPr lang="en-GB" sz="1200">
                <a:latin typeface="Calibri"/>
                <a:ea typeface="Calibri"/>
                <a:cs typeface="Calibri"/>
                <a:sym typeface="Calibri"/>
              </a:rPr>
              <a:t>aircraft and spacecraft, related equipment </a:t>
            </a:r>
            <a:endParaRPr sz="1200">
              <a:latin typeface="Calibri"/>
              <a:ea typeface="Calibri"/>
              <a:cs typeface="Calibri"/>
              <a:sym typeface="Calibri"/>
            </a:endParaRPr>
          </a:p>
          <a:p>
            <a:pPr marL="0" lvl="0" indent="0" algn="l" rtl="0">
              <a:lnSpc>
                <a:spcPct val="115000"/>
              </a:lnSpc>
              <a:spcBef>
                <a:spcPts val="0"/>
              </a:spcBef>
              <a:spcAft>
                <a:spcPts val="0"/>
              </a:spcAft>
              <a:buNone/>
            </a:pPr>
            <a:r>
              <a:rPr lang="en-GB" sz="1200">
                <a:latin typeface="Calibri"/>
                <a:ea typeface="Calibri"/>
                <a:cs typeface="Calibri"/>
                <a:sym typeface="Calibri"/>
              </a:rPr>
              <a:t>telecommunications equipment</a:t>
            </a:r>
            <a:endParaRPr sz="1200">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0"/>
          <p:cNvSpPr/>
          <p:nvPr/>
        </p:nvSpPr>
        <p:spPr>
          <a:xfrm>
            <a:off x="212975" y="230898"/>
            <a:ext cx="8730900" cy="1188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dirty="0">
                <a:solidFill>
                  <a:srgbClr val="99B5CD"/>
                </a:solidFill>
                <a:latin typeface="Open Sans"/>
                <a:ea typeface="Open Sans"/>
                <a:cs typeface="Open Sans"/>
                <a:sym typeface="Open Sans"/>
              </a:rPr>
              <a:t>#</a:t>
            </a:r>
            <a:r>
              <a:rPr lang="en-GB" sz="3200" b="1" i="0" u="none" strike="noStrike" cap="none" dirty="0">
                <a:solidFill>
                  <a:srgbClr val="99B5CD"/>
                </a:solidFill>
                <a:latin typeface="Open Sans"/>
                <a:ea typeface="Open Sans"/>
                <a:cs typeface="Open Sans"/>
                <a:sym typeface="Open Sans"/>
              </a:rPr>
              <a:t> </a:t>
            </a:r>
            <a:r>
              <a:rPr lang="en-GB" sz="3300" b="1" i="0" u="none" strike="noStrike" cap="none" dirty="0">
                <a:solidFill>
                  <a:srgbClr val="124981"/>
                </a:solidFill>
                <a:latin typeface="Open Sans"/>
                <a:ea typeface="Open Sans"/>
                <a:cs typeface="Open Sans"/>
                <a:sym typeface="Open Sans"/>
              </a:rPr>
              <a:t>Priority Sectors under the</a:t>
            </a:r>
            <a:endParaRPr dirty="0"/>
          </a:p>
          <a:p>
            <a:pPr marL="0" marR="0" lvl="0" indent="0" algn="l" rtl="0">
              <a:spcBef>
                <a:spcPts val="0"/>
              </a:spcBef>
              <a:spcAft>
                <a:spcPts val="0"/>
              </a:spcAft>
              <a:buNone/>
            </a:pPr>
            <a:r>
              <a:rPr lang="en-GB" sz="3300" b="1" dirty="0">
                <a:solidFill>
                  <a:srgbClr val="124981"/>
                </a:solidFill>
                <a:latin typeface="Open Sans"/>
                <a:ea typeface="Open Sans"/>
                <a:cs typeface="Open Sans"/>
                <a:sym typeface="Open Sans"/>
              </a:rPr>
              <a:t>   </a:t>
            </a:r>
            <a:r>
              <a:rPr lang="en-GB" sz="3300" b="1" i="0" u="none" strike="noStrike" cap="none" dirty="0">
                <a:solidFill>
                  <a:srgbClr val="124981"/>
                </a:solidFill>
                <a:latin typeface="Open Sans"/>
                <a:ea typeface="Open Sans"/>
                <a:cs typeface="Open Sans"/>
                <a:sym typeface="Open Sans"/>
              </a:rPr>
              <a:t>Export Strategy of Ukraine</a:t>
            </a:r>
            <a:endParaRPr sz="3300" b="1" i="0" u="none" strike="noStrike" cap="none" dirty="0">
              <a:solidFill>
                <a:srgbClr val="124981"/>
              </a:solidFill>
              <a:latin typeface="Open Sans"/>
              <a:ea typeface="Open Sans"/>
              <a:cs typeface="Open Sans"/>
              <a:sym typeface="Open Sans"/>
            </a:endParaRPr>
          </a:p>
        </p:txBody>
      </p:sp>
      <p:grpSp>
        <p:nvGrpSpPr>
          <p:cNvPr id="215" name="Google Shape;215;p20"/>
          <p:cNvGrpSpPr/>
          <p:nvPr/>
        </p:nvGrpSpPr>
        <p:grpSpPr>
          <a:xfrm>
            <a:off x="250359" y="6157696"/>
            <a:ext cx="8643282" cy="467064"/>
            <a:chOff x="250359" y="6157696"/>
            <a:chExt cx="8643282" cy="467064"/>
          </a:xfrm>
        </p:grpSpPr>
        <p:pic>
          <p:nvPicPr>
            <p:cNvPr id="216" name="Google Shape;216;p20"/>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217" name="Google Shape;217;p20"/>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218" name="Google Shape;218;p20"/>
          <p:cNvPicPr preferRelativeResize="0"/>
          <p:nvPr/>
        </p:nvPicPr>
        <p:blipFill>
          <a:blip r:embed="rId5">
            <a:alphaModFix/>
          </a:blip>
          <a:stretch>
            <a:fillRect/>
          </a:stretch>
        </p:blipFill>
        <p:spPr>
          <a:xfrm>
            <a:off x="0" y="2196727"/>
            <a:ext cx="9144005" cy="2391898"/>
          </a:xfrm>
          <a:prstGeom prst="rect">
            <a:avLst/>
          </a:prstGeom>
          <a:noFill/>
          <a:ln>
            <a:noFill/>
          </a:ln>
        </p:spPr>
      </p:pic>
      <p:sp>
        <p:nvSpPr>
          <p:cNvPr id="219" name="Google Shape;219;p20"/>
          <p:cNvSpPr txBox="1"/>
          <p:nvPr/>
        </p:nvSpPr>
        <p:spPr>
          <a:xfrm>
            <a:off x="1334800" y="1525925"/>
            <a:ext cx="892200" cy="467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a:latin typeface="Calibri"/>
                <a:ea typeface="Calibri"/>
                <a:cs typeface="Calibri"/>
                <a:sym typeface="Calibri"/>
              </a:rPr>
              <a:t>Value of</a:t>
            </a:r>
            <a:endParaRPr sz="1200">
              <a:latin typeface="Calibri"/>
              <a:ea typeface="Calibri"/>
              <a:cs typeface="Calibri"/>
              <a:sym typeface="Calibri"/>
            </a:endParaRPr>
          </a:p>
          <a:p>
            <a:pPr marL="0" lvl="0" indent="0" algn="ctr" rtl="0">
              <a:spcBef>
                <a:spcPts val="0"/>
              </a:spcBef>
              <a:spcAft>
                <a:spcPts val="0"/>
              </a:spcAft>
              <a:buNone/>
            </a:pPr>
            <a:r>
              <a:rPr lang="en-GB" sz="1200">
                <a:latin typeface="Calibri"/>
                <a:ea typeface="Calibri"/>
                <a:cs typeface="Calibri"/>
                <a:sym typeface="Calibri"/>
              </a:rPr>
              <a:t>export</a:t>
            </a:r>
            <a:endParaRPr sz="1200">
              <a:latin typeface="Calibri"/>
              <a:ea typeface="Calibri"/>
              <a:cs typeface="Calibri"/>
              <a:sym typeface="Calibri"/>
            </a:endParaRPr>
          </a:p>
        </p:txBody>
      </p:sp>
      <p:sp>
        <p:nvSpPr>
          <p:cNvPr id="220" name="Google Shape;220;p20"/>
          <p:cNvSpPr txBox="1"/>
          <p:nvPr/>
        </p:nvSpPr>
        <p:spPr>
          <a:xfrm>
            <a:off x="2116500" y="1358225"/>
            <a:ext cx="1022400" cy="802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dirty="0">
                <a:latin typeface="Calibri"/>
                <a:ea typeface="Calibri"/>
                <a:cs typeface="Calibri"/>
                <a:sym typeface="Calibri"/>
              </a:rPr>
              <a:t>TOP</a:t>
            </a:r>
            <a:endParaRPr sz="1200" dirty="0">
              <a:latin typeface="Calibri"/>
              <a:ea typeface="Calibri"/>
              <a:cs typeface="Calibri"/>
              <a:sym typeface="Calibri"/>
            </a:endParaRPr>
          </a:p>
          <a:p>
            <a:pPr marL="0" lvl="0" indent="0" algn="ctr" rtl="0">
              <a:spcBef>
                <a:spcPts val="0"/>
              </a:spcBef>
              <a:spcAft>
                <a:spcPts val="0"/>
              </a:spcAft>
              <a:buNone/>
            </a:pPr>
            <a:r>
              <a:rPr lang="en-GB" sz="1200" dirty="0">
                <a:latin typeface="Calibri"/>
                <a:ea typeface="Calibri"/>
                <a:cs typeface="Calibri"/>
                <a:sym typeface="Calibri"/>
              </a:rPr>
              <a:t>export destinations</a:t>
            </a:r>
            <a:endParaRPr sz="1200" dirty="0">
              <a:latin typeface="Calibri"/>
              <a:ea typeface="Calibri"/>
              <a:cs typeface="Calibri"/>
              <a:sym typeface="Calibri"/>
            </a:endParaRPr>
          </a:p>
        </p:txBody>
      </p:sp>
      <p:sp>
        <p:nvSpPr>
          <p:cNvPr id="221" name="Google Shape;221;p20"/>
          <p:cNvSpPr txBox="1"/>
          <p:nvPr/>
        </p:nvSpPr>
        <p:spPr>
          <a:xfrm>
            <a:off x="1342700" y="2535850"/>
            <a:ext cx="1022400" cy="387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b="1">
                <a:solidFill>
                  <a:srgbClr val="CC0000"/>
                </a:solidFill>
                <a:latin typeface="Calibri"/>
                <a:ea typeface="Calibri"/>
                <a:cs typeface="Calibri"/>
                <a:sym typeface="Calibri"/>
              </a:rPr>
              <a:t>$ 1,3 bln</a:t>
            </a:r>
            <a:endParaRPr sz="1300" b="1">
              <a:solidFill>
                <a:srgbClr val="CC0000"/>
              </a:solidFill>
              <a:latin typeface="Calibri"/>
              <a:ea typeface="Calibri"/>
              <a:cs typeface="Calibri"/>
              <a:sym typeface="Calibri"/>
            </a:endParaRPr>
          </a:p>
        </p:txBody>
      </p:sp>
      <p:sp>
        <p:nvSpPr>
          <p:cNvPr id="222" name="Google Shape;222;p20"/>
          <p:cNvSpPr txBox="1"/>
          <p:nvPr/>
        </p:nvSpPr>
        <p:spPr>
          <a:xfrm>
            <a:off x="1342700" y="3654725"/>
            <a:ext cx="1022400" cy="547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b="1" dirty="0">
                <a:solidFill>
                  <a:srgbClr val="CC0000"/>
                </a:solidFill>
                <a:latin typeface="Calibri"/>
                <a:ea typeface="Calibri"/>
                <a:cs typeface="Calibri"/>
                <a:sym typeface="Calibri"/>
              </a:rPr>
              <a:t>Around</a:t>
            </a:r>
            <a:endParaRPr sz="1300" b="1" dirty="0">
              <a:solidFill>
                <a:srgbClr val="CC0000"/>
              </a:solidFill>
              <a:latin typeface="Calibri"/>
              <a:ea typeface="Calibri"/>
              <a:cs typeface="Calibri"/>
              <a:sym typeface="Calibri"/>
            </a:endParaRPr>
          </a:p>
          <a:p>
            <a:pPr marL="0" lvl="0" indent="0" algn="l" rtl="0">
              <a:spcBef>
                <a:spcPts val="0"/>
              </a:spcBef>
              <a:spcAft>
                <a:spcPts val="0"/>
              </a:spcAft>
              <a:buNone/>
            </a:pPr>
            <a:r>
              <a:rPr lang="en-GB" sz="1300" b="1" dirty="0">
                <a:solidFill>
                  <a:srgbClr val="CC0000"/>
                </a:solidFill>
                <a:latin typeface="Calibri"/>
                <a:ea typeface="Calibri"/>
                <a:cs typeface="Calibri"/>
                <a:sym typeface="Calibri"/>
              </a:rPr>
              <a:t>$ 120 </a:t>
            </a:r>
            <a:r>
              <a:rPr lang="en-GB" sz="1300" b="1" dirty="0" err="1">
                <a:solidFill>
                  <a:srgbClr val="CC0000"/>
                </a:solidFill>
                <a:latin typeface="Calibri"/>
                <a:ea typeface="Calibri"/>
                <a:cs typeface="Calibri"/>
                <a:sym typeface="Calibri"/>
              </a:rPr>
              <a:t>mln</a:t>
            </a:r>
            <a:endParaRPr sz="1300" b="1" dirty="0">
              <a:solidFill>
                <a:srgbClr val="CC0000"/>
              </a:solidFill>
              <a:latin typeface="Calibri"/>
              <a:ea typeface="Calibri"/>
              <a:cs typeface="Calibri"/>
              <a:sym typeface="Calibri"/>
            </a:endParaRPr>
          </a:p>
        </p:txBody>
      </p:sp>
      <p:sp>
        <p:nvSpPr>
          <p:cNvPr id="223" name="Google Shape;223;p20"/>
          <p:cNvSpPr txBox="1"/>
          <p:nvPr/>
        </p:nvSpPr>
        <p:spPr>
          <a:xfrm>
            <a:off x="2712625" y="2193325"/>
            <a:ext cx="684000" cy="11001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sz="1200">
                <a:latin typeface="Calibri"/>
                <a:ea typeface="Calibri"/>
                <a:cs typeface="Calibri"/>
                <a:sym typeface="Calibri"/>
              </a:rPr>
              <a:t>EU</a:t>
            </a:r>
            <a:endParaRPr sz="1200">
              <a:latin typeface="Calibri"/>
              <a:ea typeface="Calibri"/>
              <a:cs typeface="Calibri"/>
              <a:sym typeface="Calibri"/>
            </a:endParaRPr>
          </a:p>
          <a:p>
            <a:pPr marL="0" lvl="0" indent="0" algn="l" rtl="0">
              <a:lnSpc>
                <a:spcPct val="200000"/>
              </a:lnSpc>
              <a:spcBef>
                <a:spcPts val="0"/>
              </a:spcBef>
              <a:spcAft>
                <a:spcPts val="0"/>
              </a:spcAft>
              <a:buNone/>
            </a:pPr>
            <a:r>
              <a:rPr lang="en-GB" sz="1200">
                <a:latin typeface="Calibri"/>
                <a:ea typeface="Calibri"/>
                <a:cs typeface="Calibri"/>
                <a:sym typeface="Calibri"/>
              </a:rPr>
              <a:t>USA</a:t>
            </a:r>
            <a:endParaRPr sz="1200">
              <a:latin typeface="Calibri"/>
              <a:ea typeface="Calibri"/>
              <a:cs typeface="Calibri"/>
              <a:sym typeface="Calibri"/>
            </a:endParaRPr>
          </a:p>
          <a:p>
            <a:pPr marL="0" lvl="0" indent="0" algn="l" rtl="0">
              <a:lnSpc>
                <a:spcPct val="200000"/>
              </a:lnSpc>
              <a:spcBef>
                <a:spcPts val="0"/>
              </a:spcBef>
              <a:spcAft>
                <a:spcPts val="0"/>
              </a:spcAft>
              <a:buNone/>
            </a:pPr>
            <a:r>
              <a:rPr lang="en-GB" sz="1200">
                <a:latin typeface="Calibri"/>
                <a:ea typeface="Calibri"/>
                <a:cs typeface="Calibri"/>
                <a:sym typeface="Calibri"/>
              </a:rPr>
              <a:t>Israel</a:t>
            </a:r>
            <a:endParaRPr sz="1200">
              <a:latin typeface="Calibri"/>
              <a:ea typeface="Calibri"/>
              <a:cs typeface="Calibri"/>
              <a:sym typeface="Calibri"/>
            </a:endParaRPr>
          </a:p>
        </p:txBody>
      </p:sp>
      <p:sp>
        <p:nvSpPr>
          <p:cNvPr id="224" name="Google Shape;224;p20"/>
          <p:cNvSpPr txBox="1"/>
          <p:nvPr/>
        </p:nvSpPr>
        <p:spPr>
          <a:xfrm>
            <a:off x="2681325" y="3386000"/>
            <a:ext cx="684000" cy="10317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GB" sz="1200" dirty="0">
                <a:latin typeface="Calibri"/>
                <a:ea typeface="Calibri"/>
                <a:cs typeface="Calibri"/>
                <a:sym typeface="Calibri"/>
              </a:rPr>
              <a:t>India </a:t>
            </a:r>
            <a:endParaRPr sz="1200" dirty="0">
              <a:latin typeface="Calibri"/>
              <a:ea typeface="Calibri"/>
              <a:cs typeface="Calibri"/>
              <a:sym typeface="Calibri"/>
            </a:endParaRPr>
          </a:p>
          <a:p>
            <a:pPr marL="0" lvl="0" indent="0" algn="l" rtl="0">
              <a:lnSpc>
                <a:spcPct val="200000"/>
              </a:lnSpc>
              <a:spcBef>
                <a:spcPts val="0"/>
              </a:spcBef>
              <a:spcAft>
                <a:spcPts val="0"/>
              </a:spcAft>
              <a:buNone/>
            </a:pPr>
            <a:r>
              <a:rPr lang="en-GB" sz="1200" dirty="0">
                <a:latin typeface="Calibri"/>
                <a:ea typeface="Calibri"/>
                <a:cs typeface="Calibri"/>
                <a:sym typeface="Calibri"/>
              </a:rPr>
              <a:t>Algeria </a:t>
            </a:r>
            <a:endParaRPr sz="1200" dirty="0">
              <a:latin typeface="Calibri"/>
              <a:ea typeface="Calibri"/>
              <a:cs typeface="Calibri"/>
              <a:sym typeface="Calibri"/>
            </a:endParaRPr>
          </a:p>
          <a:p>
            <a:pPr marL="0" lvl="0" indent="0" algn="l" rtl="0">
              <a:lnSpc>
                <a:spcPct val="200000"/>
              </a:lnSpc>
              <a:spcBef>
                <a:spcPts val="0"/>
              </a:spcBef>
              <a:spcAft>
                <a:spcPts val="0"/>
              </a:spcAft>
              <a:buNone/>
            </a:pPr>
            <a:r>
              <a:rPr lang="en-GB" sz="1200" dirty="0">
                <a:latin typeface="Calibri"/>
                <a:ea typeface="Calibri"/>
                <a:cs typeface="Calibri"/>
                <a:sym typeface="Calibri"/>
              </a:rPr>
              <a:t>EU</a:t>
            </a:r>
            <a:endParaRPr sz="1200" dirty="0">
              <a:latin typeface="Calibri"/>
              <a:ea typeface="Calibri"/>
              <a:cs typeface="Calibri"/>
              <a:sym typeface="Calibri"/>
            </a:endParaRPr>
          </a:p>
        </p:txBody>
      </p:sp>
      <p:sp>
        <p:nvSpPr>
          <p:cNvPr id="225" name="Google Shape;225;p20"/>
          <p:cNvSpPr txBox="1"/>
          <p:nvPr/>
        </p:nvSpPr>
        <p:spPr>
          <a:xfrm>
            <a:off x="3398425" y="2160725"/>
            <a:ext cx="5423700" cy="1225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500" b="1" dirty="0">
                <a:solidFill>
                  <a:srgbClr val="CC0000"/>
                </a:solidFill>
                <a:latin typeface="Calibri"/>
                <a:ea typeface="Calibri"/>
                <a:cs typeface="Calibri"/>
                <a:sym typeface="Calibri"/>
              </a:rPr>
              <a:t>TOP-25</a:t>
            </a:r>
            <a:r>
              <a:rPr lang="en-GB" sz="1300" dirty="0">
                <a:latin typeface="Calibri"/>
                <a:ea typeface="Calibri"/>
                <a:cs typeface="Calibri"/>
                <a:sym typeface="Calibri"/>
              </a:rPr>
              <a:t> </a:t>
            </a:r>
            <a:r>
              <a:rPr lang="en-GB" sz="1200" dirty="0">
                <a:latin typeface="Calibri"/>
                <a:ea typeface="Calibri"/>
                <a:cs typeface="Calibri"/>
                <a:sym typeface="Calibri"/>
              </a:rPr>
              <a:t>most awarded countries by Cannes Lions in 2019</a:t>
            </a:r>
            <a:endParaRPr sz="1200" dirty="0">
              <a:latin typeface="Calibri"/>
              <a:ea typeface="Calibri"/>
              <a:cs typeface="Calibri"/>
              <a:sym typeface="Calibri"/>
            </a:endParaRPr>
          </a:p>
          <a:p>
            <a:pPr marL="0" lvl="0" indent="0" algn="l" rtl="0">
              <a:lnSpc>
                <a:spcPct val="100000"/>
              </a:lnSpc>
              <a:spcBef>
                <a:spcPts val="0"/>
              </a:spcBef>
              <a:spcAft>
                <a:spcPts val="0"/>
              </a:spcAft>
              <a:buNone/>
            </a:pPr>
            <a:r>
              <a:rPr lang="en-GB" sz="1500" b="1" dirty="0">
                <a:solidFill>
                  <a:srgbClr val="CC0000"/>
                </a:solidFill>
                <a:latin typeface="Calibri"/>
                <a:ea typeface="Calibri"/>
                <a:cs typeface="Calibri"/>
                <a:sym typeface="Calibri"/>
              </a:rPr>
              <a:t>29</a:t>
            </a:r>
            <a:r>
              <a:rPr lang="en-GB" sz="1200" dirty="0">
                <a:latin typeface="Calibri"/>
                <a:ea typeface="Calibri"/>
                <a:cs typeface="Calibri"/>
                <a:sym typeface="Calibri"/>
              </a:rPr>
              <a:t> Red Dot Awards in 2018-2019 </a:t>
            </a:r>
            <a:endParaRPr sz="1200" dirty="0">
              <a:latin typeface="Calibri"/>
              <a:ea typeface="Calibri"/>
              <a:cs typeface="Calibri"/>
              <a:sym typeface="Calibri"/>
            </a:endParaRPr>
          </a:p>
          <a:p>
            <a:pPr marL="0" lvl="0" indent="0" algn="l" rtl="0">
              <a:lnSpc>
                <a:spcPct val="100000"/>
              </a:lnSpc>
              <a:spcBef>
                <a:spcPts val="0"/>
              </a:spcBef>
              <a:spcAft>
                <a:spcPts val="0"/>
              </a:spcAft>
              <a:buNone/>
            </a:pPr>
            <a:r>
              <a:rPr lang="en-GB" sz="1500" b="1" dirty="0">
                <a:solidFill>
                  <a:srgbClr val="CC0000"/>
                </a:solidFill>
                <a:latin typeface="Calibri"/>
                <a:ea typeface="Calibri"/>
                <a:cs typeface="Calibri"/>
                <a:sym typeface="Calibri"/>
              </a:rPr>
              <a:t>12</a:t>
            </a:r>
            <a:r>
              <a:rPr lang="en-GB" sz="1200" dirty="0">
                <a:latin typeface="Calibri"/>
                <a:ea typeface="Calibri"/>
                <a:cs typeface="Calibri"/>
                <a:sym typeface="Calibri"/>
              </a:rPr>
              <a:t> Ukrainian </a:t>
            </a:r>
            <a:r>
              <a:rPr lang="en-GB" sz="1200" dirty="0" err="1">
                <a:latin typeface="Calibri"/>
                <a:ea typeface="Calibri"/>
                <a:cs typeface="Calibri"/>
                <a:sym typeface="Calibri"/>
              </a:rPr>
              <a:t>audiovisual</a:t>
            </a:r>
            <a:r>
              <a:rPr lang="en-GB" sz="1200" dirty="0">
                <a:latin typeface="Calibri"/>
                <a:ea typeface="Calibri"/>
                <a:cs typeface="Calibri"/>
                <a:sym typeface="Calibri"/>
              </a:rPr>
              <a:t> products presented at A listed film festivals around the globe in 2019</a:t>
            </a:r>
            <a:endParaRPr sz="1200" dirty="0">
              <a:latin typeface="Calibri"/>
              <a:ea typeface="Calibri"/>
              <a:cs typeface="Calibri"/>
              <a:sym typeface="Calibri"/>
            </a:endParaRPr>
          </a:p>
          <a:p>
            <a:pPr marL="0" lvl="0" indent="0" algn="l" rtl="0">
              <a:lnSpc>
                <a:spcPct val="100000"/>
              </a:lnSpc>
              <a:spcBef>
                <a:spcPts val="0"/>
              </a:spcBef>
              <a:spcAft>
                <a:spcPts val="0"/>
              </a:spcAft>
              <a:buNone/>
            </a:pPr>
            <a:r>
              <a:rPr lang="en-GB" sz="1500" b="1" dirty="0">
                <a:solidFill>
                  <a:srgbClr val="CC0000"/>
                </a:solidFill>
                <a:latin typeface="Calibri"/>
                <a:ea typeface="Calibri"/>
                <a:cs typeface="Calibri"/>
                <a:sym typeface="Calibri"/>
              </a:rPr>
              <a:t>25 + 5%</a:t>
            </a:r>
            <a:r>
              <a:rPr lang="en-GB" sz="1200" dirty="0">
                <a:latin typeface="Calibri"/>
                <a:ea typeface="Calibri"/>
                <a:cs typeface="Calibri"/>
                <a:sym typeface="Calibri"/>
              </a:rPr>
              <a:t> cash rebate for qualified expenses</a:t>
            </a:r>
            <a:endParaRPr sz="1200" dirty="0">
              <a:latin typeface="Calibri"/>
              <a:ea typeface="Calibri"/>
              <a:cs typeface="Calibri"/>
              <a:sym typeface="Calibri"/>
            </a:endParaRPr>
          </a:p>
        </p:txBody>
      </p:sp>
      <p:sp>
        <p:nvSpPr>
          <p:cNvPr id="226" name="Google Shape;226;p20"/>
          <p:cNvSpPr txBox="1"/>
          <p:nvPr/>
        </p:nvSpPr>
        <p:spPr>
          <a:xfrm>
            <a:off x="3367125" y="3386000"/>
            <a:ext cx="1553100" cy="1188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200" dirty="0">
                <a:latin typeface="Calibri"/>
                <a:ea typeface="Calibri"/>
                <a:cs typeface="Calibri"/>
                <a:sym typeface="Calibri"/>
              </a:rPr>
              <a:t>Leading Ukraine’s aircraft repair and maintenance sector customers, </a:t>
            </a:r>
            <a:endParaRPr sz="1200" dirty="0">
              <a:latin typeface="Calibri"/>
              <a:ea typeface="Calibri"/>
              <a:cs typeface="Calibri"/>
              <a:sym typeface="Calibri"/>
            </a:endParaRPr>
          </a:p>
          <a:p>
            <a:pPr marL="0" lvl="0" indent="0" algn="l" rtl="0">
              <a:lnSpc>
                <a:spcPct val="100000"/>
              </a:lnSpc>
              <a:spcBef>
                <a:spcPts val="0"/>
              </a:spcBef>
              <a:spcAft>
                <a:spcPts val="0"/>
              </a:spcAft>
              <a:buNone/>
            </a:pPr>
            <a:r>
              <a:rPr lang="en-GB" sz="1200" dirty="0">
                <a:latin typeface="Calibri"/>
                <a:ea typeface="Calibri"/>
                <a:cs typeface="Calibri"/>
                <a:sym typeface="Calibri"/>
              </a:rPr>
              <a:t>whose share increased in 2018</a:t>
            </a:r>
            <a:endParaRPr sz="1200" dirty="0">
              <a:latin typeface="Calibri"/>
              <a:ea typeface="Calibri"/>
              <a:cs typeface="Calibri"/>
              <a:sym typeface="Calibri"/>
            </a:endParaRPr>
          </a:p>
          <a:p>
            <a:pPr marL="0" lvl="0" indent="0" algn="l" rtl="0">
              <a:lnSpc>
                <a:spcPct val="100000"/>
              </a:lnSpc>
              <a:spcBef>
                <a:spcPts val="0"/>
              </a:spcBef>
              <a:spcAft>
                <a:spcPts val="0"/>
              </a:spcAft>
              <a:buNone/>
            </a:pPr>
            <a:endParaRPr sz="1200" dirty="0">
              <a:latin typeface="Calibri"/>
              <a:ea typeface="Calibri"/>
              <a:cs typeface="Calibri"/>
              <a:sym typeface="Calibri"/>
            </a:endParaRPr>
          </a:p>
        </p:txBody>
      </p:sp>
      <p:sp>
        <p:nvSpPr>
          <p:cNvPr id="227" name="Google Shape;227;p20"/>
          <p:cNvSpPr txBox="1"/>
          <p:nvPr/>
        </p:nvSpPr>
        <p:spPr>
          <a:xfrm>
            <a:off x="4780100" y="3352800"/>
            <a:ext cx="1553100" cy="122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t>USA </a:t>
            </a:r>
            <a:endParaRPr sz="1200" dirty="0"/>
          </a:p>
          <a:p>
            <a:pPr marL="0" lvl="0" indent="0" algn="l" rtl="0">
              <a:spcBef>
                <a:spcPts val="0"/>
              </a:spcBef>
              <a:spcAft>
                <a:spcPts val="0"/>
              </a:spcAft>
              <a:buNone/>
            </a:pPr>
            <a:r>
              <a:rPr lang="en-GB" sz="1200" b="1" dirty="0">
                <a:solidFill>
                  <a:srgbClr val="CC0000"/>
                </a:solidFill>
              </a:rPr>
              <a:t>$ +5,6 </a:t>
            </a:r>
            <a:r>
              <a:rPr lang="en-GB" sz="1200" b="1" dirty="0" err="1">
                <a:solidFill>
                  <a:srgbClr val="CC0000"/>
                </a:solidFill>
              </a:rPr>
              <a:t>mln</a:t>
            </a:r>
            <a:endParaRPr sz="1200" b="1" dirty="0">
              <a:solidFill>
                <a:srgbClr val="CC0000"/>
              </a:solidFill>
            </a:endParaRPr>
          </a:p>
          <a:p>
            <a:pPr marL="0" lvl="0" indent="0" algn="l" rtl="0">
              <a:spcBef>
                <a:spcPts val="0"/>
              </a:spcBef>
              <a:spcAft>
                <a:spcPts val="0"/>
              </a:spcAft>
              <a:buNone/>
            </a:pPr>
            <a:r>
              <a:rPr lang="en-GB" sz="1200" dirty="0"/>
              <a:t>India </a:t>
            </a:r>
            <a:endParaRPr sz="1200" dirty="0"/>
          </a:p>
          <a:p>
            <a:pPr marL="0" lvl="0" indent="0" algn="l" rtl="0">
              <a:spcBef>
                <a:spcPts val="0"/>
              </a:spcBef>
              <a:spcAft>
                <a:spcPts val="0"/>
              </a:spcAft>
              <a:buNone/>
            </a:pPr>
            <a:r>
              <a:rPr lang="en-GB" sz="1200" b="1" dirty="0">
                <a:solidFill>
                  <a:srgbClr val="CC0000"/>
                </a:solidFill>
              </a:rPr>
              <a:t>$ +2,9 </a:t>
            </a:r>
            <a:r>
              <a:rPr lang="en-GB" sz="1200" b="1" dirty="0" err="1">
                <a:solidFill>
                  <a:srgbClr val="CC0000"/>
                </a:solidFill>
              </a:rPr>
              <a:t>mln</a:t>
            </a:r>
            <a:endParaRPr sz="1200" b="1" dirty="0">
              <a:solidFill>
                <a:srgbClr val="CC0000"/>
              </a:solidFill>
            </a:endParaRPr>
          </a:p>
          <a:p>
            <a:pPr marL="0" lvl="0" indent="0" algn="l" rtl="0">
              <a:spcBef>
                <a:spcPts val="0"/>
              </a:spcBef>
              <a:spcAft>
                <a:spcPts val="0"/>
              </a:spcAft>
              <a:buNone/>
            </a:pPr>
            <a:r>
              <a:rPr lang="en-GB" sz="1200" dirty="0"/>
              <a:t>Republic of Korea</a:t>
            </a:r>
            <a:endParaRPr sz="1200" dirty="0"/>
          </a:p>
          <a:p>
            <a:pPr marL="0" lvl="0" indent="0" algn="l" rtl="0">
              <a:spcBef>
                <a:spcPts val="0"/>
              </a:spcBef>
              <a:spcAft>
                <a:spcPts val="0"/>
              </a:spcAft>
              <a:buNone/>
            </a:pPr>
            <a:r>
              <a:rPr lang="en-GB" sz="1200" b="1" dirty="0">
                <a:solidFill>
                  <a:srgbClr val="CC0000"/>
                </a:solidFill>
              </a:rPr>
              <a:t>$ +2,4 </a:t>
            </a:r>
            <a:r>
              <a:rPr lang="en-GB" sz="1200" b="1" dirty="0" err="1">
                <a:solidFill>
                  <a:srgbClr val="CC0000"/>
                </a:solidFill>
              </a:rPr>
              <a:t>mln</a:t>
            </a:r>
            <a:endParaRPr sz="1200" b="1" dirty="0">
              <a:solidFill>
                <a:srgbClr val="CC0000"/>
              </a:solidFill>
            </a:endParaRPr>
          </a:p>
        </p:txBody>
      </p:sp>
      <p:sp>
        <p:nvSpPr>
          <p:cNvPr id="228" name="Google Shape;228;p20"/>
          <p:cNvSpPr txBox="1"/>
          <p:nvPr/>
        </p:nvSpPr>
        <p:spPr>
          <a:xfrm>
            <a:off x="6290225" y="3367250"/>
            <a:ext cx="1022400" cy="122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t>Bangladesh</a:t>
            </a:r>
            <a:endParaRPr sz="1200"/>
          </a:p>
          <a:p>
            <a:pPr marL="0" lvl="0" indent="0" algn="l" rtl="0">
              <a:spcBef>
                <a:spcPts val="0"/>
              </a:spcBef>
              <a:spcAft>
                <a:spcPts val="0"/>
              </a:spcAft>
              <a:buNone/>
            </a:pPr>
            <a:r>
              <a:rPr lang="en-GB" sz="1200" b="1">
                <a:solidFill>
                  <a:srgbClr val="CC0000"/>
                </a:solidFill>
              </a:rPr>
              <a:t>$ +1,7 mln</a:t>
            </a:r>
            <a:endParaRPr sz="1200" b="1">
              <a:solidFill>
                <a:srgbClr val="CC0000"/>
              </a:solidFill>
            </a:endParaRPr>
          </a:p>
          <a:p>
            <a:pPr marL="0" lvl="0" indent="0" algn="l" rtl="0">
              <a:spcBef>
                <a:spcPts val="0"/>
              </a:spcBef>
              <a:spcAft>
                <a:spcPts val="0"/>
              </a:spcAft>
              <a:buNone/>
            </a:pPr>
            <a:r>
              <a:rPr lang="en-GB" sz="1200"/>
              <a:t>Ethiopia</a:t>
            </a:r>
            <a:endParaRPr sz="1200"/>
          </a:p>
          <a:p>
            <a:pPr marL="0" lvl="0" indent="0" algn="l" rtl="0">
              <a:spcBef>
                <a:spcPts val="0"/>
              </a:spcBef>
              <a:spcAft>
                <a:spcPts val="0"/>
              </a:spcAft>
              <a:buNone/>
            </a:pPr>
            <a:r>
              <a:rPr lang="en-GB" sz="1200" b="1">
                <a:solidFill>
                  <a:srgbClr val="CC0000"/>
                </a:solidFill>
              </a:rPr>
              <a:t>$ +1,6 mln</a:t>
            </a:r>
            <a:endParaRPr sz="1200" b="1">
              <a:solidFill>
                <a:srgbClr val="CC0000"/>
              </a:solidFill>
            </a:endParaRPr>
          </a:p>
          <a:p>
            <a:pPr marL="0" lvl="0" indent="0" algn="l" rtl="0">
              <a:spcBef>
                <a:spcPts val="0"/>
              </a:spcBef>
              <a:spcAft>
                <a:spcPts val="0"/>
              </a:spcAft>
              <a:buNone/>
            </a:pPr>
            <a:r>
              <a:rPr lang="en-GB" sz="1200"/>
              <a:t>Egypt</a:t>
            </a:r>
            <a:endParaRPr sz="1200"/>
          </a:p>
          <a:p>
            <a:pPr marL="0" lvl="0" indent="0" algn="l" rtl="0">
              <a:spcBef>
                <a:spcPts val="0"/>
              </a:spcBef>
              <a:spcAft>
                <a:spcPts val="0"/>
              </a:spcAft>
              <a:buNone/>
            </a:pPr>
            <a:r>
              <a:rPr lang="en-GB" sz="1200" b="1">
                <a:solidFill>
                  <a:srgbClr val="CC0000"/>
                </a:solidFill>
              </a:rPr>
              <a:t>$ +1,5 mln</a:t>
            </a:r>
            <a:endParaRPr sz="1200" b="1">
              <a:solidFill>
                <a:srgbClr val="CC0000"/>
              </a:solidFill>
            </a:endParaRPr>
          </a:p>
          <a:p>
            <a:pPr marL="0" lvl="0" indent="0" algn="l" rtl="0">
              <a:spcBef>
                <a:spcPts val="0"/>
              </a:spcBef>
              <a:spcAft>
                <a:spcPts val="0"/>
              </a:spcAft>
              <a:buNone/>
            </a:pPr>
            <a:endParaRPr sz="1200"/>
          </a:p>
        </p:txBody>
      </p:sp>
      <p:sp>
        <p:nvSpPr>
          <p:cNvPr id="229" name="Google Shape;229;p20"/>
          <p:cNvSpPr txBox="1"/>
          <p:nvPr/>
        </p:nvSpPr>
        <p:spPr>
          <a:xfrm>
            <a:off x="7431800" y="3367250"/>
            <a:ext cx="1635900" cy="122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t>British Virgin Islands</a:t>
            </a:r>
            <a:endParaRPr sz="1200"/>
          </a:p>
          <a:p>
            <a:pPr marL="0" lvl="0" indent="0" algn="l" rtl="0">
              <a:spcBef>
                <a:spcPts val="0"/>
              </a:spcBef>
              <a:spcAft>
                <a:spcPts val="0"/>
              </a:spcAft>
              <a:buNone/>
            </a:pPr>
            <a:r>
              <a:rPr lang="en-GB" sz="1200" b="1">
                <a:solidFill>
                  <a:srgbClr val="CC0000"/>
                </a:solidFill>
              </a:rPr>
              <a:t>$ +1,4 mln</a:t>
            </a:r>
            <a:endParaRPr sz="1200" b="1">
              <a:solidFill>
                <a:srgbClr val="CC0000"/>
              </a:solidFill>
            </a:endParaRPr>
          </a:p>
          <a:p>
            <a:pPr marL="0" lvl="0" indent="0" algn="l" rtl="0">
              <a:spcBef>
                <a:spcPts val="0"/>
              </a:spcBef>
              <a:spcAft>
                <a:spcPts val="0"/>
              </a:spcAft>
              <a:buNone/>
            </a:pPr>
            <a:r>
              <a:rPr lang="en-GB" sz="1200"/>
              <a:t>Peru</a:t>
            </a:r>
            <a:endParaRPr sz="1200"/>
          </a:p>
          <a:p>
            <a:pPr marL="0" lvl="0" indent="0" algn="l" rtl="0">
              <a:spcBef>
                <a:spcPts val="0"/>
              </a:spcBef>
              <a:spcAft>
                <a:spcPts val="0"/>
              </a:spcAft>
              <a:buNone/>
            </a:pPr>
            <a:r>
              <a:rPr lang="en-GB" sz="1200" b="1">
                <a:solidFill>
                  <a:srgbClr val="CC0000"/>
                </a:solidFill>
              </a:rPr>
              <a:t>$ +1,3 mln</a:t>
            </a:r>
            <a:endParaRPr sz="1200" b="1">
              <a:solidFill>
                <a:srgbClr val="CC0000"/>
              </a:solidFill>
            </a:endParaRPr>
          </a:p>
          <a:p>
            <a:pPr marL="0" lvl="0" indent="0" algn="l" rtl="0">
              <a:spcBef>
                <a:spcPts val="0"/>
              </a:spcBef>
              <a:spcAft>
                <a:spcPts val="0"/>
              </a:spcAft>
              <a:buNone/>
            </a:pPr>
            <a:r>
              <a:rPr lang="en-GB" sz="1200"/>
              <a:t>Uzbekistan</a:t>
            </a:r>
            <a:endParaRPr sz="1200"/>
          </a:p>
          <a:p>
            <a:pPr marL="0" lvl="0" indent="0" algn="l" rtl="0">
              <a:spcBef>
                <a:spcPts val="0"/>
              </a:spcBef>
              <a:spcAft>
                <a:spcPts val="0"/>
              </a:spcAft>
              <a:buNone/>
            </a:pPr>
            <a:r>
              <a:rPr lang="en-GB" sz="1200" b="1">
                <a:solidFill>
                  <a:srgbClr val="CC0000"/>
                </a:solidFill>
              </a:rPr>
              <a:t>$ +1,1 mln</a:t>
            </a:r>
            <a:endParaRPr sz="1200" b="1">
              <a:solidFill>
                <a:srgbClr val="CC0000"/>
              </a:solidFill>
            </a:endParaRPr>
          </a:p>
          <a:p>
            <a:pPr marL="0" lvl="0" indent="0" algn="l" rtl="0">
              <a:spcBef>
                <a:spcPts val="0"/>
              </a:spcBef>
              <a:spcAft>
                <a:spcPts val="0"/>
              </a:spcAft>
              <a:buNone/>
            </a:pPr>
            <a:endParaRPr sz="12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21"/>
          <p:cNvSpPr/>
          <p:nvPr/>
        </p:nvSpPr>
        <p:spPr>
          <a:xfrm>
            <a:off x="212975" y="230900"/>
            <a:ext cx="8730900" cy="108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i="0" u="none" strike="noStrike" cap="none">
                <a:solidFill>
                  <a:srgbClr val="124981"/>
                </a:solidFill>
                <a:latin typeface="Open Sans"/>
                <a:ea typeface="Open Sans"/>
                <a:cs typeface="Open Sans"/>
                <a:sym typeface="Open Sans"/>
              </a:rPr>
              <a:t>Ukraine’s Export &amp; Trade Support             </a:t>
            </a:r>
            <a:endParaRPr sz="3300" b="1" i="0" u="none" strike="noStrike" cap="none">
              <a:solidFill>
                <a:srgbClr val="124981"/>
              </a:solidFill>
              <a:latin typeface="Open Sans"/>
              <a:ea typeface="Open Sans"/>
              <a:cs typeface="Open Sans"/>
              <a:sym typeface="Open Sans"/>
            </a:endParaRPr>
          </a:p>
          <a:p>
            <a:pPr marL="0" marR="0" lvl="0" indent="0" algn="l" rtl="0">
              <a:spcBef>
                <a:spcPts val="0"/>
              </a:spcBef>
              <a:spcAft>
                <a:spcPts val="0"/>
              </a:spcAft>
              <a:buNone/>
            </a:pPr>
            <a:r>
              <a:rPr lang="en-GB" sz="3300" b="1">
                <a:solidFill>
                  <a:srgbClr val="124981"/>
                </a:solidFill>
                <a:latin typeface="Open Sans"/>
                <a:ea typeface="Open Sans"/>
                <a:cs typeface="Open Sans"/>
                <a:sym typeface="Open Sans"/>
              </a:rPr>
              <a:t>   </a:t>
            </a:r>
            <a:r>
              <a:rPr lang="en-GB" sz="3300" b="1" i="0" u="none" strike="noStrike" cap="none">
                <a:solidFill>
                  <a:srgbClr val="124981"/>
                </a:solidFill>
                <a:latin typeface="Open Sans"/>
                <a:ea typeface="Open Sans"/>
                <a:cs typeface="Open Sans"/>
                <a:sym typeface="Open Sans"/>
              </a:rPr>
              <a:t>Ecosystem</a:t>
            </a:r>
            <a:endParaRPr sz="3300" b="1" i="0" u="none" strike="noStrike" cap="none">
              <a:solidFill>
                <a:srgbClr val="124981"/>
              </a:solidFill>
              <a:latin typeface="Open Sans"/>
              <a:ea typeface="Open Sans"/>
              <a:cs typeface="Open Sans"/>
              <a:sym typeface="Open Sans"/>
            </a:endParaRPr>
          </a:p>
        </p:txBody>
      </p:sp>
      <p:grpSp>
        <p:nvGrpSpPr>
          <p:cNvPr id="236" name="Google Shape;236;p21"/>
          <p:cNvGrpSpPr/>
          <p:nvPr/>
        </p:nvGrpSpPr>
        <p:grpSpPr>
          <a:xfrm>
            <a:off x="250359" y="6157696"/>
            <a:ext cx="8643282" cy="467064"/>
            <a:chOff x="250359" y="6157696"/>
            <a:chExt cx="8643282" cy="467064"/>
          </a:xfrm>
        </p:grpSpPr>
        <p:pic>
          <p:nvPicPr>
            <p:cNvPr id="237" name="Google Shape;237;p21"/>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238" name="Google Shape;238;p21"/>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239" name="Google Shape;239;p21"/>
          <p:cNvPicPr preferRelativeResize="0"/>
          <p:nvPr/>
        </p:nvPicPr>
        <p:blipFill>
          <a:blip r:embed="rId5">
            <a:alphaModFix/>
          </a:blip>
          <a:stretch>
            <a:fillRect/>
          </a:stretch>
        </p:blipFill>
        <p:spPr>
          <a:xfrm>
            <a:off x="2792373" y="2031825"/>
            <a:ext cx="3405826" cy="3278276"/>
          </a:xfrm>
          <a:prstGeom prst="rect">
            <a:avLst/>
          </a:prstGeom>
          <a:noFill/>
          <a:ln>
            <a:noFill/>
          </a:ln>
        </p:spPr>
      </p:pic>
      <p:sp>
        <p:nvSpPr>
          <p:cNvPr id="240" name="Google Shape;240;p21"/>
          <p:cNvSpPr txBox="1"/>
          <p:nvPr/>
        </p:nvSpPr>
        <p:spPr>
          <a:xfrm>
            <a:off x="6684100" y="3041900"/>
            <a:ext cx="1992600" cy="1080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latin typeface="Calibri"/>
                <a:ea typeface="Calibri"/>
                <a:cs typeface="Calibri"/>
                <a:sym typeface="Calibri"/>
              </a:rPr>
              <a:t>Private Joint Stock Company </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Export Credit Agency</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Ukrainian Startup Fund</a:t>
            </a:r>
            <a:endParaRPr sz="1200">
              <a:latin typeface="Calibri"/>
              <a:ea typeface="Calibri"/>
              <a:cs typeface="Calibri"/>
              <a:sym typeface="Calibri"/>
            </a:endParaRPr>
          </a:p>
        </p:txBody>
      </p:sp>
      <p:sp>
        <p:nvSpPr>
          <p:cNvPr id="241" name="Google Shape;241;p21"/>
          <p:cNvSpPr txBox="1"/>
          <p:nvPr/>
        </p:nvSpPr>
        <p:spPr>
          <a:xfrm>
            <a:off x="5718575" y="1095475"/>
            <a:ext cx="3405900" cy="175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latin typeface="Calibri"/>
                <a:ea typeface="Calibri"/>
                <a:cs typeface="Calibri"/>
                <a:sym typeface="Calibri"/>
              </a:rPr>
              <a:t>Chambers of Commerce and Industry</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Federation of Employers of Ukraine </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Entrepreneurship Support Centres, Ukrainian </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Union of Industrialists and Entrepreneurs  </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Consortium “Enterprise Europe Network-Ukraine” </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p:txBody>
      </p:sp>
      <p:sp>
        <p:nvSpPr>
          <p:cNvPr id="242" name="Google Shape;242;p21"/>
          <p:cNvSpPr txBox="1"/>
          <p:nvPr/>
        </p:nvSpPr>
        <p:spPr>
          <a:xfrm>
            <a:off x="4160900" y="5476950"/>
            <a:ext cx="3405900" cy="1080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latin typeface="Calibri"/>
                <a:ea typeface="Calibri"/>
                <a:cs typeface="Calibri"/>
                <a:sym typeface="Calibri"/>
              </a:rPr>
              <a:t>International Trade Council</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Council of Exporters and Investors</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under the Ministry of Foreign Affairs</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of Ukraine</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p:txBody>
      </p:sp>
      <p:sp>
        <p:nvSpPr>
          <p:cNvPr id="243" name="Google Shape;243;p21"/>
          <p:cNvSpPr txBox="1"/>
          <p:nvPr/>
        </p:nvSpPr>
        <p:spPr>
          <a:xfrm>
            <a:off x="707550" y="1400275"/>
            <a:ext cx="3334200" cy="222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latin typeface="Calibri"/>
                <a:ea typeface="Calibri"/>
                <a:cs typeface="Calibri"/>
                <a:sym typeface="Calibri"/>
              </a:rPr>
              <a:t>Export Promotion Office becomes </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State Agency for Entrepreneurship </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and Export Development in 2020</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Government Office for </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Coordination on European </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and Euro-Atlantic Integration</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Investment Promotion </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Office (UkraineInvest)</a:t>
            </a:r>
            <a:endParaRPr sz="1200">
              <a:latin typeface="Calibri"/>
              <a:ea typeface="Calibri"/>
              <a:cs typeface="Calibri"/>
              <a:sym typeface="Calibri"/>
            </a:endParaRPr>
          </a:p>
        </p:txBody>
      </p:sp>
      <p:sp>
        <p:nvSpPr>
          <p:cNvPr id="244" name="Google Shape;244;p21"/>
          <p:cNvSpPr txBox="1"/>
          <p:nvPr/>
        </p:nvSpPr>
        <p:spPr>
          <a:xfrm>
            <a:off x="707550" y="3914875"/>
            <a:ext cx="1850700" cy="191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latin typeface="Calibri"/>
                <a:ea typeface="Calibri"/>
                <a:cs typeface="Calibri"/>
                <a:sym typeface="Calibri"/>
              </a:rPr>
              <a:t>Cabinet of Ministers</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of Ukraine</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Ministry for Development</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of Economy, Trade and</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Agriculture of Ukraine</a:t>
            </a:r>
            <a:endParaRPr sz="1200">
              <a:latin typeface="Calibri"/>
              <a:ea typeface="Calibri"/>
              <a:cs typeface="Calibri"/>
              <a:sym typeface="Calibri"/>
            </a:endParaRPr>
          </a:p>
          <a:p>
            <a:pPr marL="0" lvl="0" indent="0" algn="l" rtl="0">
              <a:spcBef>
                <a:spcPts val="0"/>
              </a:spcBef>
              <a:spcAft>
                <a:spcPts val="0"/>
              </a:spcAft>
              <a:buNone/>
            </a:pP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Ministry for Strategic </a:t>
            </a:r>
            <a:endParaRPr sz="1200">
              <a:latin typeface="Calibri"/>
              <a:ea typeface="Calibri"/>
              <a:cs typeface="Calibri"/>
              <a:sym typeface="Calibri"/>
            </a:endParaRPr>
          </a:p>
          <a:p>
            <a:pPr marL="0" lvl="0" indent="0" algn="l" rtl="0">
              <a:spcBef>
                <a:spcPts val="0"/>
              </a:spcBef>
              <a:spcAft>
                <a:spcPts val="0"/>
              </a:spcAft>
              <a:buNone/>
            </a:pPr>
            <a:r>
              <a:rPr lang="en-GB" sz="1200">
                <a:latin typeface="Calibri"/>
                <a:ea typeface="Calibri"/>
                <a:cs typeface="Calibri"/>
                <a:sym typeface="Calibri"/>
              </a:rPr>
              <a:t>Industries of Ukraine</a:t>
            </a:r>
            <a:endParaRPr sz="1200">
              <a:latin typeface="Calibri"/>
              <a:ea typeface="Calibri"/>
              <a:cs typeface="Calibri"/>
              <a:sym typeface="Calibri"/>
            </a:endParaRPr>
          </a:p>
        </p:txBody>
      </p:sp>
      <p:cxnSp>
        <p:nvCxnSpPr>
          <p:cNvPr id="245" name="Google Shape;245;p21"/>
          <p:cNvCxnSpPr/>
          <p:nvPr/>
        </p:nvCxnSpPr>
        <p:spPr>
          <a:xfrm rot="10800000">
            <a:off x="2192775" y="4149325"/>
            <a:ext cx="838500" cy="225600"/>
          </a:xfrm>
          <a:prstGeom prst="straightConnector1">
            <a:avLst/>
          </a:prstGeom>
          <a:noFill/>
          <a:ln w="9525" cap="flat" cmpd="sng">
            <a:solidFill>
              <a:srgbClr val="99B5CD"/>
            </a:solidFill>
            <a:prstDash val="solid"/>
            <a:round/>
            <a:headEnd type="none" w="med" len="med"/>
            <a:tailEnd type="oval" w="med" len="med"/>
          </a:ln>
        </p:spPr>
      </p:cxnSp>
      <p:cxnSp>
        <p:nvCxnSpPr>
          <p:cNvPr id="246" name="Google Shape;246;p21"/>
          <p:cNvCxnSpPr/>
          <p:nvPr/>
        </p:nvCxnSpPr>
        <p:spPr>
          <a:xfrm flipH="1">
            <a:off x="2547775" y="4514675"/>
            <a:ext cx="526500" cy="129000"/>
          </a:xfrm>
          <a:prstGeom prst="straightConnector1">
            <a:avLst/>
          </a:prstGeom>
          <a:noFill/>
          <a:ln w="9525" cap="flat" cmpd="sng">
            <a:solidFill>
              <a:srgbClr val="99B5CD"/>
            </a:solidFill>
            <a:prstDash val="solid"/>
            <a:round/>
            <a:headEnd type="none" w="med" len="med"/>
            <a:tailEnd type="oval" w="med" len="med"/>
          </a:ln>
        </p:spPr>
      </p:cxnSp>
      <p:cxnSp>
        <p:nvCxnSpPr>
          <p:cNvPr id="247" name="Google Shape;247;p21"/>
          <p:cNvCxnSpPr/>
          <p:nvPr/>
        </p:nvCxnSpPr>
        <p:spPr>
          <a:xfrm flipH="1">
            <a:off x="2208875" y="4718900"/>
            <a:ext cx="908400" cy="633900"/>
          </a:xfrm>
          <a:prstGeom prst="straightConnector1">
            <a:avLst/>
          </a:prstGeom>
          <a:noFill/>
          <a:ln w="9525" cap="flat" cmpd="sng">
            <a:solidFill>
              <a:srgbClr val="99B5CD"/>
            </a:solidFill>
            <a:prstDash val="solid"/>
            <a:round/>
            <a:headEnd type="none" w="med" len="med"/>
            <a:tailEnd type="oval" w="med" len="med"/>
          </a:ln>
        </p:spPr>
      </p:cxnSp>
      <p:cxnSp>
        <p:nvCxnSpPr>
          <p:cNvPr id="248" name="Google Shape;248;p21"/>
          <p:cNvCxnSpPr/>
          <p:nvPr/>
        </p:nvCxnSpPr>
        <p:spPr>
          <a:xfrm rot="10800000">
            <a:off x="2956125" y="1999350"/>
            <a:ext cx="171900" cy="892200"/>
          </a:xfrm>
          <a:prstGeom prst="straightConnector1">
            <a:avLst/>
          </a:prstGeom>
          <a:noFill/>
          <a:ln w="9525" cap="flat" cmpd="sng">
            <a:solidFill>
              <a:srgbClr val="99B5CD"/>
            </a:solidFill>
            <a:prstDash val="solid"/>
            <a:round/>
            <a:headEnd type="none" w="med" len="med"/>
            <a:tailEnd type="oval" w="med" len="med"/>
          </a:ln>
        </p:spPr>
      </p:cxnSp>
      <p:cxnSp>
        <p:nvCxnSpPr>
          <p:cNvPr id="249" name="Google Shape;249;p21"/>
          <p:cNvCxnSpPr/>
          <p:nvPr/>
        </p:nvCxnSpPr>
        <p:spPr>
          <a:xfrm rot="10800000">
            <a:off x="2698000" y="2751975"/>
            <a:ext cx="204300" cy="214800"/>
          </a:xfrm>
          <a:prstGeom prst="straightConnector1">
            <a:avLst/>
          </a:prstGeom>
          <a:noFill/>
          <a:ln w="9525" cap="flat" cmpd="sng">
            <a:solidFill>
              <a:srgbClr val="99B5CD"/>
            </a:solidFill>
            <a:prstDash val="solid"/>
            <a:round/>
            <a:headEnd type="none" w="med" len="med"/>
            <a:tailEnd type="oval" w="med" len="med"/>
          </a:ln>
        </p:spPr>
      </p:cxnSp>
      <p:cxnSp>
        <p:nvCxnSpPr>
          <p:cNvPr id="250" name="Google Shape;250;p21"/>
          <p:cNvCxnSpPr/>
          <p:nvPr/>
        </p:nvCxnSpPr>
        <p:spPr>
          <a:xfrm rot="10800000">
            <a:off x="2332450" y="3246400"/>
            <a:ext cx="408600" cy="32100"/>
          </a:xfrm>
          <a:prstGeom prst="straightConnector1">
            <a:avLst/>
          </a:prstGeom>
          <a:noFill/>
          <a:ln w="9525" cap="flat" cmpd="sng">
            <a:solidFill>
              <a:srgbClr val="99B5CD"/>
            </a:solidFill>
            <a:prstDash val="solid"/>
            <a:round/>
            <a:headEnd type="none" w="med" len="med"/>
            <a:tailEnd type="oval" w="med" len="med"/>
          </a:ln>
        </p:spPr>
      </p:cxnSp>
      <p:cxnSp>
        <p:nvCxnSpPr>
          <p:cNvPr id="251" name="Google Shape;251;p21"/>
          <p:cNvCxnSpPr>
            <a:stCxn id="239" idx="3"/>
          </p:cNvCxnSpPr>
          <p:nvPr/>
        </p:nvCxnSpPr>
        <p:spPr>
          <a:xfrm>
            <a:off x="6198199" y="3670963"/>
            <a:ext cx="479100" cy="91200"/>
          </a:xfrm>
          <a:prstGeom prst="straightConnector1">
            <a:avLst/>
          </a:prstGeom>
          <a:noFill/>
          <a:ln w="9525" cap="flat" cmpd="sng">
            <a:solidFill>
              <a:srgbClr val="99B5CD"/>
            </a:solidFill>
            <a:prstDash val="solid"/>
            <a:round/>
            <a:headEnd type="none" w="med" len="med"/>
            <a:tailEnd type="oval" w="med" len="med"/>
          </a:ln>
        </p:spPr>
      </p:cxnSp>
      <p:cxnSp>
        <p:nvCxnSpPr>
          <p:cNvPr id="252" name="Google Shape;252;p21"/>
          <p:cNvCxnSpPr/>
          <p:nvPr/>
        </p:nvCxnSpPr>
        <p:spPr>
          <a:xfrm rot="10800000" flipH="1">
            <a:off x="6245300" y="3235600"/>
            <a:ext cx="387000" cy="42900"/>
          </a:xfrm>
          <a:prstGeom prst="straightConnector1">
            <a:avLst/>
          </a:prstGeom>
          <a:noFill/>
          <a:ln w="9525" cap="flat" cmpd="sng">
            <a:solidFill>
              <a:srgbClr val="99B5CD"/>
            </a:solidFill>
            <a:prstDash val="solid"/>
            <a:round/>
            <a:headEnd type="none" w="med" len="med"/>
            <a:tailEnd type="oval" w="med" len="med"/>
          </a:ln>
        </p:spPr>
      </p:cxnSp>
      <p:cxnSp>
        <p:nvCxnSpPr>
          <p:cNvPr id="253" name="Google Shape;253;p21"/>
          <p:cNvCxnSpPr/>
          <p:nvPr/>
        </p:nvCxnSpPr>
        <p:spPr>
          <a:xfrm rot="10800000" flipH="1">
            <a:off x="5213375" y="1343850"/>
            <a:ext cx="483600" cy="720000"/>
          </a:xfrm>
          <a:prstGeom prst="straightConnector1">
            <a:avLst/>
          </a:prstGeom>
          <a:noFill/>
          <a:ln w="9525" cap="flat" cmpd="sng">
            <a:solidFill>
              <a:srgbClr val="99B5CD"/>
            </a:solidFill>
            <a:prstDash val="solid"/>
            <a:round/>
            <a:headEnd type="none" w="med" len="med"/>
            <a:tailEnd type="oval" w="med" len="med"/>
          </a:ln>
        </p:spPr>
      </p:cxnSp>
      <p:cxnSp>
        <p:nvCxnSpPr>
          <p:cNvPr id="254" name="Google Shape;254;p21"/>
          <p:cNvCxnSpPr/>
          <p:nvPr/>
        </p:nvCxnSpPr>
        <p:spPr>
          <a:xfrm rot="10800000" flipH="1">
            <a:off x="5353100" y="1687300"/>
            <a:ext cx="365400" cy="451800"/>
          </a:xfrm>
          <a:prstGeom prst="straightConnector1">
            <a:avLst/>
          </a:prstGeom>
          <a:noFill/>
          <a:ln w="9525" cap="flat" cmpd="sng">
            <a:solidFill>
              <a:srgbClr val="99B5CD"/>
            </a:solidFill>
            <a:prstDash val="solid"/>
            <a:round/>
            <a:headEnd type="none" w="med" len="med"/>
            <a:tailEnd type="oval" w="med" len="med"/>
          </a:ln>
        </p:spPr>
      </p:cxnSp>
      <p:cxnSp>
        <p:nvCxnSpPr>
          <p:cNvPr id="255" name="Google Shape;255;p21"/>
          <p:cNvCxnSpPr>
            <a:endCxn id="241" idx="1"/>
          </p:cNvCxnSpPr>
          <p:nvPr/>
        </p:nvCxnSpPr>
        <p:spPr>
          <a:xfrm rot="10800000" flipH="1">
            <a:off x="5449775" y="1970875"/>
            <a:ext cx="268800" cy="276000"/>
          </a:xfrm>
          <a:prstGeom prst="straightConnector1">
            <a:avLst/>
          </a:prstGeom>
          <a:noFill/>
          <a:ln w="9525" cap="flat" cmpd="sng">
            <a:solidFill>
              <a:srgbClr val="99B5CD"/>
            </a:solidFill>
            <a:prstDash val="solid"/>
            <a:round/>
            <a:headEnd type="none" w="med" len="med"/>
            <a:tailEnd type="oval" w="med" len="med"/>
          </a:ln>
        </p:spPr>
      </p:cxnSp>
      <p:cxnSp>
        <p:nvCxnSpPr>
          <p:cNvPr id="256" name="Google Shape;256;p21"/>
          <p:cNvCxnSpPr/>
          <p:nvPr/>
        </p:nvCxnSpPr>
        <p:spPr>
          <a:xfrm rot="10800000" flipH="1">
            <a:off x="5503600" y="2547600"/>
            <a:ext cx="215100" cy="53700"/>
          </a:xfrm>
          <a:prstGeom prst="straightConnector1">
            <a:avLst/>
          </a:prstGeom>
          <a:noFill/>
          <a:ln w="9525" cap="flat" cmpd="sng">
            <a:solidFill>
              <a:srgbClr val="99B5CD"/>
            </a:solidFill>
            <a:prstDash val="solid"/>
            <a:round/>
            <a:headEnd type="none" w="med" len="med"/>
            <a:tailEnd type="oval" w="med" len="med"/>
          </a:ln>
        </p:spPr>
      </p:cxnSp>
      <p:cxnSp>
        <p:nvCxnSpPr>
          <p:cNvPr id="257" name="Google Shape;257;p21"/>
          <p:cNvCxnSpPr>
            <a:endCxn id="242" idx="1"/>
          </p:cNvCxnSpPr>
          <p:nvPr/>
        </p:nvCxnSpPr>
        <p:spPr>
          <a:xfrm>
            <a:off x="3676100" y="4869450"/>
            <a:ext cx="484800" cy="1147800"/>
          </a:xfrm>
          <a:prstGeom prst="straightConnector1">
            <a:avLst/>
          </a:prstGeom>
          <a:noFill/>
          <a:ln w="9525" cap="flat" cmpd="sng">
            <a:solidFill>
              <a:srgbClr val="99B5CD"/>
            </a:solidFill>
            <a:prstDash val="solid"/>
            <a:round/>
            <a:headEnd type="none" w="med" len="med"/>
            <a:tailEnd type="oval" w="med" len="med"/>
          </a:ln>
        </p:spPr>
      </p:cxnSp>
      <p:cxnSp>
        <p:nvCxnSpPr>
          <p:cNvPr id="258" name="Google Shape;258;p21"/>
          <p:cNvCxnSpPr/>
          <p:nvPr/>
        </p:nvCxnSpPr>
        <p:spPr>
          <a:xfrm>
            <a:off x="3783725" y="4858650"/>
            <a:ext cx="440700" cy="720300"/>
          </a:xfrm>
          <a:prstGeom prst="straightConnector1">
            <a:avLst/>
          </a:prstGeom>
          <a:noFill/>
          <a:ln w="9525" cap="flat" cmpd="sng">
            <a:solidFill>
              <a:srgbClr val="99B5CD"/>
            </a:solidFill>
            <a:prstDash val="solid"/>
            <a:round/>
            <a:headEnd type="none" w="med" len="med"/>
            <a:tailEnd type="oval" w="med" len="med"/>
          </a:ln>
        </p:spPr>
      </p:cxnSp>
      <p:cxnSp>
        <p:nvCxnSpPr>
          <p:cNvPr id="259" name="Google Shape;259;p21"/>
          <p:cNvCxnSpPr/>
          <p:nvPr/>
        </p:nvCxnSpPr>
        <p:spPr>
          <a:xfrm flipH="1">
            <a:off x="3901950" y="5191875"/>
            <a:ext cx="258000" cy="258000"/>
          </a:xfrm>
          <a:prstGeom prst="straightConnector1">
            <a:avLst/>
          </a:prstGeom>
          <a:noFill/>
          <a:ln w="9525" cap="flat" cmpd="sng">
            <a:solidFill>
              <a:srgbClr val="99B5CD"/>
            </a:solidFill>
            <a:prstDash val="solid"/>
            <a:round/>
            <a:headEnd type="none" w="med" len="med"/>
            <a:tailEnd type="none" w="med" len="med"/>
          </a:ln>
        </p:spPr>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22"/>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i="0" u="none" strike="noStrike" cap="none">
                <a:solidFill>
                  <a:srgbClr val="124981"/>
                </a:solidFill>
                <a:latin typeface="Open Sans"/>
                <a:ea typeface="Open Sans"/>
                <a:cs typeface="Open Sans"/>
                <a:sym typeface="Open Sans"/>
              </a:rPr>
              <a:t>Free Trade Agreements</a:t>
            </a:r>
            <a:endParaRPr sz="3300" b="1" i="0" u="none" strike="noStrike" cap="none">
              <a:solidFill>
                <a:srgbClr val="124981"/>
              </a:solidFill>
              <a:latin typeface="Open Sans"/>
              <a:ea typeface="Open Sans"/>
              <a:cs typeface="Open Sans"/>
              <a:sym typeface="Open Sans"/>
            </a:endParaRPr>
          </a:p>
        </p:txBody>
      </p:sp>
      <p:grpSp>
        <p:nvGrpSpPr>
          <p:cNvPr id="266" name="Google Shape;266;p22"/>
          <p:cNvGrpSpPr/>
          <p:nvPr/>
        </p:nvGrpSpPr>
        <p:grpSpPr>
          <a:xfrm>
            <a:off x="250359" y="6157696"/>
            <a:ext cx="8643282" cy="467064"/>
            <a:chOff x="250359" y="6157696"/>
            <a:chExt cx="8643282" cy="467064"/>
          </a:xfrm>
        </p:grpSpPr>
        <p:pic>
          <p:nvPicPr>
            <p:cNvPr id="267" name="Google Shape;267;p22"/>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268" name="Google Shape;268;p22"/>
            <p:cNvPicPr preferRelativeResize="0"/>
            <p:nvPr/>
          </p:nvPicPr>
          <p:blipFill rotWithShape="1">
            <a:blip r:embed="rId4">
              <a:alphaModFix/>
            </a:blip>
            <a:srcRect/>
            <a:stretch/>
          </p:blipFill>
          <p:spPr>
            <a:xfrm>
              <a:off x="250359" y="6157696"/>
              <a:ext cx="1910716" cy="467064"/>
            </a:xfrm>
            <a:prstGeom prst="rect">
              <a:avLst/>
            </a:prstGeom>
            <a:noFill/>
            <a:ln>
              <a:noFill/>
            </a:ln>
          </p:spPr>
        </p:pic>
      </p:grpSp>
      <p:sp>
        <p:nvSpPr>
          <p:cNvPr id="269" name="Google Shape;269;p22"/>
          <p:cNvSpPr/>
          <p:nvPr/>
        </p:nvSpPr>
        <p:spPr>
          <a:xfrm>
            <a:off x="212966" y="4714384"/>
            <a:ext cx="3139800" cy="307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400" i="1" u="none" strike="noStrike" cap="none">
                <a:solidFill>
                  <a:srgbClr val="333333"/>
                </a:solidFill>
                <a:latin typeface="Calibri"/>
                <a:ea typeface="Calibri"/>
                <a:cs typeface="Calibri"/>
                <a:sym typeface="Calibri"/>
              </a:rPr>
              <a:t>* the FTZ does not include Russia </a:t>
            </a:r>
            <a:endParaRPr sz="1400" i="1">
              <a:solidFill>
                <a:schemeClr val="dk1"/>
              </a:solidFill>
              <a:latin typeface="Calibri"/>
              <a:ea typeface="Calibri"/>
              <a:cs typeface="Calibri"/>
              <a:sym typeface="Calibri"/>
            </a:endParaRPr>
          </a:p>
        </p:txBody>
      </p:sp>
      <p:pic>
        <p:nvPicPr>
          <p:cNvPr id="270" name="Google Shape;270;p22"/>
          <p:cNvPicPr preferRelativeResize="0"/>
          <p:nvPr/>
        </p:nvPicPr>
        <p:blipFill>
          <a:blip r:embed="rId5">
            <a:alphaModFix/>
          </a:blip>
          <a:stretch>
            <a:fillRect/>
          </a:stretch>
        </p:blipFill>
        <p:spPr>
          <a:xfrm>
            <a:off x="304800" y="2310400"/>
            <a:ext cx="8479226" cy="18618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3"/>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a:solidFill>
                  <a:srgbClr val="124981"/>
                </a:solidFill>
                <a:latin typeface="Open Sans"/>
                <a:ea typeface="Open Sans"/>
                <a:cs typeface="Open Sans"/>
                <a:sym typeface="Open Sans"/>
              </a:rPr>
              <a:t>Trade Facilitation by EPO</a:t>
            </a:r>
            <a:endParaRPr sz="3300" b="1">
              <a:solidFill>
                <a:srgbClr val="124981"/>
              </a:solidFill>
              <a:latin typeface="Open Sans"/>
              <a:ea typeface="Open Sans"/>
              <a:cs typeface="Open Sans"/>
              <a:sym typeface="Open Sans"/>
            </a:endParaRPr>
          </a:p>
        </p:txBody>
      </p:sp>
      <p:grpSp>
        <p:nvGrpSpPr>
          <p:cNvPr id="277" name="Google Shape;277;p23"/>
          <p:cNvGrpSpPr/>
          <p:nvPr/>
        </p:nvGrpSpPr>
        <p:grpSpPr>
          <a:xfrm>
            <a:off x="250359" y="6157696"/>
            <a:ext cx="8643282" cy="467064"/>
            <a:chOff x="250359" y="6157696"/>
            <a:chExt cx="8643282" cy="467064"/>
          </a:xfrm>
        </p:grpSpPr>
        <p:pic>
          <p:nvPicPr>
            <p:cNvPr id="278" name="Google Shape;278;p23"/>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279" name="Google Shape;279;p23"/>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280" name="Google Shape;280;p23"/>
          <p:cNvPicPr preferRelativeResize="0"/>
          <p:nvPr/>
        </p:nvPicPr>
        <p:blipFill rotWithShape="1">
          <a:blip r:embed="rId5">
            <a:alphaModFix/>
          </a:blip>
          <a:srcRect/>
          <a:stretch/>
        </p:blipFill>
        <p:spPr>
          <a:xfrm>
            <a:off x="387025" y="1603725"/>
            <a:ext cx="1267827" cy="3566525"/>
          </a:xfrm>
          <a:prstGeom prst="rect">
            <a:avLst/>
          </a:prstGeom>
          <a:noFill/>
          <a:ln>
            <a:noFill/>
          </a:ln>
        </p:spPr>
      </p:pic>
      <p:sp>
        <p:nvSpPr>
          <p:cNvPr id="281" name="Google Shape;281;p23"/>
          <p:cNvSpPr/>
          <p:nvPr/>
        </p:nvSpPr>
        <p:spPr>
          <a:xfrm>
            <a:off x="1837859" y="1603730"/>
            <a:ext cx="7334700" cy="646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u="sng">
                <a:solidFill>
                  <a:schemeClr val="hlink"/>
                </a:solidFill>
                <a:latin typeface="Calibri"/>
                <a:ea typeface="Calibri"/>
                <a:cs typeface="Calibri"/>
                <a:sym typeface="Calibri"/>
                <a:hlinkClick r:id="rId6"/>
              </a:rPr>
              <a:t>Database</a:t>
            </a:r>
            <a:r>
              <a:rPr lang="en-GB" sz="1800">
                <a:solidFill>
                  <a:schemeClr val="dk1"/>
                </a:solidFill>
                <a:latin typeface="Calibri"/>
                <a:ea typeface="Calibri"/>
                <a:cs typeface="Calibri"/>
                <a:sym typeface="Calibri"/>
              </a:rPr>
              <a:t> of Ukrainian companies seeking for cooperation with foreign partners</a:t>
            </a:r>
            <a:endParaRPr sz="1800">
              <a:solidFill>
                <a:schemeClr val="dk1"/>
              </a:solidFill>
              <a:latin typeface="Calibri"/>
              <a:ea typeface="Calibri"/>
              <a:cs typeface="Calibri"/>
              <a:sym typeface="Calibri"/>
            </a:endParaRPr>
          </a:p>
        </p:txBody>
      </p:sp>
      <p:sp>
        <p:nvSpPr>
          <p:cNvPr id="282" name="Google Shape;282;p23"/>
          <p:cNvSpPr/>
          <p:nvPr/>
        </p:nvSpPr>
        <p:spPr>
          <a:xfrm>
            <a:off x="1837859" y="2330152"/>
            <a:ext cx="7284300" cy="9234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u="sng">
                <a:solidFill>
                  <a:schemeClr val="hlink"/>
                </a:solidFill>
                <a:latin typeface="Calibri"/>
                <a:ea typeface="Calibri"/>
                <a:cs typeface="Calibri"/>
                <a:sym typeface="Calibri"/>
                <a:hlinkClick r:id="rId7"/>
              </a:rPr>
              <a:t>#UATRADECOVID19 </a:t>
            </a:r>
            <a:r>
              <a:rPr lang="en-GB" sz="1800">
                <a:solidFill>
                  <a:schemeClr val="dk1"/>
                </a:solidFill>
                <a:latin typeface="Calibri"/>
                <a:ea typeface="Calibri"/>
                <a:cs typeface="Calibri"/>
                <a:sym typeface="Calibri"/>
              </a:rPr>
              <a:t>that publishes relevant information on the most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recent changes in trade regulations, as well as official updates addressed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to exporters regarding the spread of COVID-19</a:t>
            </a:r>
            <a:endParaRPr sz="1800">
              <a:solidFill>
                <a:schemeClr val="dk1"/>
              </a:solidFill>
              <a:latin typeface="Calibri"/>
              <a:ea typeface="Calibri"/>
              <a:cs typeface="Calibri"/>
              <a:sym typeface="Calibri"/>
            </a:endParaRPr>
          </a:p>
        </p:txBody>
      </p:sp>
      <p:sp>
        <p:nvSpPr>
          <p:cNvPr id="283" name="Google Shape;283;p23"/>
          <p:cNvSpPr/>
          <p:nvPr/>
        </p:nvSpPr>
        <p:spPr>
          <a:xfrm>
            <a:off x="1837858" y="3323725"/>
            <a:ext cx="7284300" cy="1200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Monthly digests on mechanical engineering, IT, confectionery, organic products and furniture sectors with information on sectors’ researches, educational seminars, partners’ search, as well as trade mission and exhibition announcements</a:t>
            </a:r>
            <a:endParaRPr sz="1800">
              <a:solidFill>
                <a:schemeClr val="dk1"/>
              </a:solidFill>
              <a:latin typeface="Calibri"/>
              <a:ea typeface="Calibri"/>
              <a:cs typeface="Calibri"/>
              <a:sym typeface="Calibri"/>
            </a:endParaRPr>
          </a:p>
        </p:txBody>
      </p:sp>
      <p:sp>
        <p:nvSpPr>
          <p:cNvPr id="284" name="Google Shape;284;p23"/>
          <p:cNvSpPr/>
          <p:nvPr/>
        </p:nvSpPr>
        <p:spPr>
          <a:xfrm>
            <a:off x="1837857" y="4524054"/>
            <a:ext cx="7284300" cy="646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u="sng">
                <a:solidFill>
                  <a:schemeClr val="hlink"/>
                </a:solidFill>
                <a:latin typeface="Calibri"/>
                <a:ea typeface="Calibri"/>
                <a:cs typeface="Calibri"/>
                <a:sym typeface="Calibri"/>
                <a:hlinkClick r:id="rId8"/>
              </a:rPr>
              <a:t>Helpdesk</a:t>
            </a:r>
            <a:r>
              <a:rPr lang="en-GB" sz="1800">
                <a:solidFill>
                  <a:schemeClr val="dk1"/>
                </a:solidFill>
                <a:latin typeface="Calibri"/>
                <a:ea typeface="Calibri"/>
                <a:cs typeface="Calibri"/>
                <a:sym typeface="Calibri"/>
              </a:rPr>
              <a:t> for exporters to the EU with up-to-date information on the EU market requirements</a:t>
            </a:r>
            <a:endParaRPr sz="18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24"/>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a:solidFill>
                  <a:srgbClr val="124981"/>
                </a:solidFill>
                <a:latin typeface="Open Sans"/>
                <a:ea typeface="Open Sans"/>
                <a:cs typeface="Open Sans"/>
                <a:sym typeface="Open Sans"/>
              </a:rPr>
              <a:t>Ukraine’s Initiatives to Overcome </a:t>
            </a:r>
            <a:endParaRPr/>
          </a:p>
          <a:p>
            <a:pPr marL="0" marR="0" lvl="0" indent="0" algn="l" rtl="0">
              <a:spcBef>
                <a:spcPts val="0"/>
              </a:spcBef>
              <a:spcAft>
                <a:spcPts val="0"/>
              </a:spcAft>
              <a:buNone/>
            </a:pPr>
            <a:r>
              <a:rPr lang="en-GB" sz="3300" b="1">
                <a:solidFill>
                  <a:srgbClr val="124981"/>
                </a:solidFill>
                <a:latin typeface="Open Sans"/>
                <a:ea typeface="Open Sans"/>
                <a:cs typeface="Open Sans"/>
                <a:sym typeface="Open Sans"/>
              </a:rPr>
              <a:t>Covid-19 in Different Sectors of Economy</a:t>
            </a:r>
            <a:endParaRPr sz="3300" b="1">
              <a:solidFill>
                <a:srgbClr val="124981"/>
              </a:solidFill>
              <a:latin typeface="Open Sans"/>
              <a:ea typeface="Open Sans"/>
              <a:cs typeface="Open Sans"/>
              <a:sym typeface="Open Sans"/>
            </a:endParaRPr>
          </a:p>
        </p:txBody>
      </p:sp>
      <p:grpSp>
        <p:nvGrpSpPr>
          <p:cNvPr id="291" name="Google Shape;291;p24"/>
          <p:cNvGrpSpPr/>
          <p:nvPr/>
        </p:nvGrpSpPr>
        <p:grpSpPr>
          <a:xfrm>
            <a:off x="250359" y="6157696"/>
            <a:ext cx="8643282" cy="467064"/>
            <a:chOff x="250359" y="6157696"/>
            <a:chExt cx="8643282" cy="467064"/>
          </a:xfrm>
        </p:grpSpPr>
        <p:pic>
          <p:nvPicPr>
            <p:cNvPr id="292" name="Google Shape;292;p24"/>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293" name="Google Shape;293;p24"/>
            <p:cNvPicPr preferRelativeResize="0"/>
            <p:nvPr/>
          </p:nvPicPr>
          <p:blipFill rotWithShape="1">
            <a:blip r:embed="rId4">
              <a:alphaModFix/>
            </a:blip>
            <a:srcRect/>
            <a:stretch/>
          </p:blipFill>
          <p:spPr>
            <a:xfrm>
              <a:off x="250359" y="6157696"/>
              <a:ext cx="1910716" cy="467064"/>
            </a:xfrm>
            <a:prstGeom prst="rect">
              <a:avLst/>
            </a:prstGeom>
            <a:noFill/>
            <a:ln>
              <a:noFill/>
            </a:ln>
          </p:spPr>
        </p:pic>
      </p:grpSp>
      <p:sp>
        <p:nvSpPr>
          <p:cNvPr id="294" name="Google Shape;294;p24"/>
          <p:cNvSpPr/>
          <p:nvPr/>
        </p:nvSpPr>
        <p:spPr>
          <a:xfrm>
            <a:off x="1238075" y="1663125"/>
            <a:ext cx="4031100" cy="43485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2300">
                <a:solidFill>
                  <a:srgbClr val="144682"/>
                </a:solidFill>
                <a:latin typeface="Calibri"/>
                <a:ea typeface="Calibri"/>
                <a:cs typeface="Calibri"/>
                <a:sym typeface="Calibri"/>
              </a:rPr>
              <a:t>Agriculture</a:t>
            </a:r>
            <a:r>
              <a:rPr lang="en-GB" sz="2300">
                <a:solidFill>
                  <a:srgbClr val="0030B5"/>
                </a:solidFill>
                <a:latin typeface="Calibri"/>
                <a:ea typeface="Calibri"/>
                <a:cs typeface="Calibri"/>
                <a:sym typeface="Calibri"/>
              </a:rPr>
              <a:t> </a:t>
            </a:r>
            <a:endParaRPr sz="1500">
              <a:solidFill>
                <a:schemeClr val="dk1"/>
              </a:solidFill>
              <a:latin typeface="Calibri"/>
              <a:ea typeface="Calibri"/>
              <a:cs typeface="Calibri"/>
              <a:sym typeface="Calibri"/>
            </a:endParaRPr>
          </a:p>
          <a:p>
            <a:pPr marL="0" marR="0" lvl="0" indent="0" algn="l" rtl="0">
              <a:spcBef>
                <a:spcPts val="0"/>
              </a:spcBef>
              <a:spcAft>
                <a:spcPts val="0"/>
              </a:spcAft>
              <a:buNone/>
            </a:pPr>
            <a:r>
              <a:rPr lang="en-GB" sz="1500">
                <a:solidFill>
                  <a:srgbClr val="333333"/>
                </a:solidFill>
                <a:latin typeface="Calibri"/>
                <a:ea typeface="Calibri"/>
                <a:cs typeface="Calibri"/>
                <a:sym typeface="Calibri"/>
              </a:rPr>
              <a:t>UAH 4 bln support to agrarians </a:t>
            </a:r>
            <a:endParaRPr sz="1500">
              <a:solidFill>
                <a:srgbClr val="333333"/>
              </a:solidFill>
              <a:latin typeface="Calibri"/>
              <a:ea typeface="Calibri"/>
              <a:cs typeface="Calibri"/>
              <a:sym typeface="Calibri"/>
            </a:endParaRPr>
          </a:p>
          <a:p>
            <a:pPr marL="0" marR="0" lvl="0" indent="0" algn="l" rtl="0">
              <a:spcBef>
                <a:spcPts val="0"/>
              </a:spcBef>
              <a:spcAft>
                <a:spcPts val="0"/>
              </a:spcAft>
              <a:buNone/>
            </a:pPr>
            <a:endParaRPr sz="1500">
              <a:solidFill>
                <a:srgbClr val="333333"/>
              </a:solidFill>
              <a:latin typeface="Calibri"/>
              <a:ea typeface="Calibri"/>
              <a:cs typeface="Calibri"/>
              <a:sym typeface="Calibri"/>
            </a:endParaRPr>
          </a:p>
          <a:p>
            <a:pPr marL="0" marR="0" lvl="0" indent="0" algn="l" rtl="0">
              <a:spcBef>
                <a:spcPts val="0"/>
              </a:spcBef>
              <a:spcAft>
                <a:spcPts val="0"/>
              </a:spcAft>
              <a:buNone/>
            </a:pPr>
            <a:r>
              <a:rPr lang="en-GB" sz="1500">
                <a:solidFill>
                  <a:srgbClr val="333333"/>
                </a:solidFill>
                <a:latin typeface="Calibri"/>
                <a:ea typeface="Calibri"/>
                <a:cs typeface="Calibri"/>
                <a:sym typeface="Calibri"/>
              </a:rPr>
              <a:t>land reform adopted </a:t>
            </a:r>
            <a:endParaRPr sz="1500">
              <a:solidFill>
                <a:srgbClr val="333333"/>
              </a:solidFill>
              <a:latin typeface="Calibri"/>
              <a:ea typeface="Calibri"/>
              <a:cs typeface="Calibri"/>
              <a:sym typeface="Calibri"/>
            </a:endParaRPr>
          </a:p>
          <a:p>
            <a:pPr marL="0" marR="0" lvl="0" indent="0" algn="l" rtl="0">
              <a:spcBef>
                <a:spcPts val="0"/>
              </a:spcBef>
              <a:spcAft>
                <a:spcPts val="0"/>
              </a:spcAft>
              <a:buNone/>
            </a:pPr>
            <a:endParaRPr sz="1500">
              <a:solidFill>
                <a:srgbClr val="333333"/>
              </a:solidFill>
              <a:latin typeface="Calibri"/>
              <a:ea typeface="Calibri"/>
              <a:cs typeface="Calibri"/>
              <a:sym typeface="Calibri"/>
            </a:endParaRPr>
          </a:p>
          <a:p>
            <a:pPr marL="0" marR="0" lvl="0" indent="0" algn="l" rtl="0">
              <a:spcBef>
                <a:spcPts val="0"/>
              </a:spcBef>
              <a:spcAft>
                <a:spcPts val="0"/>
              </a:spcAft>
              <a:buNone/>
            </a:pPr>
            <a:r>
              <a:rPr lang="en-GB" sz="2300">
                <a:solidFill>
                  <a:srgbClr val="144682"/>
                </a:solidFill>
                <a:latin typeface="Calibri"/>
                <a:ea typeface="Calibri"/>
                <a:cs typeface="Calibri"/>
                <a:sym typeface="Calibri"/>
              </a:rPr>
              <a:t>Services</a:t>
            </a:r>
            <a:r>
              <a:rPr lang="en-GB" sz="2300">
                <a:solidFill>
                  <a:srgbClr val="0030B5"/>
                </a:solidFill>
                <a:latin typeface="Calibri"/>
                <a:ea typeface="Calibri"/>
                <a:cs typeface="Calibri"/>
                <a:sym typeface="Calibri"/>
              </a:rPr>
              <a:t> </a:t>
            </a:r>
            <a:endParaRPr sz="1500">
              <a:solidFill>
                <a:schemeClr val="dk1"/>
              </a:solidFill>
              <a:latin typeface="Calibri"/>
              <a:ea typeface="Calibri"/>
              <a:cs typeface="Calibri"/>
              <a:sym typeface="Calibri"/>
            </a:endParaRPr>
          </a:p>
          <a:p>
            <a:pPr marL="0" marR="0" lvl="0" indent="0" algn="l" rtl="0">
              <a:spcBef>
                <a:spcPts val="0"/>
              </a:spcBef>
              <a:spcAft>
                <a:spcPts val="0"/>
              </a:spcAft>
              <a:buNone/>
            </a:pPr>
            <a:r>
              <a:rPr lang="en-GB" sz="1500">
                <a:solidFill>
                  <a:srgbClr val="333333"/>
                </a:solidFill>
                <a:latin typeface="Calibri"/>
                <a:ea typeface="Calibri"/>
                <a:cs typeface="Calibri"/>
                <a:sym typeface="Calibri"/>
              </a:rPr>
              <a:t>access to finance by expanding current government lending programs</a:t>
            </a:r>
            <a:br>
              <a:rPr lang="en-GB" sz="1500">
                <a:solidFill>
                  <a:srgbClr val="333333"/>
                </a:solidFill>
                <a:latin typeface="Calibri"/>
                <a:ea typeface="Calibri"/>
                <a:cs typeface="Calibri"/>
                <a:sym typeface="Calibri"/>
              </a:rPr>
            </a:br>
            <a:endParaRPr sz="1500">
              <a:solidFill>
                <a:srgbClr val="333333"/>
              </a:solidFill>
              <a:latin typeface="Calibri"/>
              <a:ea typeface="Calibri"/>
              <a:cs typeface="Calibri"/>
              <a:sym typeface="Calibri"/>
            </a:endParaRPr>
          </a:p>
          <a:p>
            <a:pPr marL="0" marR="0" lvl="0" indent="0" algn="l" rtl="0">
              <a:spcBef>
                <a:spcPts val="0"/>
              </a:spcBef>
              <a:spcAft>
                <a:spcPts val="0"/>
              </a:spcAft>
              <a:buNone/>
            </a:pPr>
            <a:r>
              <a:rPr lang="en-GB" sz="1500">
                <a:solidFill>
                  <a:srgbClr val="333333"/>
                </a:solidFill>
                <a:latin typeface="Calibri"/>
                <a:ea typeface="Calibri"/>
                <a:cs typeface="Calibri"/>
                <a:sym typeface="Calibri"/>
              </a:rPr>
              <a:t>grant support for culture and education </a:t>
            </a:r>
            <a:endParaRPr sz="1500">
              <a:solidFill>
                <a:srgbClr val="333333"/>
              </a:solidFill>
              <a:latin typeface="Calibri"/>
              <a:ea typeface="Calibri"/>
              <a:cs typeface="Calibri"/>
              <a:sym typeface="Calibri"/>
            </a:endParaRPr>
          </a:p>
          <a:p>
            <a:pPr marL="0" marR="0" lvl="0" indent="0" algn="l" rtl="0">
              <a:spcBef>
                <a:spcPts val="0"/>
              </a:spcBef>
              <a:spcAft>
                <a:spcPts val="0"/>
              </a:spcAft>
              <a:buNone/>
            </a:pPr>
            <a:endParaRPr sz="1500">
              <a:solidFill>
                <a:srgbClr val="333333"/>
              </a:solidFill>
              <a:latin typeface="Calibri"/>
              <a:ea typeface="Calibri"/>
              <a:cs typeface="Calibri"/>
              <a:sym typeface="Calibri"/>
            </a:endParaRPr>
          </a:p>
          <a:p>
            <a:pPr marL="0" marR="0" lvl="0" indent="0" algn="l" rtl="0">
              <a:spcBef>
                <a:spcPts val="0"/>
              </a:spcBef>
              <a:spcAft>
                <a:spcPts val="0"/>
              </a:spcAft>
              <a:buNone/>
            </a:pPr>
            <a:r>
              <a:rPr lang="en-GB" sz="2300">
                <a:solidFill>
                  <a:srgbClr val="144682"/>
                </a:solidFill>
                <a:latin typeface="Calibri"/>
                <a:ea typeface="Calibri"/>
                <a:cs typeface="Calibri"/>
                <a:sym typeface="Calibri"/>
              </a:rPr>
              <a:t>Machinery</a:t>
            </a:r>
            <a:r>
              <a:rPr lang="en-GB" sz="2300">
                <a:solidFill>
                  <a:srgbClr val="0030B5"/>
                </a:solidFill>
                <a:latin typeface="Calibri"/>
                <a:ea typeface="Calibri"/>
                <a:cs typeface="Calibri"/>
                <a:sym typeface="Calibri"/>
              </a:rPr>
              <a:t> </a:t>
            </a:r>
            <a:endParaRPr sz="1500">
              <a:solidFill>
                <a:schemeClr val="dk1"/>
              </a:solidFill>
              <a:latin typeface="Calibri"/>
              <a:ea typeface="Calibri"/>
              <a:cs typeface="Calibri"/>
              <a:sym typeface="Calibri"/>
            </a:endParaRPr>
          </a:p>
          <a:p>
            <a:pPr marL="0" marR="0" lvl="0" indent="0" algn="l" rtl="0">
              <a:spcBef>
                <a:spcPts val="0"/>
              </a:spcBef>
              <a:spcAft>
                <a:spcPts val="0"/>
              </a:spcAft>
              <a:buNone/>
            </a:pPr>
            <a:r>
              <a:rPr lang="en-GB" sz="1500">
                <a:solidFill>
                  <a:srgbClr val="333333"/>
                </a:solidFill>
                <a:latin typeface="Calibri"/>
                <a:ea typeface="Calibri"/>
                <a:cs typeface="Calibri"/>
                <a:sym typeface="Calibri"/>
              </a:rPr>
              <a:t>increase of tax rates was banned till 2021 </a:t>
            </a:r>
            <a:endParaRPr sz="1500">
              <a:solidFill>
                <a:srgbClr val="333333"/>
              </a:solidFill>
              <a:latin typeface="Calibri"/>
              <a:ea typeface="Calibri"/>
              <a:cs typeface="Calibri"/>
              <a:sym typeface="Calibri"/>
            </a:endParaRPr>
          </a:p>
          <a:p>
            <a:pPr marL="0" marR="0" lvl="0" indent="0" algn="l" rtl="0">
              <a:spcBef>
                <a:spcPts val="0"/>
              </a:spcBef>
              <a:spcAft>
                <a:spcPts val="0"/>
              </a:spcAft>
              <a:buNone/>
            </a:pPr>
            <a:endParaRPr sz="1500">
              <a:solidFill>
                <a:srgbClr val="333333"/>
              </a:solidFill>
              <a:latin typeface="Calibri"/>
              <a:ea typeface="Calibri"/>
              <a:cs typeface="Calibri"/>
              <a:sym typeface="Calibri"/>
            </a:endParaRPr>
          </a:p>
          <a:p>
            <a:pPr marL="0" marR="0" lvl="0" indent="0" algn="l" rtl="0">
              <a:spcBef>
                <a:spcPts val="0"/>
              </a:spcBef>
              <a:spcAft>
                <a:spcPts val="0"/>
              </a:spcAft>
              <a:buNone/>
            </a:pPr>
            <a:r>
              <a:rPr lang="en-GB" sz="1500">
                <a:solidFill>
                  <a:srgbClr val="333333"/>
                </a:solidFill>
                <a:latin typeface="Calibri"/>
                <a:ea typeface="Calibri"/>
                <a:cs typeface="Calibri"/>
                <a:sym typeface="Calibri"/>
              </a:rPr>
              <a:t>procurement of machinery in mechanical engineering under the qualitative criteria</a:t>
            </a:r>
            <a:endParaRPr sz="1500">
              <a:solidFill>
                <a:srgbClr val="333333"/>
              </a:solidFill>
              <a:latin typeface="Calibri"/>
              <a:ea typeface="Calibri"/>
              <a:cs typeface="Calibri"/>
              <a:sym typeface="Calibri"/>
            </a:endParaRPr>
          </a:p>
          <a:p>
            <a:pPr marL="0" lvl="0" indent="0" algn="l" rtl="0">
              <a:spcBef>
                <a:spcPts val="0"/>
              </a:spcBef>
              <a:spcAft>
                <a:spcPts val="0"/>
              </a:spcAft>
              <a:buClr>
                <a:schemeClr val="dk1"/>
              </a:buClr>
              <a:buFont typeface="Arial"/>
              <a:buNone/>
            </a:pPr>
            <a:endParaRPr sz="1500">
              <a:solidFill>
                <a:schemeClr val="dk1"/>
              </a:solidFill>
              <a:latin typeface="Calibri"/>
              <a:ea typeface="Calibri"/>
              <a:cs typeface="Calibri"/>
              <a:sym typeface="Calibri"/>
            </a:endParaRPr>
          </a:p>
          <a:p>
            <a:pPr marL="0" marR="0" lvl="0" indent="0" algn="l" rtl="0">
              <a:spcBef>
                <a:spcPts val="0"/>
              </a:spcBef>
              <a:spcAft>
                <a:spcPts val="0"/>
              </a:spcAft>
              <a:buNone/>
            </a:pPr>
            <a:endParaRPr sz="1500">
              <a:solidFill>
                <a:srgbClr val="333333"/>
              </a:solidFill>
              <a:latin typeface="Calibri"/>
              <a:ea typeface="Calibri"/>
              <a:cs typeface="Calibri"/>
              <a:sym typeface="Calibri"/>
            </a:endParaRPr>
          </a:p>
        </p:txBody>
      </p:sp>
      <p:sp>
        <p:nvSpPr>
          <p:cNvPr id="295" name="Google Shape;295;p24"/>
          <p:cNvSpPr txBox="1"/>
          <p:nvPr/>
        </p:nvSpPr>
        <p:spPr>
          <a:xfrm>
            <a:off x="5319925" y="1558625"/>
            <a:ext cx="3676200" cy="4138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dirty="0">
                <a:solidFill>
                  <a:srgbClr val="144682"/>
                </a:solidFill>
                <a:latin typeface="Calibri"/>
                <a:ea typeface="Calibri"/>
                <a:cs typeface="Calibri"/>
                <a:sym typeface="Calibri"/>
              </a:rPr>
              <a:t>IT</a:t>
            </a:r>
            <a:r>
              <a:rPr lang="en-GB" sz="2300" dirty="0">
                <a:solidFill>
                  <a:srgbClr val="0030B5"/>
                </a:solidFill>
                <a:latin typeface="Calibri"/>
                <a:ea typeface="Calibri"/>
                <a:cs typeface="Calibri"/>
                <a:sym typeface="Calibri"/>
              </a:rPr>
              <a:t> </a:t>
            </a:r>
            <a:endParaRPr sz="1500" dirty="0">
              <a:solidFill>
                <a:schemeClr val="dk1"/>
              </a:solidFill>
              <a:latin typeface="Calibri"/>
              <a:ea typeface="Calibri"/>
              <a:cs typeface="Calibri"/>
              <a:sym typeface="Calibri"/>
            </a:endParaRPr>
          </a:p>
          <a:p>
            <a:pPr marL="0" lvl="0" indent="0" algn="l" rtl="0">
              <a:spcBef>
                <a:spcPts val="0"/>
              </a:spcBef>
              <a:spcAft>
                <a:spcPts val="0"/>
              </a:spcAft>
              <a:buNone/>
            </a:pPr>
            <a:r>
              <a:rPr lang="en-GB" sz="1500" dirty="0">
                <a:solidFill>
                  <a:srgbClr val="333333"/>
                </a:solidFill>
                <a:latin typeface="Calibri"/>
                <a:ea typeface="Calibri"/>
                <a:cs typeface="Calibri"/>
                <a:sym typeface="Calibri"/>
              </a:rPr>
              <a:t>flexibility in the employment of Ukrainians and foreigners</a:t>
            </a:r>
            <a:br>
              <a:rPr lang="en-GB" sz="1500" dirty="0">
                <a:solidFill>
                  <a:srgbClr val="333333"/>
                </a:solidFill>
                <a:latin typeface="Calibri"/>
                <a:ea typeface="Calibri"/>
                <a:cs typeface="Calibri"/>
                <a:sym typeface="Calibri"/>
              </a:rPr>
            </a:br>
            <a:endParaRPr sz="1500" dirty="0">
              <a:solidFill>
                <a:srgbClr val="333333"/>
              </a:solidFill>
              <a:latin typeface="Calibri"/>
              <a:ea typeface="Calibri"/>
              <a:cs typeface="Calibri"/>
              <a:sym typeface="Calibri"/>
            </a:endParaRPr>
          </a:p>
          <a:p>
            <a:pPr marL="0" lvl="0" indent="0" algn="l" rtl="0">
              <a:spcBef>
                <a:spcPts val="0"/>
              </a:spcBef>
              <a:spcAft>
                <a:spcPts val="0"/>
              </a:spcAft>
              <a:buNone/>
            </a:pPr>
            <a:r>
              <a:rPr lang="en-GB" sz="1500" dirty="0">
                <a:solidFill>
                  <a:srgbClr val="333333"/>
                </a:solidFill>
                <a:latin typeface="Calibri"/>
                <a:ea typeface="Calibri"/>
                <a:cs typeface="Calibri"/>
                <a:sym typeface="Calibri"/>
              </a:rPr>
              <a:t>implementation of a favourable tax </a:t>
            </a:r>
            <a:endParaRPr sz="1500" dirty="0">
              <a:solidFill>
                <a:srgbClr val="333333"/>
              </a:solidFill>
              <a:latin typeface="Calibri"/>
              <a:ea typeface="Calibri"/>
              <a:cs typeface="Calibri"/>
              <a:sym typeface="Calibri"/>
            </a:endParaRPr>
          </a:p>
          <a:p>
            <a:pPr marL="0" lvl="0" indent="0" algn="l" rtl="0">
              <a:spcBef>
                <a:spcPts val="0"/>
              </a:spcBef>
              <a:spcAft>
                <a:spcPts val="0"/>
              </a:spcAft>
              <a:buNone/>
            </a:pPr>
            <a:endParaRPr sz="1500" dirty="0">
              <a:solidFill>
                <a:srgbClr val="333333"/>
              </a:solidFill>
              <a:latin typeface="Calibri"/>
              <a:ea typeface="Calibri"/>
              <a:cs typeface="Calibri"/>
              <a:sym typeface="Calibri"/>
            </a:endParaRPr>
          </a:p>
          <a:p>
            <a:pPr marL="0" lvl="0" indent="0" algn="l" rtl="0">
              <a:spcBef>
                <a:spcPts val="0"/>
              </a:spcBef>
              <a:spcAft>
                <a:spcPts val="0"/>
              </a:spcAft>
              <a:buNone/>
            </a:pPr>
            <a:r>
              <a:rPr lang="en-GB" sz="1500" dirty="0">
                <a:solidFill>
                  <a:srgbClr val="333333"/>
                </a:solidFill>
                <a:latin typeface="Calibri"/>
                <a:ea typeface="Calibri"/>
                <a:cs typeface="Calibri"/>
                <a:sym typeface="Calibri"/>
              </a:rPr>
              <a:t>policy minimal government intervention </a:t>
            </a:r>
            <a:endParaRPr sz="1500" dirty="0">
              <a:solidFill>
                <a:srgbClr val="333333"/>
              </a:solidFill>
              <a:latin typeface="Calibri"/>
              <a:ea typeface="Calibri"/>
              <a:cs typeface="Calibri"/>
              <a:sym typeface="Calibri"/>
            </a:endParaRPr>
          </a:p>
          <a:p>
            <a:pPr marL="0" lvl="0" indent="0" algn="l" rtl="0">
              <a:spcBef>
                <a:spcPts val="0"/>
              </a:spcBef>
              <a:spcAft>
                <a:spcPts val="0"/>
              </a:spcAft>
              <a:buNone/>
            </a:pPr>
            <a:endParaRPr sz="1500" dirty="0">
              <a:solidFill>
                <a:srgbClr val="333333"/>
              </a:solidFill>
              <a:latin typeface="Calibri"/>
              <a:ea typeface="Calibri"/>
              <a:cs typeface="Calibri"/>
              <a:sym typeface="Calibri"/>
            </a:endParaRPr>
          </a:p>
          <a:p>
            <a:pPr marL="0" lvl="0" indent="0" algn="l" rtl="0">
              <a:spcBef>
                <a:spcPts val="0"/>
              </a:spcBef>
              <a:spcAft>
                <a:spcPts val="0"/>
              </a:spcAft>
              <a:buNone/>
            </a:pPr>
            <a:r>
              <a:rPr lang="en-GB" sz="2300" dirty="0">
                <a:solidFill>
                  <a:srgbClr val="144682"/>
                </a:solidFill>
                <a:latin typeface="Calibri"/>
                <a:ea typeface="Calibri"/>
                <a:cs typeface="Calibri"/>
                <a:sym typeface="Calibri"/>
              </a:rPr>
              <a:t>Transport</a:t>
            </a:r>
            <a:r>
              <a:rPr lang="en-GB" sz="2300" dirty="0">
                <a:solidFill>
                  <a:srgbClr val="0030B5"/>
                </a:solidFill>
                <a:latin typeface="Calibri"/>
                <a:ea typeface="Calibri"/>
                <a:cs typeface="Calibri"/>
                <a:sym typeface="Calibri"/>
              </a:rPr>
              <a:t> </a:t>
            </a:r>
            <a:r>
              <a:rPr lang="en-GB" sz="2300" dirty="0">
                <a:solidFill>
                  <a:srgbClr val="144682"/>
                </a:solidFill>
                <a:latin typeface="Calibri"/>
                <a:ea typeface="Calibri"/>
                <a:cs typeface="Calibri"/>
                <a:sym typeface="Calibri"/>
              </a:rPr>
              <a:t>and</a:t>
            </a:r>
            <a:r>
              <a:rPr lang="en-GB" sz="2300" dirty="0">
                <a:solidFill>
                  <a:srgbClr val="0030B5"/>
                </a:solidFill>
                <a:latin typeface="Calibri"/>
                <a:ea typeface="Calibri"/>
                <a:cs typeface="Calibri"/>
                <a:sym typeface="Calibri"/>
              </a:rPr>
              <a:t> </a:t>
            </a:r>
            <a:r>
              <a:rPr lang="en-GB" sz="2300" dirty="0">
                <a:solidFill>
                  <a:srgbClr val="144682"/>
                </a:solidFill>
                <a:latin typeface="Calibri"/>
                <a:ea typeface="Calibri"/>
                <a:cs typeface="Calibri"/>
                <a:sym typeface="Calibri"/>
              </a:rPr>
              <a:t>infrastructure</a:t>
            </a:r>
            <a:r>
              <a:rPr lang="en-GB" sz="2300" dirty="0">
                <a:solidFill>
                  <a:srgbClr val="0030B5"/>
                </a:solidFill>
                <a:latin typeface="Calibri"/>
                <a:ea typeface="Calibri"/>
                <a:cs typeface="Calibri"/>
                <a:sym typeface="Calibri"/>
              </a:rPr>
              <a:t> </a:t>
            </a:r>
            <a:endParaRPr sz="1500" dirty="0">
              <a:solidFill>
                <a:schemeClr val="dk1"/>
              </a:solidFill>
              <a:latin typeface="Calibri"/>
              <a:ea typeface="Calibri"/>
              <a:cs typeface="Calibri"/>
              <a:sym typeface="Calibri"/>
            </a:endParaRPr>
          </a:p>
          <a:p>
            <a:pPr marL="0" lvl="0" indent="0" algn="l" rtl="0">
              <a:spcBef>
                <a:spcPts val="0"/>
              </a:spcBef>
              <a:spcAft>
                <a:spcPts val="0"/>
              </a:spcAft>
              <a:buNone/>
            </a:pPr>
            <a:r>
              <a:rPr lang="en-GB" sz="1500" dirty="0">
                <a:solidFill>
                  <a:srgbClr val="333333"/>
                </a:solidFill>
                <a:latin typeface="Calibri"/>
                <a:ea typeface="Calibri"/>
                <a:cs typeface="Calibri"/>
                <a:sym typeface="Calibri"/>
              </a:rPr>
              <a:t>sector modernization through reform of the joint-stock company “Ukrainian Railway”</a:t>
            </a:r>
            <a:endParaRPr sz="1500" dirty="0">
              <a:solidFill>
                <a:srgbClr val="333333"/>
              </a:solidFill>
              <a:latin typeface="Calibri"/>
              <a:ea typeface="Calibri"/>
              <a:cs typeface="Calibri"/>
              <a:sym typeface="Calibri"/>
            </a:endParaRPr>
          </a:p>
          <a:p>
            <a:pPr marL="0" lvl="0" indent="0" algn="l" rtl="0">
              <a:spcBef>
                <a:spcPts val="0"/>
              </a:spcBef>
              <a:spcAft>
                <a:spcPts val="0"/>
              </a:spcAft>
              <a:buNone/>
            </a:pPr>
            <a:r>
              <a:rPr lang="en-GB" sz="1500" dirty="0">
                <a:solidFill>
                  <a:srgbClr val="333333"/>
                </a:solidFill>
                <a:latin typeface="Calibri"/>
                <a:ea typeface="Calibri"/>
                <a:cs typeface="Calibri"/>
                <a:sym typeface="Calibri"/>
              </a:rPr>
              <a:t>and the state enterprise “Administration </a:t>
            </a:r>
            <a:endParaRPr sz="1500" dirty="0">
              <a:solidFill>
                <a:srgbClr val="333333"/>
              </a:solidFill>
              <a:latin typeface="Calibri"/>
              <a:ea typeface="Calibri"/>
              <a:cs typeface="Calibri"/>
              <a:sym typeface="Calibri"/>
            </a:endParaRPr>
          </a:p>
          <a:p>
            <a:pPr marL="0" lvl="0" indent="0" algn="l" rtl="0">
              <a:spcBef>
                <a:spcPts val="0"/>
              </a:spcBef>
              <a:spcAft>
                <a:spcPts val="0"/>
              </a:spcAft>
              <a:buNone/>
            </a:pPr>
            <a:r>
              <a:rPr lang="en-GB" sz="1500" dirty="0">
                <a:solidFill>
                  <a:srgbClr val="333333"/>
                </a:solidFill>
                <a:latin typeface="Calibri"/>
                <a:ea typeface="Calibri"/>
                <a:cs typeface="Calibri"/>
                <a:sym typeface="Calibri"/>
              </a:rPr>
              <a:t>of Seaports of Ukraine”</a:t>
            </a:r>
            <a:br>
              <a:rPr lang="en-GB" sz="1500" dirty="0">
                <a:solidFill>
                  <a:srgbClr val="333333"/>
                </a:solidFill>
                <a:latin typeface="Calibri"/>
                <a:ea typeface="Calibri"/>
                <a:cs typeface="Calibri"/>
                <a:sym typeface="Calibri"/>
              </a:rPr>
            </a:br>
            <a:endParaRPr sz="1500" dirty="0">
              <a:solidFill>
                <a:srgbClr val="333333"/>
              </a:solidFill>
              <a:latin typeface="Calibri"/>
              <a:ea typeface="Calibri"/>
              <a:cs typeface="Calibri"/>
              <a:sym typeface="Calibri"/>
            </a:endParaRPr>
          </a:p>
          <a:p>
            <a:pPr marL="0" lvl="0" indent="0" algn="l" rtl="0">
              <a:spcBef>
                <a:spcPts val="0"/>
              </a:spcBef>
              <a:spcAft>
                <a:spcPts val="0"/>
              </a:spcAft>
              <a:buNone/>
            </a:pPr>
            <a:r>
              <a:rPr lang="en-GB" sz="1500" dirty="0">
                <a:solidFill>
                  <a:srgbClr val="333333"/>
                </a:solidFill>
                <a:latin typeface="Calibri"/>
                <a:ea typeface="Calibri"/>
                <a:cs typeface="Calibri"/>
                <a:sym typeface="Calibri"/>
              </a:rPr>
              <a:t>launch of river transport </a:t>
            </a:r>
            <a:endParaRPr dirty="0"/>
          </a:p>
        </p:txBody>
      </p:sp>
      <p:pic>
        <p:nvPicPr>
          <p:cNvPr id="296" name="Google Shape;296;p24"/>
          <p:cNvPicPr preferRelativeResize="0"/>
          <p:nvPr/>
        </p:nvPicPr>
        <p:blipFill>
          <a:blip r:embed="rId5">
            <a:alphaModFix/>
          </a:blip>
          <a:stretch>
            <a:fillRect/>
          </a:stretch>
        </p:blipFill>
        <p:spPr>
          <a:xfrm>
            <a:off x="493150" y="1558625"/>
            <a:ext cx="734272" cy="734270"/>
          </a:xfrm>
          <a:prstGeom prst="rect">
            <a:avLst/>
          </a:prstGeom>
          <a:noFill/>
          <a:ln>
            <a:noFill/>
          </a:ln>
        </p:spPr>
      </p:pic>
      <p:pic>
        <p:nvPicPr>
          <p:cNvPr id="297" name="Google Shape;297;p24"/>
          <p:cNvPicPr preferRelativeResize="0"/>
          <p:nvPr/>
        </p:nvPicPr>
        <p:blipFill>
          <a:blip r:embed="rId6">
            <a:alphaModFix/>
          </a:blip>
          <a:stretch>
            <a:fillRect/>
          </a:stretch>
        </p:blipFill>
        <p:spPr>
          <a:xfrm>
            <a:off x="493148" y="2812751"/>
            <a:ext cx="734272" cy="734270"/>
          </a:xfrm>
          <a:prstGeom prst="rect">
            <a:avLst/>
          </a:prstGeom>
          <a:noFill/>
          <a:ln>
            <a:noFill/>
          </a:ln>
        </p:spPr>
      </p:pic>
      <p:pic>
        <p:nvPicPr>
          <p:cNvPr id="298" name="Google Shape;298;p24"/>
          <p:cNvPicPr preferRelativeResize="0"/>
          <p:nvPr/>
        </p:nvPicPr>
        <p:blipFill>
          <a:blip r:embed="rId7">
            <a:alphaModFix/>
          </a:blip>
          <a:stretch>
            <a:fillRect/>
          </a:stretch>
        </p:blipFill>
        <p:spPr>
          <a:xfrm>
            <a:off x="493158" y="4296536"/>
            <a:ext cx="734272" cy="734270"/>
          </a:xfrm>
          <a:prstGeom prst="rect">
            <a:avLst/>
          </a:prstGeom>
          <a:noFill/>
          <a:ln>
            <a:noFill/>
          </a:ln>
        </p:spPr>
      </p:pic>
      <p:pic>
        <p:nvPicPr>
          <p:cNvPr id="299" name="Google Shape;299;p24"/>
          <p:cNvPicPr preferRelativeResize="0"/>
          <p:nvPr/>
        </p:nvPicPr>
        <p:blipFill>
          <a:blip r:embed="rId8">
            <a:alphaModFix/>
          </a:blip>
          <a:stretch>
            <a:fillRect/>
          </a:stretch>
        </p:blipFill>
        <p:spPr>
          <a:xfrm>
            <a:off x="4585643" y="1480646"/>
            <a:ext cx="734272" cy="734270"/>
          </a:xfrm>
          <a:prstGeom prst="rect">
            <a:avLst/>
          </a:prstGeom>
          <a:noFill/>
          <a:ln>
            <a:noFill/>
          </a:ln>
        </p:spPr>
      </p:pic>
      <p:pic>
        <p:nvPicPr>
          <p:cNvPr id="300" name="Google Shape;300;p24"/>
          <p:cNvPicPr preferRelativeResize="0"/>
          <p:nvPr/>
        </p:nvPicPr>
        <p:blipFill>
          <a:blip r:embed="rId9">
            <a:alphaModFix/>
          </a:blip>
          <a:stretch>
            <a:fillRect/>
          </a:stretch>
        </p:blipFill>
        <p:spPr>
          <a:xfrm>
            <a:off x="4585653" y="3445280"/>
            <a:ext cx="734272" cy="73427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pic>
        <p:nvPicPr>
          <p:cNvPr id="306" name="Google Shape;306;p25" descr="Ukraine NOW — Вікіпедія"/>
          <p:cNvPicPr preferRelativeResize="0"/>
          <p:nvPr/>
        </p:nvPicPr>
        <p:blipFill rotWithShape="1">
          <a:blip r:embed="rId3">
            <a:alphaModFix/>
          </a:blip>
          <a:srcRect/>
          <a:stretch/>
        </p:blipFill>
        <p:spPr>
          <a:xfrm>
            <a:off x="0" y="228590"/>
            <a:ext cx="9144000" cy="5143500"/>
          </a:xfrm>
          <a:prstGeom prst="rect">
            <a:avLst/>
          </a:prstGeom>
          <a:noFill/>
          <a:ln>
            <a:noFill/>
          </a:ln>
        </p:spPr>
      </p:pic>
      <p:sp>
        <p:nvSpPr>
          <p:cNvPr id="307" name="Google Shape;307;p25"/>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a:solidFill>
                  <a:srgbClr val="124981"/>
                </a:solidFill>
                <a:latin typeface="Open Sans"/>
                <a:ea typeface="Open Sans"/>
                <a:cs typeface="Open Sans"/>
                <a:sym typeface="Open Sans"/>
              </a:rPr>
              <a:t>U</a:t>
            </a:r>
            <a:r>
              <a:rPr lang="en-GB" sz="3300" b="1" i="0" u="none" strike="noStrike" cap="none">
                <a:solidFill>
                  <a:srgbClr val="124981"/>
                </a:solidFill>
                <a:latin typeface="Open Sans"/>
                <a:ea typeface="Open Sans"/>
                <a:cs typeface="Open Sans"/>
                <a:sym typeface="Open Sans"/>
              </a:rPr>
              <a:t>kraine NOW</a:t>
            </a:r>
            <a:endParaRPr sz="3300" b="1">
              <a:solidFill>
                <a:srgbClr val="124981"/>
              </a:solidFill>
              <a:latin typeface="Open Sans"/>
              <a:ea typeface="Open Sans"/>
              <a:cs typeface="Open Sans"/>
              <a:sym typeface="Open Sans"/>
            </a:endParaRPr>
          </a:p>
        </p:txBody>
      </p:sp>
      <p:grpSp>
        <p:nvGrpSpPr>
          <p:cNvPr id="308" name="Google Shape;308;p25"/>
          <p:cNvGrpSpPr/>
          <p:nvPr/>
        </p:nvGrpSpPr>
        <p:grpSpPr>
          <a:xfrm>
            <a:off x="250359" y="6157696"/>
            <a:ext cx="8643282" cy="467064"/>
            <a:chOff x="250359" y="6157696"/>
            <a:chExt cx="8643282" cy="467064"/>
          </a:xfrm>
        </p:grpSpPr>
        <p:pic>
          <p:nvPicPr>
            <p:cNvPr id="309" name="Google Shape;309;p25"/>
            <p:cNvPicPr preferRelativeResize="0"/>
            <p:nvPr/>
          </p:nvPicPr>
          <p:blipFill rotWithShape="1">
            <a:blip r:embed="rId4">
              <a:alphaModFix/>
            </a:blip>
            <a:srcRect/>
            <a:stretch/>
          </p:blipFill>
          <p:spPr>
            <a:xfrm>
              <a:off x="7499758" y="6245302"/>
              <a:ext cx="1393883" cy="379458"/>
            </a:xfrm>
            <a:prstGeom prst="rect">
              <a:avLst/>
            </a:prstGeom>
            <a:noFill/>
            <a:ln>
              <a:noFill/>
            </a:ln>
          </p:spPr>
        </p:pic>
        <p:pic>
          <p:nvPicPr>
            <p:cNvPr id="310" name="Google Shape;310;p25"/>
            <p:cNvPicPr preferRelativeResize="0"/>
            <p:nvPr/>
          </p:nvPicPr>
          <p:blipFill rotWithShape="1">
            <a:blip r:embed="rId5">
              <a:alphaModFix/>
            </a:blip>
            <a:srcRect/>
            <a:stretch/>
          </p:blipFill>
          <p:spPr>
            <a:xfrm>
              <a:off x="250359" y="6157696"/>
              <a:ext cx="1910716" cy="467064"/>
            </a:xfrm>
            <a:prstGeom prst="rect">
              <a:avLst/>
            </a:prstGeom>
            <a:noFill/>
            <a:ln>
              <a:noFill/>
            </a:ln>
          </p:spPr>
        </p:pic>
      </p:grpSp>
      <p:sp>
        <p:nvSpPr>
          <p:cNvPr id="311" name="Google Shape;311;p25"/>
          <p:cNvSpPr/>
          <p:nvPr/>
        </p:nvSpPr>
        <p:spPr>
          <a:xfrm>
            <a:off x="651164" y="4242095"/>
            <a:ext cx="8077200"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900" b="1">
                <a:solidFill>
                  <a:schemeClr val="dk1"/>
                </a:solidFill>
                <a:latin typeface="Calibri"/>
                <a:ea typeface="Calibri"/>
                <a:cs typeface="Calibri"/>
                <a:sym typeface="Calibri"/>
              </a:rPr>
              <a:t>Ukraine NOW </a:t>
            </a:r>
            <a:r>
              <a:rPr lang="en-GB" sz="1900">
                <a:solidFill>
                  <a:srgbClr val="333333"/>
                </a:solidFill>
                <a:latin typeface="Calibri"/>
                <a:ea typeface="Calibri"/>
                <a:cs typeface="Calibri"/>
                <a:sym typeface="Calibri"/>
              </a:rPr>
              <a:t>is the global marketing campaign that was launched by the Ukrainian government in 2018. It aims at creating the brand of Ukraine globally to attract investments to the country and enhance tourism. </a:t>
            </a:r>
            <a:endParaRPr sz="19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26"/>
          <p:cNvSpPr/>
          <p:nvPr/>
        </p:nvSpPr>
        <p:spPr>
          <a:xfrm>
            <a:off x="212975" y="230897"/>
            <a:ext cx="8730900" cy="1521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a:solidFill>
                  <a:srgbClr val="124981"/>
                </a:solidFill>
                <a:latin typeface="Open Sans"/>
                <a:ea typeface="Open Sans"/>
                <a:cs typeface="Open Sans"/>
                <a:sym typeface="Open Sans"/>
              </a:rPr>
              <a:t>TRADE WITH UKRAINE – </a:t>
            </a:r>
            <a:endParaRPr/>
          </a:p>
          <a:p>
            <a:pPr marL="0" marR="0" lvl="0" indent="0" algn="l" rtl="0">
              <a:spcBef>
                <a:spcPts val="0"/>
              </a:spcBef>
              <a:spcAft>
                <a:spcPts val="0"/>
              </a:spcAft>
              <a:buNone/>
            </a:pPr>
            <a:r>
              <a:rPr lang="en-GB" sz="3300" b="1">
                <a:solidFill>
                  <a:srgbClr val="124981"/>
                </a:solidFill>
                <a:latin typeface="Open Sans"/>
                <a:ea typeface="Open Sans"/>
                <a:cs typeface="Open Sans"/>
                <a:sym typeface="Open Sans"/>
              </a:rPr>
              <a:t>   THE MAIN EXPORT SLOGAN</a:t>
            </a:r>
            <a:endParaRPr sz="3300" b="1">
              <a:solidFill>
                <a:srgbClr val="124981"/>
              </a:solidFill>
              <a:latin typeface="Open Sans"/>
              <a:ea typeface="Open Sans"/>
              <a:cs typeface="Open Sans"/>
              <a:sym typeface="Open Sans"/>
            </a:endParaRPr>
          </a:p>
        </p:txBody>
      </p:sp>
      <p:grpSp>
        <p:nvGrpSpPr>
          <p:cNvPr id="318" name="Google Shape;318;p26"/>
          <p:cNvGrpSpPr/>
          <p:nvPr/>
        </p:nvGrpSpPr>
        <p:grpSpPr>
          <a:xfrm>
            <a:off x="250359" y="6157696"/>
            <a:ext cx="8643282" cy="467064"/>
            <a:chOff x="250359" y="6157696"/>
            <a:chExt cx="8643282" cy="467064"/>
          </a:xfrm>
        </p:grpSpPr>
        <p:pic>
          <p:nvPicPr>
            <p:cNvPr id="319" name="Google Shape;319;p26"/>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320" name="Google Shape;320;p26"/>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321" name="Google Shape;321;p26"/>
          <p:cNvPicPr preferRelativeResize="0"/>
          <p:nvPr/>
        </p:nvPicPr>
        <p:blipFill rotWithShape="1">
          <a:blip r:embed="rId5">
            <a:alphaModFix/>
          </a:blip>
          <a:srcRect/>
          <a:stretch/>
        </p:blipFill>
        <p:spPr>
          <a:xfrm>
            <a:off x="0" y="1922316"/>
            <a:ext cx="9143999" cy="2413283"/>
          </a:xfrm>
          <a:prstGeom prst="rect">
            <a:avLst/>
          </a:prstGeom>
          <a:noFill/>
          <a:ln>
            <a:noFill/>
          </a:ln>
        </p:spPr>
      </p:pic>
      <p:sp>
        <p:nvSpPr>
          <p:cNvPr id="322" name="Google Shape;322;p26"/>
          <p:cNvSpPr/>
          <p:nvPr/>
        </p:nvSpPr>
        <p:spPr>
          <a:xfrm>
            <a:off x="357199" y="4764825"/>
            <a:ext cx="6189000" cy="9234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900">
                <a:solidFill>
                  <a:srgbClr val="333333"/>
                </a:solidFill>
                <a:latin typeface="Calibri"/>
                <a:ea typeface="Calibri"/>
                <a:cs typeface="Calibri"/>
                <a:sym typeface="Calibri"/>
              </a:rPr>
              <a:t>The export brand </a:t>
            </a:r>
            <a:r>
              <a:rPr lang="en-GB" sz="1900" b="1">
                <a:solidFill>
                  <a:schemeClr val="dk1"/>
                </a:solidFill>
                <a:latin typeface="Calibri"/>
                <a:ea typeface="Calibri"/>
                <a:cs typeface="Calibri"/>
                <a:sym typeface="Calibri"/>
              </a:rPr>
              <a:t>Trade with Ukraine </a:t>
            </a:r>
            <a:r>
              <a:rPr lang="en-GB" sz="1900">
                <a:solidFill>
                  <a:srgbClr val="333333"/>
                </a:solidFill>
                <a:latin typeface="Calibri"/>
                <a:ea typeface="Calibri"/>
                <a:cs typeface="Calibri"/>
                <a:sym typeface="Calibri"/>
              </a:rPr>
              <a:t>is a part of the national brand </a:t>
            </a:r>
            <a:r>
              <a:rPr lang="en-GB" sz="1900" b="1">
                <a:solidFill>
                  <a:schemeClr val="dk1"/>
                </a:solidFill>
                <a:latin typeface="Calibri"/>
                <a:ea typeface="Calibri"/>
                <a:cs typeface="Calibri"/>
                <a:sym typeface="Calibri"/>
              </a:rPr>
              <a:t>Ukraine NOW</a:t>
            </a:r>
            <a:r>
              <a:rPr lang="en-GB" sz="1900">
                <a:solidFill>
                  <a:srgbClr val="333333"/>
                </a:solidFill>
                <a:latin typeface="Calibri"/>
                <a:ea typeface="Calibri"/>
                <a:cs typeface="Calibri"/>
                <a:sym typeface="Calibri"/>
              </a:rPr>
              <a:t>. It aims at promoting Ukrainian goods and services on international markets. </a:t>
            </a:r>
            <a:endParaRPr sz="1900">
              <a:solidFill>
                <a:schemeClr val="dk1"/>
              </a:solidFill>
              <a:latin typeface="Calibri"/>
              <a:ea typeface="Calibri"/>
              <a:cs typeface="Calibri"/>
              <a:sym typeface="Calibri"/>
            </a:endParaRPr>
          </a:p>
        </p:txBody>
      </p:sp>
      <p:pic>
        <p:nvPicPr>
          <p:cNvPr id="323" name="Google Shape;323;p26">
            <a:hlinkClick r:id="rId6"/>
          </p:cNvPr>
          <p:cNvPicPr preferRelativeResize="0"/>
          <p:nvPr/>
        </p:nvPicPr>
        <p:blipFill rotWithShape="1">
          <a:blip r:embed="rId7">
            <a:alphaModFix/>
          </a:blip>
          <a:srcRect/>
          <a:stretch/>
        </p:blipFill>
        <p:spPr>
          <a:xfrm>
            <a:off x="6654139" y="5017139"/>
            <a:ext cx="1948450" cy="59459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27"/>
          <p:cNvSpPr/>
          <p:nvPr/>
        </p:nvSpPr>
        <p:spPr>
          <a:xfrm>
            <a:off x="212975" y="230898"/>
            <a:ext cx="8730900" cy="11235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a:solidFill>
                  <a:srgbClr val="124981"/>
                </a:solidFill>
                <a:latin typeface="Open Sans"/>
                <a:ea typeface="Open Sans"/>
                <a:cs typeface="Open Sans"/>
                <a:sym typeface="Open Sans"/>
              </a:rPr>
              <a:t>EXPO 2020 DUBAI</a:t>
            </a:r>
            <a:endParaRPr/>
          </a:p>
          <a:p>
            <a:pPr marL="0" marR="0" lvl="0" indent="0" algn="l" rtl="0">
              <a:spcBef>
                <a:spcPts val="0"/>
              </a:spcBef>
              <a:spcAft>
                <a:spcPts val="0"/>
              </a:spcAft>
              <a:buNone/>
            </a:pPr>
            <a:r>
              <a:rPr lang="en-GB" sz="2400" b="1">
                <a:solidFill>
                  <a:srgbClr val="1F4E79"/>
                </a:solidFill>
                <a:latin typeface="Open Sans"/>
                <a:ea typeface="Open Sans"/>
                <a:cs typeface="Open Sans"/>
                <a:sym typeface="Open Sans"/>
              </a:rPr>
              <a:t>     October 1, 2021 - March 31, 2022</a:t>
            </a:r>
            <a:endParaRPr/>
          </a:p>
        </p:txBody>
      </p:sp>
      <p:grpSp>
        <p:nvGrpSpPr>
          <p:cNvPr id="330" name="Google Shape;330;p27"/>
          <p:cNvGrpSpPr/>
          <p:nvPr/>
        </p:nvGrpSpPr>
        <p:grpSpPr>
          <a:xfrm>
            <a:off x="250359" y="6157696"/>
            <a:ext cx="8643282" cy="467064"/>
            <a:chOff x="250359" y="6157696"/>
            <a:chExt cx="8643282" cy="467064"/>
          </a:xfrm>
        </p:grpSpPr>
        <p:pic>
          <p:nvPicPr>
            <p:cNvPr id="331" name="Google Shape;331;p27"/>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332" name="Google Shape;332;p27"/>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333" name="Google Shape;333;p27"/>
          <p:cNvPicPr preferRelativeResize="0"/>
          <p:nvPr/>
        </p:nvPicPr>
        <p:blipFill rotWithShape="1">
          <a:blip r:embed="rId5">
            <a:alphaModFix/>
          </a:blip>
          <a:srcRect/>
          <a:stretch/>
        </p:blipFill>
        <p:spPr>
          <a:xfrm>
            <a:off x="946150" y="1481138"/>
            <a:ext cx="7251700" cy="3124200"/>
          </a:xfrm>
          <a:prstGeom prst="rect">
            <a:avLst/>
          </a:prstGeom>
          <a:noFill/>
          <a:ln>
            <a:noFill/>
          </a:ln>
        </p:spPr>
      </p:pic>
      <p:sp>
        <p:nvSpPr>
          <p:cNvPr id="334" name="Google Shape;334;p27"/>
          <p:cNvSpPr/>
          <p:nvPr/>
        </p:nvSpPr>
        <p:spPr>
          <a:xfrm>
            <a:off x="1777217" y="4855556"/>
            <a:ext cx="6420633"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900">
                <a:solidFill>
                  <a:srgbClr val="333333"/>
                </a:solidFill>
                <a:latin typeface="Calibri"/>
                <a:ea typeface="Calibri"/>
                <a:cs typeface="Calibri"/>
                <a:sym typeface="Calibri"/>
              </a:rPr>
              <a:t>The Organizing Committee of Expo 2020 in Dubai recognized Ukrainian pavilion among top-25</a:t>
            </a:r>
            <a:endParaRPr sz="1900">
              <a:solidFill>
                <a:schemeClr val="dk1"/>
              </a:solidFill>
              <a:latin typeface="Calibri"/>
              <a:ea typeface="Calibri"/>
              <a:cs typeface="Calibri"/>
              <a:sym typeface="Calibri"/>
            </a:endParaRPr>
          </a:p>
        </p:txBody>
      </p:sp>
      <p:pic>
        <p:nvPicPr>
          <p:cNvPr id="335" name="Google Shape;335;p27"/>
          <p:cNvPicPr preferRelativeResize="0"/>
          <p:nvPr/>
        </p:nvPicPr>
        <p:blipFill rotWithShape="1">
          <a:blip r:embed="rId6">
            <a:alphaModFix/>
          </a:blip>
          <a:srcRect/>
          <a:stretch/>
        </p:blipFill>
        <p:spPr>
          <a:xfrm>
            <a:off x="1205717" y="4855587"/>
            <a:ext cx="571500" cy="5842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28"/>
          <p:cNvSpPr/>
          <p:nvPr/>
        </p:nvSpPr>
        <p:spPr>
          <a:xfrm>
            <a:off x="212975" y="230897"/>
            <a:ext cx="8730900" cy="1319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a:solidFill>
                  <a:srgbClr val="124981"/>
                </a:solidFill>
                <a:latin typeface="Open Sans"/>
                <a:ea typeface="Open Sans"/>
                <a:cs typeface="Open Sans"/>
                <a:sym typeface="Open Sans"/>
              </a:rPr>
              <a:t>Trade Fairs and International      </a:t>
            </a:r>
            <a:endParaRPr sz="3300" b="1">
              <a:solidFill>
                <a:srgbClr val="124981"/>
              </a:solidFill>
              <a:latin typeface="Open Sans"/>
              <a:ea typeface="Open Sans"/>
              <a:cs typeface="Open Sans"/>
              <a:sym typeface="Open Sans"/>
            </a:endParaRPr>
          </a:p>
          <a:p>
            <a:pPr marL="0" marR="0" lvl="0" indent="0" algn="l" rtl="0">
              <a:spcBef>
                <a:spcPts val="0"/>
              </a:spcBef>
              <a:spcAft>
                <a:spcPts val="0"/>
              </a:spcAft>
              <a:buNone/>
            </a:pPr>
            <a:r>
              <a:rPr lang="en-GB" sz="3300" b="1">
                <a:solidFill>
                  <a:srgbClr val="124981"/>
                </a:solidFill>
                <a:latin typeface="Open Sans"/>
                <a:ea typeface="Open Sans"/>
                <a:cs typeface="Open Sans"/>
                <a:sym typeface="Open Sans"/>
              </a:rPr>
              <a:t>   Exhibitions </a:t>
            </a:r>
            <a:r>
              <a:rPr lang="en-GB" sz="2400" b="1">
                <a:solidFill>
                  <a:srgbClr val="1F4E79"/>
                </a:solidFill>
                <a:latin typeface="Open Sans"/>
                <a:ea typeface="Open Sans"/>
                <a:cs typeface="Open Sans"/>
                <a:sym typeface="Open Sans"/>
              </a:rPr>
              <a:t>during COVID-19 pandemic</a:t>
            </a:r>
            <a:endParaRPr/>
          </a:p>
        </p:txBody>
      </p:sp>
      <p:grpSp>
        <p:nvGrpSpPr>
          <p:cNvPr id="342" name="Google Shape;342;p28"/>
          <p:cNvGrpSpPr/>
          <p:nvPr/>
        </p:nvGrpSpPr>
        <p:grpSpPr>
          <a:xfrm>
            <a:off x="250359" y="6157696"/>
            <a:ext cx="8643282" cy="467064"/>
            <a:chOff x="250359" y="6157696"/>
            <a:chExt cx="8643282" cy="467064"/>
          </a:xfrm>
        </p:grpSpPr>
        <p:pic>
          <p:nvPicPr>
            <p:cNvPr id="343" name="Google Shape;343;p28"/>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344" name="Google Shape;344;p28"/>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345" name="Google Shape;345;p28"/>
          <p:cNvPicPr preferRelativeResize="0"/>
          <p:nvPr/>
        </p:nvPicPr>
        <p:blipFill rotWithShape="1">
          <a:blip r:embed="rId5">
            <a:alphaModFix/>
          </a:blip>
          <a:srcRect/>
          <a:stretch/>
        </p:blipFill>
        <p:spPr>
          <a:xfrm>
            <a:off x="245615" y="1730062"/>
            <a:ext cx="2326135" cy="880020"/>
          </a:xfrm>
          <a:prstGeom prst="rect">
            <a:avLst/>
          </a:prstGeom>
          <a:noFill/>
          <a:ln>
            <a:noFill/>
          </a:ln>
        </p:spPr>
      </p:pic>
      <p:sp>
        <p:nvSpPr>
          <p:cNvPr id="346" name="Google Shape;346;p28"/>
          <p:cNvSpPr/>
          <p:nvPr/>
        </p:nvSpPr>
        <p:spPr>
          <a:xfrm>
            <a:off x="2928938" y="1550545"/>
            <a:ext cx="5964701" cy="107721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a:solidFill>
                  <a:srgbClr val="144682"/>
                </a:solidFill>
                <a:latin typeface="Calibri"/>
                <a:ea typeface="Calibri"/>
                <a:cs typeface="Calibri"/>
                <a:sym typeface="Calibri"/>
              </a:rPr>
              <a:t>Business for Smart Cities </a:t>
            </a:r>
            <a:r>
              <a:rPr lang="en-GB" sz="1600">
                <a:solidFill>
                  <a:schemeClr val="dk1"/>
                </a:solidFill>
                <a:latin typeface="Calibri"/>
                <a:ea typeface="Calibri"/>
                <a:cs typeface="Calibri"/>
                <a:sym typeface="Calibri"/>
              </a:rPr>
              <a:t>is a global event taking place in Kyiv that annually gathers the leaders of the region and international experts to define solutions to the problems of their cities and find the most appropriate partners to develop projects and services.</a:t>
            </a:r>
            <a:endParaRPr>
              <a:latin typeface="Calibri"/>
              <a:ea typeface="Calibri"/>
              <a:cs typeface="Calibri"/>
              <a:sym typeface="Calibri"/>
            </a:endParaRPr>
          </a:p>
        </p:txBody>
      </p:sp>
      <p:pic>
        <p:nvPicPr>
          <p:cNvPr id="347" name="Google Shape;347;p28"/>
          <p:cNvPicPr preferRelativeResize="0"/>
          <p:nvPr/>
        </p:nvPicPr>
        <p:blipFill rotWithShape="1">
          <a:blip r:embed="rId6">
            <a:alphaModFix/>
          </a:blip>
          <a:srcRect/>
          <a:stretch/>
        </p:blipFill>
        <p:spPr>
          <a:xfrm>
            <a:off x="274192" y="3439191"/>
            <a:ext cx="2296998" cy="508155"/>
          </a:xfrm>
          <a:prstGeom prst="rect">
            <a:avLst/>
          </a:prstGeom>
          <a:noFill/>
          <a:ln>
            <a:noFill/>
          </a:ln>
        </p:spPr>
      </p:pic>
      <p:sp>
        <p:nvSpPr>
          <p:cNvPr id="348" name="Google Shape;348;p28"/>
          <p:cNvSpPr/>
          <p:nvPr/>
        </p:nvSpPr>
        <p:spPr>
          <a:xfrm>
            <a:off x="2928938" y="3090390"/>
            <a:ext cx="5940870" cy="107721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a:solidFill>
                  <a:srgbClr val="144682"/>
                </a:solidFill>
                <a:latin typeface="Calibri"/>
                <a:ea typeface="Calibri"/>
                <a:cs typeface="Calibri"/>
                <a:sym typeface="Calibri"/>
              </a:rPr>
              <a:t>International exhibition of agricultural machinery and equipment InterAGRO. </a:t>
            </a:r>
            <a:r>
              <a:rPr lang="en-GB" sz="1600">
                <a:solidFill>
                  <a:schemeClr val="dk1"/>
                </a:solidFill>
                <a:latin typeface="Calibri"/>
                <a:ea typeface="Calibri"/>
                <a:cs typeface="Calibri"/>
                <a:sym typeface="Calibri"/>
              </a:rPr>
              <a:t>The majority of InterAGRO exhibitors are manufacturers of agricultural machinery and equipment, which contributes largely to the development and success of Ukrainian and global agribusiness. </a:t>
            </a:r>
            <a:endParaRPr>
              <a:latin typeface="Calibri"/>
              <a:ea typeface="Calibri"/>
              <a:cs typeface="Calibri"/>
              <a:sym typeface="Calibri"/>
            </a:endParaRPr>
          </a:p>
        </p:txBody>
      </p:sp>
      <p:pic>
        <p:nvPicPr>
          <p:cNvPr id="349" name="Google Shape;349;p28"/>
          <p:cNvPicPr preferRelativeResize="0"/>
          <p:nvPr/>
        </p:nvPicPr>
        <p:blipFill rotWithShape="1">
          <a:blip r:embed="rId7">
            <a:alphaModFix/>
          </a:blip>
          <a:srcRect/>
          <a:stretch/>
        </p:blipFill>
        <p:spPr>
          <a:xfrm>
            <a:off x="274191" y="4907357"/>
            <a:ext cx="2325575" cy="579637"/>
          </a:xfrm>
          <a:prstGeom prst="rect">
            <a:avLst/>
          </a:prstGeom>
          <a:noFill/>
          <a:ln>
            <a:noFill/>
          </a:ln>
        </p:spPr>
      </p:pic>
      <p:sp>
        <p:nvSpPr>
          <p:cNvPr id="350" name="Google Shape;350;p28"/>
          <p:cNvSpPr/>
          <p:nvPr/>
        </p:nvSpPr>
        <p:spPr>
          <a:xfrm>
            <a:off x="2927758" y="4609831"/>
            <a:ext cx="5964700" cy="107721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a:solidFill>
                  <a:srgbClr val="144682"/>
                </a:solidFill>
                <a:latin typeface="Calibri"/>
                <a:ea typeface="Calibri"/>
                <a:cs typeface="Calibri"/>
                <a:sym typeface="Calibri"/>
              </a:rPr>
              <a:t>The International Agricultural Exhibition “AGROEXPO" </a:t>
            </a:r>
            <a:r>
              <a:rPr lang="en-GB" sz="1600">
                <a:solidFill>
                  <a:schemeClr val="dk1"/>
                </a:solidFill>
                <a:latin typeface="Calibri"/>
                <a:ea typeface="Calibri"/>
                <a:cs typeface="Calibri"/>
                <a:sym typeface="Calibri"/>
              </a:rPr>
              <a:t>is in </a:t>
            </a:r>
            <a:endParaRPr>
              <a:latin typeface="Calibri"/>
              <a:ea typeface="Calibri"/>
              <a:cs typeface="Calibri"/>
              <a:sym typeface="Calibri"/>
            </a:endParaRPr>
          </a:p>
          <a:p>
            <a:pPr marL="0" marR="0" lvl="0" indent="0" algn="l" rtl="0">
              <a:spcBef>
                <a:spcPts val="0"/>
              </a:spcBef>
              <a:spcAft>
                <a:spcPts val="0"/>
              </a:spcAft>
              <a:buNone/>
            </a:pPr>
            <a:r>
              <a:rPr lang="en-GB" sz="1600">
                <a:solidFill>
                  <a:schemeClr val="dk1"/>
                </a:solidFill>
                <a:latin typeface="Calibri"/>
                <a:ea typeface="Calibri"/>
                <a:cs typeface="Calibri"/>
                <a:sym typeface="Calibri"/>
              </a:rPr>
              <a:t>top-10 of the largest agricultural exhibitions in Europe and is the largest exhibition in Ukraine, taking place in Kropyvnytskyi (geographical center of Ukraine). </a:t>
            </a:r>
            <a:endParaRPr>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grpSp>
        <p:nvGrpSpPr>
          <p:cNvPr id="356" name="Google Shape;356;p29"/>
          <p:cNvGrpSpPr/>
          <p:nvPr/>
        </p:nvGrpSpPr>
        <p:grpSpPr>
          <a:xfrm>
            <a:off x="250359" y="6157696"/>
            <a:ext cx="8643282" cy="467064"/>
            <a:chOff x="250359" y="6157696"/>
            <a:chExt cx="8643282" cy="467064"/>
          </a:xfrm>
        </p:grpSpPr>
        <p:pic>
          <p:nvPicPr>
            <p:cNvPr id="357" name="Google Shape;357;p29"/>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358" name="Google Shape;358;p29"/>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359" name="Google Shape;359;p29"/>
          <p:cNvPicPr preferRelativeResize="0"/>
          <p:nvPr/>
        </p:nvPicPr>
        <p:blipFill rotWithShape="1">
          <a:blip r:embed="rId5">
            <a:alphaModFix/>
          </a:blip>
          <a:srcRect/>
          <a:stretch/>
        </p:blipFill>
        <p:spPr>
          <a:xfrm>
            <a:off x="357188" y="1938577"/>
            <a:ext cx="1862146" cy="707886"/>
          </a:xfrm>
          <a:prstGeom prst="rect">
            <a:avLst/>
          </a:prstGeom>
          <a:noFill/>
          <a:ln>
            <a:noFill/>
          </a:ln>
        </p:spPr>
      </p:pic>
      <p:sp>
        <p:nvSpPr>
          <p:cNvPr id="360" name="Google Shape;360;p29"/>
          <p:cNvSpPr/>
          <p:nvPr/>
        </p:nvSpPr>
        <p:spPr>
          <a:xfrm>
            <a:off x="2643200" y="1660100"/>
            <a:ext cx="6072000" cy="1569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dirty="0">
                <a:solidFill>
                  <a:srgbClr val="144682"/>
                </a:solidFill>
                <a:latin typeface="Calibri"/>
                <a:ea typeface="Calibri"/>
                <a:cs typeface="Calibri"/>
                <a:sym typeface="Calibri"/>
              </a:rPr>
              <a:t>International Exhibition LAB </a:t>
            </a:r>
            <a:r>
              <a:rPr lang="en-GB" sz="1600" dirty="0" err="1">
                <a:solidFill>
                  <a:srgbClr val="144682"/>
                </a:solidFill>
                <a:latin typeface="Calibri"/>
                <a:ea typeface="Calibri"/>
                <a:cs typeface="Calibri"/>
                <a:sym typeface="Calibri"/>
              </a:rPr>
              <a:t>ComplEX</a:t>
            </a:r>
            <a:r>
              <a:rPr lang="en-GB" sz="1600" dirty="0">
                <a:solidFill>
                  <a:srgbClr val="144682"/>
                </a:solidFill>
                <a:latin typeface="Calibri"/>
                <a:ea typeface="Calibri"/>
                <a:cs typeface="Calibri"/>
                <a:sym typeface="Calibri"/>
              </a:rPr>
              <a:t>. </a:t>
            </a:r>
            <a:r>
              <a:rPr lang="en-GB" sz="1600" dirty="0">
                <a:solidFill>
                  <a:schemeClr val="dk1"/>
                </a:solidFill>
                <a:latin typeface="Calibri"/>
                <a:ea typeface="Calibri"/>
                <a:cs typeface="Calibri"/>
                <a:sym typeface="Calibri"/>
              </a:rPr>
              <a:t>The main event of laboratory industry of Ukraine within which comprises the whole range of equipment, technologies and specialized furniture, supplies as well as range of services for creation, equipping, modernization of all types and kinds of laboratories of various industries scientific-research field. </a:t>
            </a:r>
            <a:endParaRPr dirty="0">
              <a:latin typeface="Calibri"/>
              <a:ea typeface="Calibri"/>
              <a:cs typeface="Calibri"/>
              <a:sym typeface="Calibri"/>
            </a:endParaRPr>
          </a:p>
        </p:txBody>
      </p:sp>
      <p:pic>
        <p:nvPicPr>
          <p:cNvPr id="361" name="Google Shape;361;p29"/>
          <p:cNvPicPr preferRelativeResize="0"/>
          <p:nvPr/>
        </p:nvPicPr>
        <p:blipFill rotWithShape="1">
          <a:blip r:embed="rId6">
            <a:alphaModFix/>
          </a:blip>
          <a:srcRect/>
          <a:stretch/>
        </p:blipFill>
        <p:spPr>
          <a:xfrm>
            <a:off x="1029592" y="3481384"/>
            <a:ext cx="1060266" cy="1282700"/>
          </a:xfrm>
          <a:prstGeom prst="rect">
            <a:avLst/>
          </a:prstGeom>
          <a:noFill/>
          <a:ln>
            <a:noFill/>
          </a:ln>
        </p:spPr>
      </p:pic>
      <p:sp>
        <p:nvSpPr>
          <p:cNvPr id="362" name="Google Shape;362;p29"/>
          <p:cNvSpPr/>
          <p:nvPr/>
        </p:nvSpPr>
        <p:spPr>
          <a:xfrm>
            <a:off x="2643174" y="3377525"/>
            <a:ext cx="6222000" cy="1569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dirty="0">
                <a:solidFill>
                  <a:srgbClr val="144682"/>
                </a:solidFill>
                <a:latin typeface="Calibri"/>
                <a:ea typeface="Calibri"/>
                <a:cs typeface="Calibri"/>
                <a:sym typeface="Calibri"/>
              </a:rPr>
              <a:t>International transport and marine forum “TRANS EXPO ODESA 2020” </a:t>
            </a:r>
            <a:endParaRPr sz="1600" dirty="0">
              <a:solidFill>
                <a:srgbClr val="144682"/>
              </a:solidFill>
              <a:latin typeface="Calibri"/>
              <a:ea typeface="Calibri"/>
              <a:cs typeface="Calibri"/>
              <a:sym typeface="Calibri"/>
            </a:endParaRPr>
          </a:p>
          <a:p>
            <a:pPr marL="0" marR="0" lvl="0" indent="0" algn="l" rtl="0">
              <a:spcBef>
                <a:spcPts val="0"/>
              </a:spcBef>
              <a:spcAft>
                <a:spcPts val="0"/>
              </a:spcAft>
              <a:buNone/>
            </a:pPr>
            <a:r>
              <a:rPr lang="en-GB" sz="1600" dirty="0">
                <a:solidFill>
                  <a:schemeClr val="dk1"/>
                </a:solidFill>
                <a:latin typeface="Calibri"/>
                <a:ea typeface="Calibri"/>
                <a:cs typeface="Calibri"/>
                <a:sym typeface="Calibri"/>
              </a:rPr>
              <a:t>is an expanded business platform for cooperation between the transport and infrastructure sectors of Ukraine and the world business community, which aims to improve transport links between countries, ensure comprehensive innovative development of transport and infrastructure. </a:t>
            </a:r>
            <a:endParaRPr dirty="0">
              <a:latin typeface="Calibri"/>
              <a:ea typeface="Calibri"/>
              <a:cs typeface="Calibri"/>
              <a:sym typeface="Calibri"/>
            </a:endParaRPr>
          </a:p>
        </p:txBody>
      </p:sp>
      <p:pic>
        <p:nvPicPr>
          <p:cNvPr id="363" name="Google Shape;363;p29"/>
          <p:cNvPicPr preferRelativeResize="0"/>
          <p:nvPr/>
        </p:nvPicPr>
        <p:blipFill rotWithShape="1">
          <a:blip r:embed="rId7">
            <a:alphaModFix/>
          </a:blip>
          <a:srcRect/>
          <a:stretch/>
        </p:blipFill>
        <p:spPr>
          <a:xfrm>
            <a:off x="850422" y="5251280"/>
            <a:ext cx="1473687" cy="689232"/>
          </a:xfrm>
          <a:prstGeom prst="rect">
            <a:avLst/>
          </a:prstGeom>
          <a:noFill/>
          <a:ln>
            <a:noFill/>
          </a:ln>
        </p:spPr>
      </p:pic>
      <p:sp>
        <p:nvSpPr>
          <p:cNvPr id="364" name="Google Shape;364;p29"/>
          <p:cNvSpPr/>
          <p:nvPr/>
        </p:nvSpPr>
        <p:spPr>
          <a:xfrm>
            <a:off x="2643185" y="5246498"/>
            <a:ext cx="5915100" cy="584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a:solidFill>
                  <a:srgbClr val="144682"/>
                </a:solidFill>
                <a:latin typeface="Calibri"/>
                <a:ea typeface="Calibri"/>
                <a:cs typeface="Calibri"/>
                <a:sym typeface="Calibri"/>
              </a:rPr>
              <a:t>ElcomUkraine</a:t>
            </a:r>
            <a:r>
              <a:rPr lang="en-GB" sz="1600">
                <a:solidFill>
                  <a:schemeClr val="dk1"/>
                </a:solidFill>
                <a:latin typeface="Calibri"/>
                <a:ea typeface="Calibri"/>
                <a:cs typeface="Calibri"/>
                <a:sym typeface="Calibri"/>
              </a:rPr>
              <a:t> is the main trade show of energy, electrical engineering and energy efficiency in Ukraine.</a:t>
            </a:r>
            <a:endParaRPr sz="1600">
              <a:solidFill>
                <a:schemeClr val="dk1"/>
              </a:solidFill>
              <a:latin typeface="Calibri"/>
              <a:ea typeface="Calibri"/>
              <a:cs typeface="Calibri"/>
              <a:sym typeface="Calibri"/>
            </a:endParaRPr>
          </a:p>
        </p:txBody>
      </p:sp>
      <p:sp>
        <p:nvSpPr>
          <p:cNvPr id="365" name="Google Shape;365;p29"/>
          <p:cNvSpPr/>
          <p:nvPr/>
        </p:nvSpPr>
        <p:spPr>
          <a:xfrm>
            <a:off x="212975" y="230897"/>
            <a:ext cx="8730900" cy="1319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a:solidFill>
                  <a:srgbClr val="124981"/>
                </a:solidFill>
                <a:latin typeface="Open Sans"/>
                <a:ea typeface="Open Sans"/>
                <a:cs typeface="Open Sans"/>
                <a:sym typeface="Open Sans"/>
              </a:rPr>
              <a:t>Trade Fairs and International      </a:t>
            </a:r>
            <a:endParaRPr sz="3300" b="1">
              <a:solidFill>
                <a:srgbClr val="124981"/>
              </a:solidFill>
              <a:latin typeface="Open Sans"/>
              <a:ea typeface="Open Sans"/>
              <a:cs typeface="Open Sans"/>
              <a:sym typeface="Open Sans"/>
            </a:endParaRPr>
          </a:p>
          <a:p>
            <a:pPr marL="0" marR="0" lvl="0" indent="0" algn="l" rtl="0">
              <a:spcBef>
                <a:spcPts val="0"/>
              </a:spcBef>
              <a:spcAft>
                <a:spcPts val="0"/>
              </a:spcAft>
              <a:buNone/>
            </a:pPr>
            <a:r>
              <a:rPr lang="en-GB" sz="3300" b="1">
                <a:solidFill>
                  <a:srgbClr val="124981"/>
                </a:solidFill>
                <a:latin typeface="Open Sans"/>
                <a:ea typeface="Open Sans"/>
                <a:cs typeface="Open Sans"/>
                <a:sym typeface="Open Sans"/>
              </a:rPr>
              <a:t>   Exhibitions </a:t>
            </a:r>
            <a:r>
              <a:rPr lang="en-GB" sz="2400" b="1">
                <a:solidFill>
                  <a:srgbClr val="1F4E79"/>
                </a:solidFill>
                <a:latin typeface="Open Sans"/>
                <a:ea typeface="Open Sans"/>
                <a:cs typeface="Open Sans"/>
                <a:sym typeface="Open Sans"/>
              </a:rPr>
              <a:t>during COVID-19 pandemic</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grpSp>
        <p:nvGrpSpPr>
          <p:cNvPr id="371" name="Google Shape;371;p30"/>
          <p:cNvGrpSpPr/>
          <p:nvPr/>
        </p:nvGrpSpPr>
        <p:grpSpPr>
          <a:xfrm>
            <a:off x="250359" y="6157696"/>
            <a:ext cx="8643282" cy="467064"/>
            <a:chOff x="250359" y="6157696"/>
            <a:chExt cx="8643282" cy="467064"/>
          </a:xfrm>
        </p:grpSpPr>
        <p:pic>
          <p:nvPicPr>
            <p:cNvPr id="372" name="Google Shape;372;p30"/>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373" name="Google Shape;373;p30"/>
            <p:cNvPicPr preferRelativeResize="0"/>
            <p:nvPr/>
          </p:nvPicPr>
          <p:blipFill rotWithShape="1">
            <a:blip r:embed="rId4">
              <a:alphaModFix/>
            </a:blip>
            <a:srcRect/>
            <a:stretch/>
          </p:blipFill>
          <p:spPr>
            <a:xfrm>
              <a:off x="250359" y="6157696"/>
              <a:ext cx="1910716" cy="467064"/>
            </a:xfrm>
            <a:prstGeom prst="rect">
              <a:avLst/>
            </a:prstGeom>
            <a:noFill/>
            <a:ln>
              <a:noFill/>
            </a:ln>
          </p:spPr>
        </p:pic>
      </p:grpSp>
      <p:sp>
        <p:nvSpPr>
          <p:cNvPr id="374" name="Google Shape;374;p30"/>
          <p:cNvSpPr/>
          <p:nvPr/>
        </p:nvSpPr>
        <p:spPr>
          <a:xfrm>
            <a:off x="2871788" y="1636282"/>
            <a:ext cx="5915024" cy="107721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a:solidFill>
                  <a:srgbClr val="144682"/>
                </a:solidFill>
                <a:latin typeface="Calibri"/>
                <a:ea typeface="Calibri"/>
                <a:cs typeface="Calibri"/>
                <a:sym typeface="Calibri"/>
              </a:rPr>
              <a:t>International Trade Show of Advertising REX </a:t>
            </a:r>
            <a:r>
              <a:rPr lang="en-GB" sz="1600">
                <a:solidFill>
                  <a:schemeClr val="dk1"/>
                </a:solidFill>
                <a:latin typeface="Calibri"/>
                <a:ea typeface="Calibri"/>
                <a:cs typeface="Calibri"/>
                <a:sym typeface="Calibri"/>
              </a:rPr>
              <a:t>annually gathers advertisers from all over the country and introduces novelties of advertising and souvenirs, printing, visual communications, advertising services and digital-marketing.</a:t>
            </a:r>
            <a:endParaRPr>
              <a:latin typeface="Calibri"/>
              <a:ea typeface="Calibri"/>
              <a:cs typeface="Calibri"/>
              <a:sym typeface="Calibri"/>
            </a:endParaRPr>
          </a:p>
        </p:txBody>
      </p:sp>
      <p:sp>
        <p:nvSpPr>
          <p:cNvPr id="375" name="Google Shape;375;p30"/>
          <p:cNvSpPr/>
          <p:nvPr/>
        </p:nvSpPr>
        <p:spPr>
          <a:xfrm>
            <a:off x="2871786" y="3182260"/>
            <a:ext cx="5915025" cy="83099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a:solidFill>
                  <a:srgbClr val="144682"/>
                </a:solidFill>
                <a:latin typeface="Calibri"/>
                <a:ea typeface="Calibri"/>
                <a:cs typeface="Calibri"/>
                <a:sym typeface="Calibri"/>
              </a:rPr>
              <a:t>Franchising Trade Fair </a:t>
            </a:r>
            <a:r>
              <a:rPr lang="en-GB" sz="1600">
                <a:solidFill>
                  <a:schemeClr val="dk1"/>
                </a:solidFill>
                <a:latin typeface="Calibri"/>
                <a:ea typeface="Calibri"/>
                <a:cs typeface="Calibri"/>
                <a:sym typeface="Calibri"/>
              </a:rPr>
              <a:t>is in the TOP-5 of biggest European events. It is the only business platform for franchises purchase/sale, commercial property selection and everything necessary for a startup.</a:t>
            </a:r>
            <a:endParaRPr>
              <a:latin typeface="Calibri"/>
              <a:ea typeface="Calibri"/>
              <a:cs typeface="Calibri"/>
              <a:sym typeface="Calibri"/>
            </a:endParaRPr>
          </a:p>
        </p:txBody>
      </p:sp>
      <p:sp>
        <p:nvSpPr>
          <p:cNvPr id="376" name="Google Shape;376;p30"/>
          <p:cNvSpPr/>
          <p:nvPr/>
        </p:nvSpPr>
        <p:spPr>
          <a:xfrm>
            <a:off x="2871788" y="4482017"/>
            <a:ext cx="5915023" cy="132343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a:solidFill>
                  <a:srgbClr val="144682"/>
                </a:solidFill>
                <a:latin typeface="Calibri"/>
                <a:ea typeface="Calibri"/>
                <a:cs typeface="Calibri"/>
                <a:sym typeface="Calibri"/>
              </a:rPr>
              <a:t>Industrial Cold Trade Show </a:t>
            </a:r>
            <a:r>
              <a:rPr lang="en-GB" sz="1600">
                <a:solidFill>
                  <a:schemeClr val="dk1"/>
                </a:solidFill>
                <a:latin typeface="Calibri"/>
                <a:ea typeface="Calibri"/>
                <a:cs typeface="Calibri"/>
                <a:sym typeface="Calibri"/>
              </a:rPr>
              <a:t>is the key event of refrigeration industry in Ukraine. The trade show presents: industrial refrigeration equipment, air conditioning and ventilation, measurement and control devices and automation, equipment and consumables for repairing, assembly, and servicing. </a:t>
            </a:r>
            <a:endParaRPr sz="1600">
              <a:solidFill>
                <a:schemeClr val="dk1"/>
              </a:solidFill>
              <a:latin typeface="Calibri"/>
              <a:ea typeface="Calibri"/>
              <a:cs typeface="Calibri"/>
              <a:sym typeface="Calibri"/>
            </a:endParaRPr>
          </a:p>
        </p:txBody>
      </p:sp>
      <p:pic>
        <p:nvPicPr>
          <p:cNvPr id="377" name="Google Shape;377;p30"/>
          <p:cNvPicPr preferRelativeResize="0"/>
          <p:nvPr/>
        </p:nvPicPr>
        <p:blipFill rotWithShape="1">
          <a:blip r:embed="rId5">
            <a:alphaModFix/>
          </a:blip>
          <a:srcRect/>
          <a:stretch/>
        </p:blipFill>
        <p:spPr>
          <a:xfrm>
            <a:off x="574198" y="1795100"/>
            <a:ext cx="1572015" cy="689232"/>
          </a:xfrm>
          <a:prstGeom prst="rect">
            <a:avLst/>
          </a:prstGeom>
          <a:noFill/>
          <a:ln>
            <a:noFill/>
          </a:ln>
        </p:spPr>
      </p:pic>
      <p:pic>
        <p:nvPicPr>
          <p:cNvPr id="378" name="Google Shape;378;p30"/>
          <p:cNvPicPr preferRelativeResize="0"/>
          <p:nvPr/>
        </p:nvPicPr>
        <p:blipFill rotWithShape="1">
          <a:blip r:embed="rId6">
            <a:alphaModFix/>
          </a:blip>
          <a:srcRect/>
          <a:stretch/>
        </p:blipFill>
        <p:spPr>
          <a:xfrm>
            <a:off x="357189" y="3366586"/>
            <a:ext cx="2048713" cy="467064"/>
          </a:xfrm>
          <a:prstGeom prst="rect">
            <a:avLst/>
          </a:prstGeom>
          <a:noFill/>
          <a:ln>
            <a:noFill/>
          </a:ln>
        </p:spPr>
      </p:pic>
      <p:pic>
        <p:nvPicPr>
          <p:cNvPr id="379" name="Google Shape;379;p30" descr="Exhibition Industrial Cold : Home"/>
          <p:cNvPicPr preferRelativeResize="0"/>
          <p:nvPr/>
        </p:nvPicPr>
        <p:blipFill rotWithShape="1">
          <a:blip r:embed="rId7">
            <a:alphaModFix/>
          </a:blip>
          <a:srcRect/>
          <a:stretch/>
        </p:blipFill>
        <p:spPr>
          <a:xfrm>
            <a:off x="546014" y="4715904"/>
            <a:ext cx="1600199" cy="768095"/>
          </a:xfrm>
          <a:prstGeom prst="rect">
            <a:avLst/>
          </a:prstGeom>
          <a:noFill/>
          <a:ln>
            <a:noFill/>
          </a:ln>
        </p:spPr>
      </p:pic>
      <p:sp>
        <p:nvSpPr>
          <p:cNvPr id="380" name="Google Shape;380;p30"/>
          <p:cNvSpPr/>
          <p:nvPr/>
        </p:nvSpPr>
        <p:spPr>
          <a:xfrm>
            <a:off x="212975" y="230897"/>
            <a:ext cx="8730900" cy="1319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300" b="1" i="0" u="none" strike="noStrike" cap="none">
                <a:solidFill>
                  <a:srgbClr val="99B5CD"/>
                </a:solidFill>
                <a:latin typeface="Open Sans"/>
                <a:ea typeface="Open Sans"/>
                <a:cs typeface="Open Sans"/>
                <a:sym typeface="Open Sans"/>
              </a:rPr>
              <a:t>#</a:t>
            </a:r>
            <a:r>
              <a:rPr lang="en-GB" sz="3200" b="1" i="0" u="none" strike="noStrike" cap="none">
                <a:solidFill>
                  <a:srgbClr val="99B5CD"/>
                </a:solidFill>
                <a:latin typeface="Open Sans"/>
                <a:ea typeface="Open Sans"/>
                <a:cs typeface="Open Sans"/>
                <a:sym typeface="Open Sans"/>
              </a:rPr>
              <a:t> </a:t>
            </a:r>
            <a:r>
              <a:rPr lang="en-GB" sz="3300" b="1">
                <a:solidFill>
                  <a:srgbClr val="124981"/>
                </a:solidFill>
                <a:latin typeface="Open Sans"/>
                <a:ea typeface="Open Sans"/>
                <a:cs typeface="Open Sans"/>
                <a:sym typeface="Open Sans"/>
              </a:rPr>
              <a:t>Trade Fairs and International      </a:t>
            </a:r>
            <a:endParaRPr sz="3300" b="1">
              <a:solidFill>
                <a:srgbClr val="124981"/>
              </a:solidFill>
              <a:latin typeface="Open Sans"/>
              <a:ea typeface="Open Sans"/>
              <a:cs typeface="Open Sans"/>
              <a:sym typeface="Open Sans"/>
            </a:endParaRPr>
          </a:p>
          <a:p>
            <a:pPr marL="0" marR="0" lvl="0" indent="0" algn="l" rtl="0">
              <a:spcBef>
                <a:spcPts val="0"/>
              </a:spcBef>
              <a:spcAft>
                <a:spcPts val="0"/>
              </a:spcAft>
              <a:buNone/>
            </a:pPr>
            <a:r>
              <a:rPr lang="en-GB" sz="3300" b="1">
                <a:solidFill>
                  <a:srgbClr val="124981"/>
                </a:solidFill>
                <a:latin typeface="Open Sans"/>
                <a:ea typeface="Open Sans"/>
                <a:cs typeface="Open Sans"/>
                <a:sym typeface="Open Sans"/>
              </a:rPr>
              <a:t>   Exhibitions </a:t>
            </a:r>
            <a:r>
              <a:rPr lang="en-GB" sz="2400" b="1">
                <a:solidFill>
                  <a:srgbClr val="1F4E79"/>
                </a:solidFill>
                <a:latin typeface="Open Sans"/>
                <a:ea typeface="Open Sans"/>
                <a:cs typeface="Open Sans"/>
                <a:sym typeface="Open Sans"/>
              </a:rPr>
              <a:t>during COVID-19 pandemic</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p31"/>
          <p:cNvSpPr/>
          <p:nvPr/>
        </p:nvSpPr>
        <p:spPr>
          <a:xfrm>
            <a:off x="212975" y="230897"/>
            <a:ext cx="8730900" cy="15105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200" b="1" i="0" u="none" strike="noStrike" cap="none">
                <a:solidFill>
                  <a:srgbClr val="99B5CD"/>
                </a:solidFill>
                <a:latin typeface="Open Sans"/>
                <a:ea typeface="Open Sans"/>
                <a:cs typeface="Open Sans"/>
                <a:sym typeface="Open Sans"/>
              </a:rPr>
              <a:t>#</a:t>
            </a:r>
            <a:r>
              <a:rPr lang="en-GB" sz="2800" b="1" i="0" u="none" strike="noStrike" cap="none">
                <a:solidFill>
                  <a:srgbClr val="99B5CD"/>
                </a:solidFill>
                <a:latin typeface="Open Sans"/>
                <a:ea typeface="Open Sans"/>
                <a:cs typeface="Open Sans"/>
                <a:sym typeface="Open Sans"/>
              </a:rPr>
              <a:t> </a:t>
            </a:r>
            <a:r>
              <a:rPr lang="en-GB" sz="3200" b="1">
                <a:solidFill>
                  <a:srgbClr val="124981"/>
                </a:solidFill>
                <a:latin typeface="Open Sans"/>
                <a:ea typeface="Open Sans"/>
                <a:cs typeface="Open Sans"/>
                <a:sym typeface="Open Sans"/>
              </a:rPr>
              <a:t>Cross-sector Export Strategy </a:t>
            </a:r>
            <a:endParaRPr sz="3200" b="1">
              <a:solidFill>
                <a:srgbClr val="124981"/>
              </a:solidFill>
              <a:latin typeface="Open Sans"/>
              <a:ea typeface="Open Sans"/>
              <a:cs typeface="Open Sans"/>
              <a:sym typeface="Open Sans"/>
            </a:endParaRPr>
          </a:p>
          <a:p>
            <a:pPr marL="0" marR="0" lvl="0" indent="0" algn="l" rtl="0">
              <a:spcBef>
                <a:spcPts val="0"/>
              </a:spcBef>
              <a:spcAft>
                <a:spcPts val="0"/>
              </a:spcAft>
              <a:buNone/>
            </a:pPr>
            <a:r>
              <a:rPr lang="en-GB" sz="3200" b="1">
                <a:solidFill>
                  <a:srgbClr val="124981"/>
                </a:solidFill>
                <a:latin typeface="Open Sans"/>
                <a:ea typeface="Open Sans"/>
                <a:cs typeface="Open Sans"/>
                <a:sym typeface="Open Sans"/>
              </a:rPr>
              <a:t>   for Trade Information and Export    </a:t>
            </a:r>
            <a:endParaRPr sz="3200" b="1">
              <a:solidFill>
                <a:srgbClr val="124981"/>
              </a:solidFill>
              <a:latin typeface="Open Sans"/>
              <a:ea typeface="Open Sans"/>
              <a:cs typeface="Open Sans"/>
              <a:sym typeface="Open Sans"/>
            </a:endParaRPr>
          </a:p>
          <a:p>
            <a:pPr marL="0" marR="0" lvl="0" indent="0" algn="l" rtl="0">
              <a:spcBef>
                <a:spcPts val="0"/>
              </a:spcBef>
              <a:spcAft>
                <a:spcPts val="0"/>
              </a:spcAft>
              <a:buNone/>
            </a:pPr>
            <a:r>
              <a:rPr lang="en-GB" sz="3200" b="1">
                <a:solidFill>
                  <a:srgbClr val="124981"/>
                </a:solidFill>
                <a:latin typeface="Open Sans"/>
                <a:ea typeface="Open Sans"/>
                <a:cs typeface="Open Sans"/>
                <a:sym typeface="Open Sans"/>
              </a:rPr>
              <a:t>   Promotion</a:t>
            </a:r>
            <a:endParaRPr sz="3200" b="1">
              <a:solidFill>
                <a:srgbClr val="124981"/>
              </a:solidFill>
              <a:latin typeface="Open Sans"/>
              <a:ea typeface="Open Sans"/>
              <a:cs typeface="Open Sans"/>
              <a:sym typeface="Open Sans"/>
            </a:endParaRPr>
          </a:p>
        </p:txBody>
      </p:sp>
      <p:grpSp>
        <p:nvGrpSpPr>
          <p:cNvPr id="386" name="Google Shape;386;p31"/>
          <p:cNvGrpSpPr/>
          <p:nvPr/>
        </p:nvGrpSpPr>
        <p:grpSpPr>
          <a:xfrm>
            <a:off x="250359" y="6157696"/>
            <a:ext cx="8643282" cy="467064"/>
            <a:chOff x="250359" y="6157696"/>
            <a:chExt cx="8643282" cy="467064"/>
          </a:xfrm>
        </p:grpSpPr>
        <p:pic>
          <p:nvPicPr>
            <p:cNvPr id="387" name="Google Shape;387;p31"/>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388" name="Google Shape;388;p31"/>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389" name="Google Shape;389;p31"/>
          <p:cNvPicPr preferRelativeResize="0"/>
          <p:nvPr/>
        </p:nvPicPr>
        <p:blipFill rotWithShape="1">
          <a:blip r:embed="rId5">
            <a:alphaModFix/>
          </a:blip>
          <a:srcRect/>
          <a:stretch/>
        </p:blipFill>
        <p:spPr>
          <a:xfrm>
            <a:off x="713063" y="3021168"/>
            <a:ext cx="7897865" cy="2483138"/>
          </a:xfrm>
          <a:prstGeom prst="rect">
            <a:avLst/>
          </a:prstGeom>
          <a:noFill/>
          <a:ln>
            <a:noFill/>
          </a:ln>
        </p:spPr>
      </p:pic>
      <p:sp>
        <p:nvSpPr>
          <p:cNvPr id="390" name="Google Shape;390;p31"/>
          <p:cNvSpPr/>
          <p:nvPr/>
        </p:nvSpPr>
        <p:spPr>
          <a:xfrm>
            <a:off x="400654" y="2268281"/>
            <a:ext cx="1097400" cy="1097400"/>
          </a:xfrm>
          <a:prstGeom prst="ellipse">
            <a:avLst/>
          </a:prstGeom>
          <a:solidFill>
            <a:srgbClr val="144682"/>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1" name="Google Shape;391;p31"/>
          <p:cNvSpPr txBox="1"/>
          <p:nvPr/>
        </p:nvSpPr>
        <p:spPr>
          <a:xfrm>
            <a:off x="1064859" y="3297878"/>
            <a:ext cx="7401300" cy="15981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1000"/>
              </a:spcBef>
              <a:spcAft>
                <a:spcPts val="0"/>
              </a:spcAft>
              <a:buClr>
                <a:schemeClr val="dk1"/>
              </a:buClr>
              <a:buSzPts val="2800"/>
              <a:buFont typeface="Arial"/>
              <a:buNone/>
            </a:pPr>
            <a:r>
              <a:rPr lang="en-GB" sz="2800" b="1">
                <a:solidFill>
                  <a:schemeClr val="dk1"/>
                </a:solidFill>
                <a:latin typeface="Calibri"/>
                <a:ea typeface="Calibri"/>
                <a:cs typeface="Calibri"/>
                <a:sym typeface="Calibri"/>
              </a:rPr>
              <a:t>Enabling Ukraine to tap into new markets by providing SMEs with a relevant and responsive ecosystem of international trade information and export promotion services</a:t>
            </a:r>
            <a:endParaRPr sz="2400" b="1">
              <a:solidFill>
                <a:schemeClr val="dk1"/>
              </a:solidFill>
              <a:latin typeface="Calibri"/>
              <a:ea typeface="Calibri"/>
              <a:cs typeface="Calibri"/>
              <a:sym typeface="Calibri"/>
            </a:endParaRPr>
          </a:p>
        </p:txBody>
      </p:sp>
      <p:sp>
        <p:nvSpPr>
          <p:cNvPr id="392" name="Google Shape;392;p31"/>
          <p:cNvSpPr/>
          <p:nvPr/>
        </p:nvSpPr>
        <p:spPr>
          <a:xfrm>
            <a:off x="439530" y="2657509"/>
            <a:ext cx="1005300" cy="34170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None/>
            </a:pPr>
            <a:r>
              <a:rPr lang="en-GB" sz="1800" b="1">
                <a:solidFill>
                  <a:schemeClr val="lt1"/>
                </a:solidFill>
                <a:latin typeface="Calibri"/>
                <a:ea typeface="Calibri"/>
                <a:cs typeface="Calibri"/>
                <a:sym typeface="Calibri"/>
              </a:rPr>
              <a:t>Vision</a:t>
            </a:r>
            <a:endParaRPr sz="1800" b="1">
              <a:solidFill>
                <a:schemeClr val="lt1"/>
              </a:solidFill>
              <a:latin typeface="Calibri"/>
              <a:ea typeface="Calibri"/>
              <a:cs typeface="Calibri"/>
              <a:sym typeface="Calibri"/>
            </a:endParaRPr>
          </a:p>
        </p:txBody>
      </p:sp>
      <p:sp>
        <p:nvSpPr>
          <p:cNvPr id="393" name="Google Shape;393;p31"/>
          <p:cNvSpPr/>
          <p:nvPr/>
        </p:nvSpPr>
        <p:spPr>
          <a:xfrm>
            <a:off x="8217016" y="5227667"/>
            <a:ext cx="498300" cy="498300"/>
          </a:xfrm>
          <a:prstGeom prst="ellipse">
            <a:avLst/>
          </a:prstGeom>
          <a:solidFill>
            <a:srgbClr val="2C70B8"/>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4" name="Google Shape;394;p31"/>
          <p:cNvSpPr/>
          <p:nvPr/>
        </p:nvSpPr>
        <p:spPr>
          <a:xfrm>
            <a:off x="2623149" y="2432840"/>
            <a:ext cx="498300" cy="498300"/>
          </a:xfrm>
          <a:prstGeom prst="ellipse">
            <a:avLst/>
          </a:prstGeom>
          <a:solidFill>
            <a:srgbClr val="93C1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5" name="Google Shape;395;p31"/>
          <p:cNvSpPr/>
          <p:nvPr/>
        </p:nvSpPr>
        <p:spPr>
          <a:xfrm>
            <a:off x="7929847" y="5571577"/>
            <a:ext cx="267000" cy="267000"/>
          </a:xfrm>
          <a:prstGeom prst="ellipse">
            <a:avLst/>
          </a:prstGeom>
          <a:solidFill>
            <a:srgbClr val="93C1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96" name="Google Shape;396;p31"/>
          <p:cNvPicPr preferRelativeResize="0"/>
          <p:nvPr/>
        </p:nvPicPr>
        <p:blipFill>
          <a:blip r:embed="rId6">
            <a:alphaModFix/>
          </a:blip>
          <a:stretch>
            <a:fillRect/>
          </a:stretch>
        </p:blipFill>
        <p:spPr>
          <a:xfrm>
            <a:off x="1561550" y="1896475"/>
            <a:ext cx="998100" cy="9981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32"/>
          <p:cNvSpPr/>
          <p:nvPr/>
        </p:nvSpPr>
        <p:spPr>
          <a:xfrm>
            <a:off x="1643820" y="2099316"/>
            <a:ext cx="2806200" cy="1169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400">
                <a:solidFill>
                  <a:srgbClr val="144682"/>
                </a:solidFill>
                <a:latin typeface="Calibri"/>
                <a:ea typeface="Calibri"/>
                <a:cs typeface="Calibri"/>
                <a:sym typeface="Calibri"/>
              </a:rPr>
              <a:t>Create an institutional framework, responding to the needs of the private sector and providing it with relevant, customer–oriented intelligence</a:t>
            </a:r>
            <a:endParaRPr>
              <a:latin typeface="Calibri"/>
              <a:ea typeface="Calibri"/>
              <a:cs typeface="Calibri"/>
              <a:sym typeface="Calibri"/>
            </a:endParaRPr>
          </a:p>
        </p:txBody>
      </p:sp>
      <p:sp>
        <p:nvSpPr>
          <p:cNvPr id="402" name="Google Shape;402;p32"/>
          <p:cNvSpPr/>
          <p:nvPr/>
        </p:nvSpPr>
        <p:spPr>
          <a:xfrm>
            <a:off x="1643825" y="3485075"/>
            <a:ext cx="2513400" cy="954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400">
                <a:solidFill>
                  <a:srgbClr val="144682"/>
                </a:solidFill>
                <a:latin typeface="Calibri"/>
                <a:ea typeface="Calibri"/>
                <a:cs typeface="Calibri"/>
                <a:sym typeface="Calibri"/>
              </a:rPr>
              <a:t>Build an effective international network for delivering market intelligence and promote exporters abroad</a:t>
            </a:r>
            <a:endParaRPr>
              <a:latin typeface="Calibri"/>
              <a:ea typeface="Calibri"/>
              <a:cs typeface="Calibri"/>
              <a:sym typeface="Calibri"/>
            </a:endParaRPr>
          </a:p>
        </p:txBody>
      </p:sp>
      <p:sp>
        <p:nvSpPr>
          <p:cNvPr id="403" name="Google Shape;403;p32"/>
          <p:cNvSpPr/>
          <p:nvPr/>
        </p:nvSpPr>
        <p:spPr>
          <a:xfrm>
            <a:off x="1643820" y="4834643"/>
            <a:ext cx="2719200" cy="954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400">
                <a:solidFill>
                  <a:srgbClr val="144682"/>
                </a:solidFill>
                <a:latin typeface="Calibri"/>
                <a:ea typeface="Calibri"/>
                <a:cs typeface="Calibri"/>
                <a:sym typeface="Calibri"/>
              </a:rPr>
              <a:t>Increase international recognition of Ukraine as a world–class exporter of quality, sustainably produced products</a:t>
            </a:r>
            <a:endParaRPr>
              <a:latin typeface="Calibri"/>
              <a:ea typeface="Calibri"/>
              <a:cs typeface="Calibri"/>
              <a:sym typeface="Calibri"/>
            </a:endParaRPr>
          </a:p>
        </p:txBody>
      </p:sp>
      <p:sp>
        <p:nvSpPr>
          <p:cNvPr id="404" name="Google Shape;404;p32"/>
          <p:cNvSpPr/>
          <p:nvPr/>
        </p:nvSpPr>
        <p:spPr>
          <a:xfrm>
            <a:off x="212975" y="230899"/>
            <a:ext cx="8730900" cy="1048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200" b="1" i="0" u="none" strike="noStrike" cap="none" dirty="0">
                <a:solidFill>
                  <a:srgbClr val="99B5CD"/>
                </a:solidFill>
                <a:latin typeface="Open Sans"/>
                <a:ea typeface="Open Sans"/>
                <a:cs typeface="Open Sans"/>
                <a:sym typeface="Open Sans"/>
              </a:rPr>
              <a:t>#</a:t>
            </a:r>
            <a:r>
              <a:rPr lang="en-GB" sz="2800" b="1" i="0" u="none" strike="noStrike" cap="none" dirty="0">
                <a:solidFill>
                  <a:srgbClr val="99B5CD"/>
                </a:solidFill>
                <a:latin typeface="Open Sans"/>
                <a:ea typeface="Open Sans"/>
                <a:cs typeface="Open Sans"/>
                <a:sym typeface="Open Sans"/>
              </a:rPr>
              <a:t> </a:t>
            </a:r>
            <a:r>
              <a:rPr lang="en-GB" sz="3200" b="1" dirty="0">
                <a:solidFill>
                  <a:srgbClr val="124981"/>
                </a:solidFill>
                <a:latin typeface="Open Sans"/>
                <a:ea typeface="Open Sans"/>
                <a:cs typeface="Open Sans"/>
                <a:sym typeface="Open Sans"/>
              </a:rPr>
              <a:t>Cross-sector Export Strategy</a:t>
            </a:r>
            <a:r>
              <a:rPr lang="uk-UA" sz="3200" b="1" dirty="0">
                <a:solidFill>
                  <a:srgbClr val="124981"/>
                </a:solidFill>
                <a:latin typeface="Open Sans"/>
                <a:ea typeface="Open Sans"/>
                <a:cs typeface="Open Sans"/>
                <a:sym typeface="Open Sans"/>
              </a:rPr>
              <a:t> </a:t>
            </a:r>
            <a:r>
              <a:rPr lang="en-GB" sz="3200" b="1" dirty="0">
                <a:solidFill>
                  <a:srgbClr val="124981"/>
                </a:solidFill>
                <a:latin typeface="Open Sans"/>
                <a:ea typeface="Open Sans"/>
                <a:cs typeface="Open Sans"/>
                <a:sym typeface="Open Sans"/>
              </a:rPr>
              <a:t>for Trade   </a:t>
            </a:r>
            <a:endParaRPr sz="3200" b="1" dirty="0">
              <a:solidFill>
                <a:srgbClr val="124981"/>
              </a:solidFill>
              <a:latin typeface="Open Sans"/>
              <a:ea typeface="Open Sans"/>
              <a:cs typeface="Open Sans"/>
              <a:sym typeface="Open Sans"/>
            </a:endParaRPr>
          </a:p>
          <a:p>
            <a:pPr marL="0" marR="0" lvl="0" indent="0" algn="l" rtl="0">
              <a:spcBef>
                <a:spcPts val="0"/>
              </a:spcBef>
              <a:spcAft>
                <a:spcPts val="0"/>
              </a:spcAft>
              <a:buNone/>
            </a:pPr>
            <a:r>
              <a:rPr lang="en-GB" sz="3200" b="1" dirty="0">
                <a:solidFill>
                  <a:srgbClr val="124981"/>
                </a:solidFill>
                <a:latin typeface="Open Sans"/>
                <a:ea typeface="Open Sans"/>
                <a:cs typeface="Open Sans"/>
                <a:sym typeface="Open Sans"/>
              </a:rPr>
              <a:t>   Information and Export Promotion</a:t>
            </a:r>
            <a:endParaRPr sz="3200" b="1" dirty="0">
              <a:solidFill>
                <a:srgbClr val="124981"/>
              </a:solidFill>
              <a:latin typeface="Open Sans"/>
              <a:ea typeface="Open Sans"/>
              <a:cs typeface="Open Sans"/>
              <a:sym typeface="Open Sans"/>
            </a:endParaRPr>
          </a:p>
          <a:p>
            <a:pPr marL="0" marR="0" lvl="0" indent="0" algn="l" rtl="0">
              <a:spcBef>
                <a:spcPts val="0"/>
              </a:spcBef>
              <a:spcAft>
                <a:spcPts val="0"/>
              </a:spcAft>
              <a:buNone/>
            </a:pPr>
            <a:endParaRPr sz="1600" dirty="0">
              <a:solidFill>
                <a:schemeClr val="dk1"/>
              </a:solidFill>
              <a:latin typeface="Open Sans"/>
              <a:ea typeface="Open Sans"/>
              <a:cs typeface="Open Sans"/>
              <a:sym typeface="Open Sans"/>
            </a:endParaRPr>
          </a:p>
        </p:txBody>
      </p:sp>
      <p:grpSp>
        <p:nvGrpSpPr>
          <p:cNvPr id="405" name="Google Shape;405;p32"/>
          <p:cNvGrpSpPr/>
          <p:nvPr/>
        </p:nvGrpSpPr>
        <p:grpSpPr>
          <a:xfrm>
            <a:off x="250359" y="6157696"/>
            <a:ext cx="8643282" cy="467064"/>
            <a:chOff x="250359" y="6157696"/>
            <a:chExt cx="8643282" cy="467064"/>
          </a:xfrm>
        </p:grpSpPr>
        <p:pic>
          <p:nvPicPr>
            <p:cNvPr id="406" name="Google Shape;406;p32"/>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407" name="Google Shape;407;p32"/>
            <p:cNvPicPr preferRelativeResize="0"/>
            <p:nvPr/>
          </p:nvPicPr>
          <p:blipFill rotWithShape="1">
            <a:blip r:embed="rId4">
              <a:alphaModFix/>
            </a:blip>
            <a:srcRect/>
            <a:stretch/>
          </p:blipFill>
          <p:spPr>
            <a:xfrm>
              <a:off x="250359" y="6157696"/>
              <a:ext cx="1910716" cy="467064"/>
            </a:xfrm>
            <a:prstGeom prst="rect">
              <a:avLst/>
            </a:prstGeom>
            <a:noFill/>
            <a:ln>
              <a:noFill/>
            </a:ln>
          </p:spPr>
        </p:pic>
      </p:grpSp>
      <p:sp>
        <p:nvSpPr>
          <p:cNvPr id="408" name="Google Shape;408;p32"/>
          <p:cNvSpPr/>
          <p:nvPr/>
        </p:nvSpPr>
        <p:spPr>
          <a:xfrm>
            <a:off x="471511" y="1409184"/>
            <a:ext cx="2806200" cy="461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124981"/>
              </a:buClr>
              <a:buSzPts val="2400"/>
              <a:buFont typeface="Calibri"/>
              <a:buNone/>
            </a:pPr>
            <a:r>
              <a:rPr lang="en-GB" sz="2400" b="1">
                <a:solidFill>
                  <a:srgbClr val="124981"/>
                </a:solidFill>
                <a:latin typeface="Calibri"/>
                <a:ea typeface="Calibri"/>
                <a:cs typeface="Calibri"/>
                <a:sym typeface="Calibri"/>
              </a:rPr>
              <a:t>Strategic Objectives</a:t>
            </a:r>
            <a:endParaRPr sz="1800">
              <a:solidFill>
                <a:schemeClr val="dk1"/>
              </a:solidFill>
              <a:latin typeface="Calibri"/>
              <a:ea typeface="Calibri"/>
              <a:cs typeface="Calibri"/>
              <a:sym typeface="Calibri"/>
            </a:endParaRPr>
          </a:p>
        </p:txBody>
      </p:sp>
      <p:sp>
        <p:nvSpPr>
          <p:cNvPr id="409" name="Google Shape;409;p32"/>
          <p:cNvSpPr/>
          <p:nvPr/>
        </p:nvSpPr>
        <p:spPr>
          <a:xfrm>
            <a:off x="4677825" y="2066975"/>
            <a:ext cx="4394400" cy="1532100"/>
          </a:xfrm>
          <a:prstGeom prst="rect">
            <a:avLst/>
          </a:prstGeom>
          <a:noFill/>
          <a:ln>
            <a:noFill/>
          </a:ln>
        </p:spPr>
        <p:txBody>
          <a:bodyPr spcFirstLastPara="1" wrap="square" lIns="91425" tIns="45700" rIns="91425" bIns="45700" anchor="t" anchorCtr="0">
            <a:noAutofit/>
          </a:bodyPr>
          <a:lstStyle/>
          <a:p>
            <a:pPr marL="171450" marR="0" lvl="0" indent="-177800" algn="l" rtl="0">
              <a:spcBef>
                <a:spcPts val="0"/>
              </a:spcBef>
              <a:spcAft>
                <a:spcPts val="0"/>
              </a:spcAft>
              <a:buClr>
                <a:srgbClr val="729CB8"/>
              </a:buClr>
              <a:buSzPts val="1300"/>
              <a:buFont typeface="Calibri"/>
              <a:buChar char="•"/>
            </a:pPr>
            <a:r>
              <a:rPr lang="en-GB">
                <a:solidFill>
                  <a:schemeClr val="dk1"/>
                </a:solidFill>
                <a:latin typeface="Calibri"/>
                <a:ea typeface="Calibri"/>
                <a:cs typeface="Calibri"/>
                <a:sym typeface="Calibri"/>
              </a:rPr>
              <a:t>Facilitate distribution of relevant information, enabling the private sector to access and interpret it</a:t>
            </a:r>
            <a:endParaRPr sz="1500">
              <a:latin typeface="Calibri"/>
              <a:ea typeface="Calibri"/>
              <a:cs typeface="Calibri"/>
              <a:sym typeface="Calibri"/>
            </a:endParaRPr>
          </a:p>
          <a:p>
            <a:pPr marL="171450" marR="0" lvl="0" indent="-177800" algn="l" rtl="0">
              <a:spcBef>
                <a:spcPts val="0"/>
              </a:spcBef>
              <a:spcAft>
                <a:spcPts val="0"/>
              </a:spcAft>
              <a:buClr>
                <a:srgbClr val="729CB8"/>
              </a:buClr>
              <a:buSzPts val="1300"/>
              <a:buFont typeface="Calibri"/>
              <a:buChar char="•"/>
            </a:pPr>
            <a:r>
              <a:rPr lang="en-GB">
                <a:solidFill>
                  <a:schemeClr val="dk1"/>
                </a:solidFill>
                <a:latin typeface="Calibri"/>
                <a:ea typeface="Calibri"/>
                <a:cs typeface="Calibri"/>
                <a:sym typeface="Calibri"/>
              </a:rPr>
              <a:t>Effectively manage the TSIs network to make information collection, processing and dissemination accurate and transparent</a:t>
            </a:r>
            <a:endParaRPr sz="1500">
              <a:latin typeface="Calibri"/>
              <a:ea typeface="Calibri"/>
              <a:cs typeface="Calibri"/>
              <a:sym typeface="Calibri"/>
            </a:endParaRPr>
          </a:p>
        </p:txBody>
      </p:sp>
      <p:sp>
        <p:nvSpPr>
          <p:cNvPr id="410" name="Google Shape;410;p32"/>
          <p:cNvSpPr/>
          <p:nvPr/>
        </p:nvSpPr>
        <p:spPr>
          <a:xfrm>
            <a:off x="4677824" y="4782258"/>
            <a:ext cx="4394400" cy="1405800"/>
          </a:xfrm>
          <a:prstGeom prst="rect">
            <a:avLst/>
          </a:prstGeom>
          <a:noFill/>
          <a:ln>
            <a:noFill/>
          </a:ln>
        </p:spPr>
        <p:txBody>
          <a:bodyPr spcFirstLastPara="1" wrap="square" lIns="91425" tIns="45700" rIns="91425" bIns="45700" anchor="t" anchorCtr="0">
            <a:noAutofit/>
          </a:bodyPr>
          <a:lstStyle/>
          <a:p>
            <a:pPr marL="171450" marR="0" lvl="0" indent="-177800" algn="l" rtl="0">
              <a:spcBef>
                <a:spcPts val="0"/>
              </a:spcBef>
              <a:spcAft>
                <a:spcPts val="0"/>
              </a:spcAft>
              <a:buClr>
                <a:srgbClr val="729CB8"/>
              </a:buClr>
              <a:buSzPts val="1300"/>
              <a:buFont typeface="Calibri"/>
              <a:buChar char="•"/>
            </a:pPr>
            <a:r>
              <a:rPr lang="en-GB">
                <a:solidFill>
                  <a:schemeClr val="dk1"/>
                </a:solidFill>
                <a:latin typeface="Calibri"/>
                <a:ea typeface="Calibri"/>
                <a:cs typeface="Calibri"/>
                <a:sym typeface="Calibri"/>
              </a:rPr>
              <a:t>Promote export brand “Made in Ukraine”</a:t>
            </a:r>
            <a:endParaRPr sz="1500">
              <a:latin typeface="Calibri"/>
              <a:ea typeface="Calibri"/>
              <a:cs typeface="Calibri"/>
              <a:sym typeface="Calibri"/>
            </a:endParaRPr>
          </a:p>
          <a:p>
            <a:pPr marL="171450" marR="0" lvl="0" indent="-177800" algn="l" rtl="0">
              <a:spcBef>
                <a:spcPts val="0"/>
              </a:spcBef>
              <a:spcAft>
                <a:spcPts val="0"/>
              </a:spcAft>
              <a:buClr>
                <a:srgbClr val="729CB8"/>
              </a:buClr>
              <a:buSzPts val="1300"/>
              <a:buFont typeface="Calibri"/>
              <a:buChar char="•"/>
            </a:pPr>
            <a:r>
              <a:rPr lang="en-GB">
                <a:solidFill>
                  <a:schemeClr val="dk1"/>
                </a:solidFill>
                <a:latin typeface="Calibri"/>
                <a:ea typeface="Calibri"/>
                <a:cs typeface="Calibri"/>
                <a:sym typeface="Calibri"/>
              </a:rPr>
              <a:t>Increase the number of sustainable export-oriented companies</a:t>
            </a:r>
            <a:endParaRPr sz="1500">
              <a:latin typeface="Calibri"/>
              <a:ea typeface="Calibri"/>
              <a:cs typeface="Calibri"/>
              <a:sym typeface="Calibri"/>
            </a:endParaRPr>
          </a:p>
          <a:p>
            <a:pPr marL="171450" marR="0" lvl="0" indent="-177800" algn="l" rtl="0">
              <a:spcBef>
                <a:spcPts val="0"/>
              </a:spcBef>
              <a:spcAft>
                <a:spcPts val="0"/>
              </a:spcAft>
              <a:buClr>
                <a:srgbClr val="729CB8"/>
              </a:buClr>
              <a:buSzPts val="1300"/>
              <a:buFont typeface="Calibri"/>
              <a:buChar char="•"/>
            </a:pPr>
            <a:r>
              <a:rPr lang="en-GB">
                <a:solidFill>
                  <a:schemeClr val="dk1"/>
                </a:solidFill>
                <a:latin typeface="Calibri"/>
                <a:ea typeface="Calibri"/>
                <a:cs typeface="Calibri"/>
                <a:sym typeface="Calibri"/>
              </a:rPr>
              <a:t>Promote international recognition through FTAs</a:t>
            </a:r>
            <a:endParaRPr sz="1500">
              <a:latin typeface="Calibri"/>
              <a:ea typeface="Calibri"/>
              <a:cs typeface="Calibri"/>
              <a:sym typeface="Calibri"/>
            </a:endParaRPr>
          </a:p>
        </p:txBody>
      </p:sp>
      <p:pic>
        <p:nvPicPr>
          <p:cNvPr id="411" name="Google Shape;411;p32"/>
          <p:cNvPicPr preferRelativeResize="0"/>
          <p:nvPr/>
        </p:nvPicPr>
        <p:blipFill rotWithShape="1">
          <a:blip r:embed="rId5">
            <a:alphaModFix/>
          </a:blip>
          <a:srcRect/>
          <a:stretch/>
        </p:blipFill>
        <p:spPr>
          <a:xfrm>
            <a:off x="4450020" y="2379111"/>
            <a:ext cx="200025" cy="533400"/>
          </a:xfrm>
          <a:prstGeom prst="rect">
            <a:avLst/>
          </a:prstGeom>
          <a:noFill/>
          <a:ln>
            <a:noFill/>
          </a:ln>
        </p:spPr>
      </p:pic>
      <p:pic>
        <p:nvPicPr>
          <p:cNvPr id="412" name="Google Shape;412;p32"/>
          <p:cNvPicPr preferRelativeResize="0"/>
          <p:nvPr/>
        </p:nvPicPr>
        <p:blipFill rotWithShape="1">
          <a:blip r:embed="rId5">
            <a:alphaModFix/>
          </a:blip>
          <a:srcRect/>
          <a:stretch/>
        </p:blipFill>
        <p:spPr>
          <a:xfrm>
            <a:off x="4416961" y="3600237"/>
            <a:ext cx="200025" cy="533400"/>
          </a:xfrm>
          <a:prstGeom prst="rect">
            <a:avLst/>
          </a:prstGeom>
          <a:noFill/>
          <a:ln>
            <a:noFill/>
          </a:ln>
        </p:spPr>
      </p:pic>
      <p:pic>
        <p:nvPicPr>
          <p:cNvPr id="413" name="Google Shape;413;p32"/>
          <p:cNvPicPr preferRelativeResize="0"/>
          <p:nvPr/>
        </p:nvPicPr>
        <p:blipFill rotWithShape="1">
          <a:blip r:embed="rId5">
            <a:alphaModFix/>
          </a:blip>
          <a:srcRect/>
          <a:stretch/>
        </p:blipFill>
        <p:spPr>
          <a:xfrm>
            <a:off x="4373820" y="5003793"/>
            <a:ext cx="200025" cy="533400"/>
          </a:xfrm>
          <a:prstGeom prst="rect">
            <a:avLst/>
          </a:prstGeom>
          <a:noFill/>
          <a:ln>
            <a:noFill/>
          </a:ln>
        </p:spPr>
      </p:pic>
      <p:sp>
        <p:nvSpPr>
          <p:cNvPr id="414" name="Google Shape;414;p32"/>
          <p:cNvSpPr/>
          <p:nvPr/>
        </p:nvSpPr>
        <p:spPr>
          <a:xfrm>
            <a:off x="4677824" y="3527295"/>
            <a:ext cx="4394400" cy="1426200"/>
          </a:xfrm>
          <a:prstGeom prst="rect">
            <a:avLst/>
          </a:prstGeom>
          <a:noFill/>
          <a:ln>
            <a:noFill/>
          </a:ln>
        </p:spPr>
        <p:txBody>
          <a:bodyPr spcFirstLastPara="1" wrap="square" lIns="91425" tIns="45700" rIns="91425" bIns="45700" anchor="t" anchorCtr="0">
            <a:noAutofit/>
          </a:bodyPr>
          <a:lstStyle/>
          <a:p>
            <a:pPr marL="171450" marR="0" lvl="0" indent="-177800" algn="l" rtl="0">
              <a:spcBef>
                <a:spcPts val="0"/>
              </a:spcBef>
              <a:spcAft>
                <a:spcPts val="0"/>
              </a:spcAft>
              <a:buClr>
                <a:srgbClr val="729CB8"/>
              </a:buClr>
              <a:buSzPts val="1300"/>
              <a:buFont typeface="Calibri"/>
              <a:buChar char="•"/>
            </a:pPr>
            <a:r>
              <a:rPr lang="en-GB">
                <a:solidFill>
                  <a:schemeClr val="dk1"/>
                </a:solidFill>
                <a:latin typeface="Calibri"/>
                <a:ea typeface="Calibri"/>
                <a:cs typeface="Calibri"/>
                <a:sym typeface="Calibri"/>
              </a:rPr>
              <a:t>Leverage international network of trade support institutions</a:t>
            </a:r>
            <a:endParaRPr sz="1500">
              <a:latin typeface="Calibri"/>
              <a:ea typeface="Calibri"/>
              <a:cs typeface="Calibri"/>
              <a:sym typeface="Calibri"/>
            </a:endParaRPr>
          </a:p>
          <a:p>
            <a:pPr marL="171450" marR="0" lvl="0" indent="-177800" algn="l" rtl="0">
              <a:spcBef>
                <a:spcPts val="0"/>
              </a:spcBef>
              <a:spcAft>
                <a:spcPts val="0"/>
              </a:spcAft>
              <a:buClr>
                <a:srgbClr val="729CB8"/>
              </a:buClr>
              <a:buSzPts val="1300"/>
              <a:buFont typeface="Calibri"/>
              <a:buChar char="•"/>
            </a:pPr>
            <a:r>
              <a:rPr lang="en-GB">
                <a:solidFill>
                  <a:schemeClr val="dk1"/>
                </a:solidFill>
                <a:latin typeface="Calibri"/>
                <a:ea typeface="Calibri"/>
                <a:cs typeface="Calibri"/>
                <a:sym typeface="Calibri"/>
              </a:rPr>
              <a:t>Enhance presence of Ukrainian exporters abroad</a:t>
            </a:r>
            <a:endParaRPr sz="1500">
              <a:latin typeface="Calibri"/>
              <a:ea typeface="Calibri"/>
              <a:cs typeface="Calibri"/>
              <a:sym typeface="Calibri"/>
            </a:endParaRPr>
          </a:p>
        </p:txBody>
      </p:sp>
      <p:pic>
        <p:nvPicPr>
          <p:cNvPr id="415" name="Google Shape;415;p32"/>
          <p:cNvPicPr preferRelativeResize="0"/>
          <p:nvPr/>
        </p:nvPicPr>
        <p:blipFill rotWithShape="1">
          <a:blip r:embed="rId6">
            <a:alphaModFix/>
          </a:blip>
          <a:srcRect/>
          <a:stretch/>
        </p:blipFill>
        <p:spPr>
          <a:xfrm>
            <a:off x="3292690" y="1413500"/>
            <a:ext cx="743271" cy="470087"/>
          </a:xfrm>
          <a:prstGeom prst="rect">
            <a:avLst/>
          </a:prstGeom>
          <a:noFill/>
          <a:ln>
            <a:noFill/>
          </a:ln>
        </p:spPr>
      </p:pic>
      <p:pic>
        <p:nvPicPr>
          <p:cNvPr id="416" name="Google Shape;416;p32"/>
          <p:cNvPicPr preferRelativeResize="0"/>
          <p:nvPr/>
        </p:nvPicPr>
        <p:blipFill>
          <a:blip r:embed="rId7">
            <a:alphaModFix/>
          </a:blip>
          <a:stretch>
            <a:fillRect/>
          </a:stretch>
        </p:blipFill>
        <p:spPr>
          <a:xfrm>
            <a:off x="589475" y="2060088"/>
            <a:ext cx="743250" cy="999688"/>
          </a:xfrm>
          <a:prstGeom prst="rect">
            <a:avLst/>
          </a:prstGeom>
          <a:noFill/>
          <a:ln>
            <a:noFill/>
          </a:ln>
        </p:spPr>
      </p:pic>
      <p:pic>
        <p:nvPicPr>
          <p:cNvPr id="417" name="Google Shape;417;p32"/>
          <p:cNvPicPr preferRelativeResize="0"/>
          <p:nvPr/>
        </p:nvPicPr>
        <p:blipFill>
          <a:blip r:embed="rId8">
            <a:alphaModFix/>
          </a:blip>
          <a:stretch>
            <a:fillRect/>
          </a:stretch>
        </p:blipFill>
        <p:spPr>
          <a:xfrm>
            <a:off x="437075" y="3367898"/>
            <a:ext cx="944361" cy="999675"/>
          </a:xfrm>
          <a:prstGeom prst="rect">
            <a:avLst/>
          </a:prstGeom>
          <a:noFill/>
          <a:ln>
            <a:noFill/>
          </a:ln>
        </p:spPr>
      </p:pic>
      <p:pic>
        <p:nvPicPr>
          <p:cNvPr id="418" name="Google Shape;418;p32"/>
          <p:cNvPicPr preferRelativeResize="0"/>
          <p:nvPr/>
        </p:nvPicPr>
        <p:blipFill>
          <a:blip r:embed="rId9">
            <a:alphaModFix/>
          </a:blip>
          <a:stretch>
            <a:fillRect/>
          </a:stretch>
        </p:blipFill>
        <p:spPr>
          <a:xfrm>
            <a:off x="437076" y="4855651"/>
            <a:ext cx="1020550" cy="91898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pic>
        <p:nvPicPr>
          <p:cNvPr id="423" name="Google Shape;423;p33"/>
          <p:cNvPicPr preferRelativeResize="0"/>
          <p:nvPr/>
        </p:nvPicPr>
        <p:blipFill rotWithShape="1">
          <a:blip r:embed="rId3">
            <a:alphaModFix/>
          </a:blip>
          <a:srcRect/>
          <a:stretch/>
        </p:blipFill>
        <p:spPr>
          <a:xfrm>
            <a:off x="5736566" y="239172"/>
            <a:ext cx="3069343" cy="2555348"/>
          </a:xfrm>
          <a:prstGeom prst="rect">
            <a:avLst/>
          </a:prstGeom>
          <a:noFill/>
          <a:ln>
            <a:noFill/>
          </a:ln>
        </p:spPr>
      </p:pic>
      <p:pic>
        <p:nvPicPr>
          <p:cNvPr id="424" name="Google Shape;424;p33" descr="ncU37hxshP.jpg"/>
          <p:cNvPicPr preferRelativeResize="0"/>
          <p:nvPr/>
        </p:nvPicPr>
        <p:blipFill rotWithShape="1">
          <a:blip r:embed="rId4">
            <a:alphaModFix/>
          </a:blip>
          <a:srcRect/>
          <a:stretch/>
        </p:blipFill>
        <p:spPr>
          <a:xfrm>
            <a:off x="423322" y="164617"/>
            <a:ext cx="1535983" cy="1105274"/>
          </a:xfrm>
          <a:prstGeom prst="rect">
            <a:avLst/>
          </a:prstGeom>
          <a:noFill/>
          <a:ln>
            <a:noFill/>
          </a:ln>
        </p:spPr>
      </p:pic>
      <p:grpSp>
        <p:nvGrpSpPr>
          <p:cNvPr id="425" name="Google Shape;425;p33"/>
          <p:cNvGrpSpPr/>
          <p:nvPr/>
        </p:nvGrpSpPr>
        <p:grpSpPr>
          <a:xfrm>
            <a:off x="6033001" y="6074097"/>
            <a:ext cx="2779318" cy="386261"/>
            <a:chOff x="1719387" y="4606373"/>
            <a:chExt cx="8042010" cy="1117655"/>
          </a:xfrm>
        </p:grpSpPr>
        <p:pic>
          <p:nvPicPr>
            <p:cNvPr id="426" name="Google Shape;426;p33"/>
            <p:cNvPicPr preferRelativeResize="0"/>
            <p:nvPr/>
          </p:nvPicPr>
          <p:blipFill rotWithShape="1">
            <a:blip r:embed="rId5">
              <a:alphaModFix/>
            </a:blip>
            <a:srcRect/>
            <a:stretch/>
          </p:blipFill>
          <p:spPr>
            <a:xfrm>
              <a:off x="6408433" y="4606373"/>
              <a:ext cx="3352964" cy="1117655"/>
            </a:xfrm>
            <a:prstGeom prst="rect">
              <a:avLst/>
            </a:prstGeom>
            <a:noFill/>
            <a:ln>
              <a:noFill/>
            </a:ln>
          </p:spPr>
        </p:pic>
        <p:pic>
          <p:nvPicPr>
            <p:cNvPr id="427" name="Google Shape;427;p33"/>
            <p:cNvPicPr preferRelativeResize="0"/>
            <p:nvPr/>
          </p:nvPicPr>
          <p:blipFill rotWithShape="1">
            <a:blip r:embed="rId6">
              <a:alphaModFix/>
            </a:blip>
            <a:srcRect/>
            <a:stretch/>
          </p:blipFill>
          <p:spPr>
            <a:xfrm>
              <a:off x="1719387" y="4690514"/>
              <a:ext cx="1850608" cy="949372"/>
            </a:xfrm>
            <a:prstGeom prst="rect">
              <a:avLst/>
            </a:prstGeom>
            <a:noFill/>
            <a:ln>
              <a:noFill/>
            </a:ln>
          </p:spPr>
        </p:pic>
      </p:grpSp>
      <p:sp>
        <p:nvSpPr>
          <p:cNvPr id="428" name="Google Shape;428;p33"/>
          <p:cNvSpPr/>
          <p:nvPr/>
        </p:nvSpPr>
        <p:spPr>
          <a:xfrm>
            <a:off x="1307557" y="2796439"/>
            <a:ext cx="6544537" cy="70788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144682"/>
              </a:buClr>
              <a:buSzPts val="4000"/>
              <a:buFont typeface="Open Sans"/>
              <a:buNone/>
            </a:pPr>
            <a:r>
              <a:rPr lang="en-GB" sz="4000" b="1">
                <a:solidFill>
                  <a:srgbClr val="144682"/>
                </a:solidFill>
                <a:latin typeface="Open Sans"/>
                <a:ea typeface="Open Sans"/>
                <a:cs typeface="Open Sans"/>
                <a:sym typeface="Open Sans"/>
              </a:rPr>
              <a:t>Thank you for attention!</a:t>
            </a:r>
            <a:endParaRPr sz="4000" b="1">
              <a:solidFill>
                <a:srgbClr val="144682"/>
              </a:solidFill>
              <a:latin typeface="Open Sans"/>
              <a:ea typeface="Open Sans"/>
              <a:cs typeface="Open Sans"/>
              <a:sym typeface="Open Sans"/>
            </a:endParaRPr>
          </a:p>
        </p:txBody>
      </p:sp>
      <p:pic>
        <p:nvPicPr>
          <p:cNvPr id="429" name="Google Shape;429;p33"/>
          <p:cNvPicPr preferRelativeResize="0"/>
          <p:nvPr/>
        </p:nvPicPr>
        <p:blipFill>
          <a:blip r:embed="rId7">
            <a:alphaModFix/>
          </a:blip>
          <a:stretch>
            <a:fillRect/>
          </a:stretch>
        </p:blipFill>
        <p:spPr>
          <a:xfrm>
            <a:off x="423325" y="5692028"/>
            <a:ext cx="5015774" cy="786175"/>
          </a:xfrm>
          <a:prstGeom prst="rect">
            <a:avLst/>
          </a:prstGeom>
          <a:noFill/>
          <a:ln>
            <a:noFill/>
          </a:ln>
        </p:spPr>
      </p:pic>
    </p:spTree>
  </p:cSld>
  <p:clrMapOvr>
    <a:masterClrMapping/>
  </p:clrMapOvr>
</p:sld>
</file>

<file path=ppt/theme/theme1.xml><?xml version="1.0" encoding="utf-8"?>
<a:theme xmlns:a="http://schemas.openxmlformats.org/drawingml/2006/main" name="Тема Office">
  <a:themeElements>
    <a:clrScheme name="Тема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TotalTime>
  <Words>1535</Words>
  <Application>Microsoft Macintosh PowerPoint</Application>
  <PresentationFormat>On-screen Show (4:3)</PresentationFormat>
  <Paragraphs>342</Paragraphs>
  <Slides>21</Slides>
  <Notes>21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Open Sans</vt:lpstr>
      <vt:lpstr>Calibri</vt:lpstr>
      <vt:lpstr>Arial</vt:lpstr>
      <vt:lpstr>Тема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lototskasolomiya@gmail.com</cp:lastModifiedBy>
  <cp:revision>17</cp:revision>
  <dcterms:modified xsi:type="dcterms:W3CDTF">2020-10-27T13:19:34Z</dcterms:modified>
</cp:coreProperties>
</file>