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9" r:id="rId1"/>
    <p:sldMasterId id="2147483650" r:id="rId2"/>
  </p:sldMasterIdLst>
  <p:notesMasterIdLst>
    <p:notesMasterId r:id="rId42"/>
  </p:notesMasterIdLst>
  <p:handoutMasterIdLst>
    <p:handoutMasterId r:id="rId43"/>
  </p:handoutMasterIdLst>
  <p:sldIdLst>
    <p:sldId id="256" r:id="rId3"/>
    <p:sldId id="283" r:id="rId4"/>
    <p:sldId id="345" r:id="rId5"/>
    <p:sldId id="282" r:id="rId6"/>
    <p:sldId id="326" r:id="rId7"/>
    <p:sldId id="327" r:id="rId8"/>
    <p:sldId id="328" r:id="rId9"/>
    <p:sldId id="329" r:id="rId10"/>
    <p:sldId id="346" r:id="rId11"/>
    <p:sldId id="347" r:id="rId12"/>
    <p:sldId id="353" r:id="rId13"/>
    <p:sldId id="367" r:id="rId14"/>
    <p:sldId id="392" r:id="rId15"/>
    <p:sldId id="400" r:id="rId16"/>
    <p:sldId id="373" r:id="rId17"/>
    <p:sldId id="394" r:id="rId18"/>
    <p:sldId id="355" r:id="rId19"/>
    <p:sldId id="354" r:id="rId20"/>
    <p:sldId id="356" r:id="rId21"/>
    <p:sldId id="395" r:id="rId22"/>
    <p:sldId id="324" r:id="rId23"/>
    <p:sldId id="357" r:id="rId24"/>
    <p:sldId id="358" r:id="rId25"/>
    <p:sldId id="359" r:id="rId26"/>
    <p:sldId id="360" r:id="rId27"/>
    <p:sldId id="361" r:id="rId28"/>
    <p:sldId id="362" r:id="rId29"/>
    <p:sldId id="363" r:id="rId30"/>
    <p:sldId id="364" r:id="rId31"/>
    <p:sldId id="365" r:id="rId32"/>
    <p:sldId id="393" r:id="rId33"/>
    <p:sldId id="391" r:id="rId34"/>
    <p:sldId id="396" r:id="rId35"/>
    <p:sldId id="349" r:id="rId36"/>
    <p:sldId id="350" r:id="rId37"/>
    <p:sldId id="351" r:id="rId38"/>
    <p:sldId id="352" r:id="rId39"/>
    <p:sldId id="348" r:id="rId40"/>
    <p:sldId id="280" r:id="rId41"/>
  </p:sldIdLst>
  <p:sldSz cx="9144000" cy="6858000" type="screen4x3"/>
  <p:notesSz cx="6851650" cy="922655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00"/>
    <a:srgbClr val="669900"/>
    <a:srgbClr val="09AB28"/>
    <a:srgbClr val="4BFF54"/>
    <a:srgbClr val="47FF50"/>
    <a:srgbClr val="BEECBE"/>
    <a:srgbClr val="006600"/>
    <a:srgbClr val="0274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77" autoAdjust="0"/>
    <p:restoredTop sz="84342" autoAdjust="0"/>
  </p:normalViewPr>
  <p:slideViewPr>
    <p:cSldViewPr>
      <p:cViewPr>
        <p:scale>
          <a:sx n="69" d="100"/>
          <a:sy n="69" d="100"/>
        </p:scale>
        <p:origin x="-1302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4" d="100"/>
          <a:sy n="74" d="100"/>
        </p:scale>
        <p:origin x="-2160" y="-114"/>
      </p:cViewPr>
      <p:guideLst>
        <p:guide orient="horz" pos="2906"/>
        <p:guide pos="215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46BB92-F4BC-446F-B33A-4D75F67BBB24}" type="doc">
      <dgm:prSet loTypeId="urn:microsoft.com/office/officeart/2008/layout/VerticalCurvedList" loCatId="list" qsTypeId="urn:microsoft.com/office/officeart/2005/8/quickstyle/simple1" qsCatId="simple" csTypeId="urn:microsoft.com/office/officeart/2005/8/colors/accent2_5" csCatId="accent2"/>
      <dgm:spPr/>
      <dgm:t>
        <a:bodyPr/>
        <a:lstStyle/>
        <a:p>
          <a:endParaRPr lang="en-US"/>
        </a:p>
      </dgm:t>
    </dgm:pt>
    <dgm:pt modelId="{8E92CC66-1AF0-45D6-A056-9F34B77B1740}">
      <dgm:prSet custT="1"/>
      <dgm:spPr/>
      <dgm:t>
        <a:bodyPr/>
        <a:lstStyle/>
        <a:p>
          <a:pPr rtl="0"/>
          <a:r>
            <a:rPr lang="uk-UA" sz="1600" b="1" smtClean="0">
              <a:latin typeface="+mn-lt"/>
            </a:rPr>
            <a:t>ступінь готовності (реалізації) державного інвестиційного проекту (для розпочатих проектів);</a:t>
          </a:r>
          <a:endParaRPr lang="en-US" sz="1600" b="1">
            <a:latin typeface="+mn-lt"/>
          </a:endParaRPr>
        </a:p>
      </dgm:t>
    </dgm:pt>
    <dgm:pt modelId="{26F696FF-7039-4F87-A945-E463028D9E59}" type="parTrans" cxnId="{D71DC2A0-29EC-47BF-A6AE-6A2659E8D80C}">
      <dgm:prSet/>
      <dgm:spPr/>
      <dgm:t>
        <a:bodyPr/>
        <a:lstStyle/>
        <a:p>
          <a:endParaRPr lang="en-US" sz="1600" b="1">
            <a:latin typeface="+mn-lt"/>
          </a:endParaRPr>
        </a:p>
      </dgm:t>
    </dgm:pt>
    <dgm:pt modelId="{82F91868-326F-4833-899F-08AB7C28C66C}" type="sibTrans" cxnId="{D71DC2A0-29EC-47BF-A6AE-6A2659E8D80C}">
      <dgm:prSet/>
      <dgm:spPr/>
      <dgm:t>
        <a:bodyPr/>
        <a:lstStyle/>
        <a:p>
          <a:endParaRPr lang="en-US" sz="1600" b="1">
            <a:latin typeface="+mn-lt"/>
          </a:endParaRPr>
        </a:p>
      </dgm:t>
    </dgm:pt>
    <dgm:pt modelId="{C58BF935-ECC2-400B-A58D-8619C1A01E5D}">
      <dgm:prSet custT="1"/>
      <dgm:spPr/>
      <dgm:t>
        <a:bodyPr/>
        <a:lstStyle/>
        <a:p>
          <a:pPr rtl="0"/>
          <a:r>
            <a:rPr lang="uk-UA" sz="1600" b="1" smtClean="0">
              <a:latin typeface="+mn-lt"/>
            </a:rPr>
            <a:t>позитивний економічний ефект;</a:t>
          </a:r>
          <a:endParaRPr lang="en-US" sz="1600" b="1">
            <a:latin typeface="+mn-lt"/>
          </a:endParaRPr>
        </a:p>
      </dgm:t>
    </dgm:pt>
    <dgm:pt modelId="{8EF8CF2A-4950-4794-8A1F-8BDCC87BD133}" type="parTrans" cxnId="{11286BA4-FA88-41FC-881C-899F34CAC20F}">
      <dgm:prSet/>
      <dgm:spPr/>
      <dgm:t>
        <a:bodyPr/>
        <a:lstStyle/>
        <a:p>
          <a:endParaRPr lang="en-US" sz="1600" b="1">
            <a:latin typeface="+mn-lt"/>
          </a:endParaRPr>
        </a:p>
      </dgm:t>
    </dgm:pt>
    <dgm:pt modelId="{CAF8CF4C-C232-4A56-818A-D35EFC22F93A}" type="sibTrans" cxnId="{11286BA4-FA88-41FC-881C-899F34CAC20F}">
      <dgm:prSet/>
      <dgm:spPr/>
      <dgm:t>
        <a:bodyPr/>
        <a:lstStyle/>
        <a:p>
          <a:endParaRPr lang="en-US" sz="1600" b="1">
            <a:latin typeface="+mn-lt"/>
          </a:endParaRPr>
        </a:p>
      </dgm:t>
    </dgm:pt>
    <dgm:pt modelId="{10BF2DC4-1186-4B39-AE96-95FDBF098E82}">
      <dgm:prSet custT="1"/>
      <dgm:spPr/>
      <dgm:t>
        <a:bodyPr/>
        <a:lstStyle/>
        <a:p>
          <a:pPr rtl="0"/>
          <a:r>
            <a:rPr lang="uk-UA" sz="1600" b="1" smtClean="0">
              <a:latin typeface="+mn-lt"/>
            </a:rPr>
            <a:t>позитивна економічна ефективність (для самоокупних проектів);</a:t>
          </a:r>
          <a:endParaRPr lang="en-US" sz="1600" b="1">
            <a:latin typeface="+mn-lt"/>
          </a:endParaRPr>
        </a:p>
      </dgm:t>
    </dgm:pt>
    <dgm:pt modelId="{E3422797-9DC0-406D-A181-8D5FDE2A2E8D}" type="parTrans" cxnId="{48FF9C6F-2194-44E6-8ED0-B5B16630A763}">
      <dgm:prSet/>
      <dgm:spPr/>
      <dgm:t>
        <a:bodyPr/>
        <a:lstStyle/>
        <a:p>
          <a:endParaRPr lang="en-US" sz="1600" b="1">
            <a:latin typeface="+mn-lt"/>
          </a:endParaRPr>
        </a:p>
      </dgm:t>
    </dgm:pt>
    <dgm:pt modelId="{0A8B22E0-FE20-44AB-AFFD-E2BB04866B32}" type="sibTrans" cxnId="{48FF9C6F-2194-44E6-8ED0-B5B16630A763}">
      <dgm:prSet/>
      <dgm:spPr/>
      <dgm:t>
        <a:bodyPr/>
        <a:lstStyle/>
        <a:p>
          <a:endParaRPr lang="en-US" sz="1600" b="1">
            <a:latin typeface="+mn-lt"/>
          </a:endParaRPr>
        </a:p>
      </dgm:t>
    </dgm:pt>
    <dgm:pt modelId="{16CF9822-EF92-4928-AF01-B5AD827A041A}">
      <dgm:prSet custT="1"/>
      <dgm:spPr/>
      <dgm:t>
        <a:bodyPr/>
        <a:lstStyle/>
        <a:p>
          <a:pPr rtl="0"/>
          <a:r>
            <a:rPr lang="uk-UA" sz="1600" b="1" smtClean="0">
              <a:latin typeface="+mn-lt"/>
            </a:rPr>
            <a:t>позитивний соціальний ефект;</a:t>
          </a:r>
          <a:endParaRPr lang="en-US" sz="1600" b="1">
            <a:latin typeface="+mn-lt"/>
          </a:endParaRPr>
        </a:p>
      </dgm:t>
    </dgm:pt>
    <dgm:pt modelId="{6EB20F77-2E8B-471D-A031-888DE8A60DA1}" type="parTrans" cxnId="{2588A418-6294-409D-9F6C-AF7A5EE305D8}">
      <dgm:prSet/>
      <dgm:spPr/>
      <dgm:t>
        <a:bodyPr/>
        <a:lstStyle/>
        <a:p>
          <a:endParaRPr lang="en-US" sz="1600" b="1">
            <a:latin typeface="+mn-lt"/>
          </a:endParaRPr>
        </a:p>
      </dgm:t>
    </dgm:pt>
    <dgm:pt modelId="{5103B15D-187F-4164-967B-2F5799B04579}" type="sibTrans" cxnId="{2588A418-6294-409D-9F6C-AF7A5EE305D8}">
      <dgm:prSet/>
      <dgm:spPr/>
      <dgm:t>
        <a:bodyPr/>
        <a:lstStyle/>
        <a:p>
          <a:endParaRPr lang="en-US" sz="1600" b="1">
            <a:latin typeface="+mn-lt"/>
          </a:endParaRPr>
        </a:p>
      </dgm:t>
    </dgm:pt>
    <dgm:pt modelId="{F3B0F7B6-F165-4F91-A0EE-493E0B360D13}">
      <dgm:prSet custT="1"/>
      <dgm:spPr/>
      <dgm:t>
        <a:bodyPr/>
        <a:lstStyle/>
        <a:p>
          <a:pPr rtl="0"/>
          <a:r>
            <a:rPr lang="uk-UA" sz="1600" b="1" smtClean="0">
              <a:latin typeface="+mn-lt"/>
            </a:rPr>
            <a:t>позитивний екологічний ефект;</a:t>
          </a:r>
          <a:endParaRPr lang="en-US" sz="1600" b="1">
            <a:latin typeface="+mn-lt"/>
          </a:endParaRPr>
        </a:p>
      </dgm:t>
    </dgm:pt>
    <dgm:pt modelId="{F8631E98-776F-4C93-9299-6E6F34440AA5}" type="parTrans" cxnId="{71AA15DB-9F43-4865-8F54-AC195F2480B7}">
      <dgm:prSet/>
      <dgm:spPr/>
      <dgm:t>
        <a:bodyPr/>
        <a:lstStyle/>
        <a:p>
          <a:endParaRPr lang="en-US" sz="1600" b="1">
            <a:latin typeface="+mn-lt"/>
          </a:endParaRPr>
        </a:p>
      </dgm:t>
    </dgm:pt>
    <dgm:pt modelId="{9FEA4437-7431-498D-9B99-036C3AEDDB3A}" type="sibTrans" cxnId="{71AA15DB-9F43-4865-8F54-AC195F2480B7}">
      <dgm:prSet/>
      <dgm:spPr/>
      <dgm:t>
        <a:bodyPr/>
        <a:lstStyle/>
        <a:p>
          <a:endParaRPr lang="en-US" sz="1600" b="1">
            <a:latin typeface="+mn-lt"/>
          </a:endParaRPr>
        </a:p>
      </dgm:t>
    </dgm:pt>
    <dgm:pt modelId="{D6E36B31-23AE-4562-BCCA-45CE34C469E1}">
      <dgm:prSet custT="1"/>
      <dgm:spPr/>
      <dgm:t>
        <a:bodyPr/>
        <a:lstStyle/>
        <a:p>
          <a:pPr rtl="0"/>
          <a:r>
            <a:rPr lang="uk-UA" sz="1600" b="1" smtClean="0">
              <a:latin typeface="+mn-lt"/>
            </a:rPr>
            <a:t>обґрунтування вибору джерел коштів, необхідних на утримання об’єкта державної власності;</a:t>
          </a:r>
          <a:endParaRPr lang="en-US" sz="1600" b="1">
            <a:latin typeface="+mn-lt"/>
          </a:endParaRPr>
        </a:p>
      </dgm:t>
    </dgm:pt>
    <dgm:pt modelId="{1011E35B-0F3E-401D-B3DF-9D8C86AAB6D8}" type="parTrans" cxnId="{D9101194-18E1-4FCC-9E33-BD2D7EBDC250}">
      <dgm:prSet/>
      <dgm:spPr/>
      <dgm:t>
        <a:bodyPr/>
        <a:lstStyle/>
        <a:p>
          <a:endParaRPr lang="en-US" sz="1600" b="1">
            <a:latin typeface="+mn-lt"/>
          </a:endParaRPr>
        </a:p>
      </dgm:t>
    </dgm:pt>
    <dgm:pt modelId="{B0349F3B-C46D-4797-B70C-1EF1A65D37F9}" type="sibTrans" cxnId="{D9101194-18E1-4FCC-9E33-BD2D7EBDC250}">
      <dgm:prSet/>
      <dgm:spPr/>
      <dgm:t>
        <a:bodyPr/>
        <a:lstStyle/>
        <a:p>
          <a:endParaRPr lang="en-US" sz="1600" b="1">
            <a:latin typeface="+mn-lt"/>
          </a:endParaRPr>
        </a:p>
      </dgm:t>
    </dgm:pt>
    <dgm:pt modelId="{AEC185C4-5E54-4FF2-A6C3-0BA0034C99B7}">
      <dgm:prSet custT="1"/>
      <dgm:spPr/>
      <dgm:t>
        <a:bodyPr/>
        <a:lstStyle/>
        <a:p>
          <a:pPr rtl="0"/>
          <a:r>
            <a:rPr lang="uk-UA" sz="1600" b="1" smtClean="0">
              <a:latin typeface="+mn-lt"/>
            </a:rPr>
            <a:t>економія витрат на експлуатацію (утримання) об’єкта державної власності порівняно з такими витратами до реалізації проекту.</a:t>
          </a:r>
          <a:endParaRPr lang="en-US" sz="1600" b="1">
            <a:latin typeface="+mn-lt"/>
          </a:endParaRPr>
        </a:p>
      </dgm:t>
    </dgm:pt>
    <dgm:pt modelId="{A7E85EC5-6E3F-4749-A002-8F16E4D2E112}" type="parTrans" cxnId="{8765205D-87AC-4EB1-9045-D24E544B992F}">
      <dgm:prSet/>
      <dgm:spPr/>
      <dgm:t>
        <a:bodyPr/>
        <a:lstStyle/>
        <a:p>
          <a:endParaRPr lang="en-US" sz="1600" b="1">
            <a:latin typeface="+mn-lt"/>
          </a:endParaRPr>
        </a:p>
      </dgm:t>
    </dgm:pt>
    <dgm:pt modelId="{3C81121F-5D23-49DD-9432-11C8CDCC8DDE}" type="sibTrans" cxnId="{8765205D-87AC-4EB1-9045-D24E544B992F}">
      <dgm:prSet/>
      <dgm:spPr/>
      <dgm:t>
        <a:bodyPr/>
        <a:lstStyle/>
        <a:p>
          <a:endParaRPr lang="en-US" sz="1600" b="1">
            <a:latin typeface="+mn-lt"/>
          </a:endParaRPr>
        </a:p>
      </dgm:t>
    </dgm:pt>
    <dgm:pt modelId="{40BD10E9-E74C-441D-9DF2-4F03EE0F70D7}" type="pres">
      <dgm:prSet presAssocID="{FD46BB92-F4BC-446F-B33A-4D75F67BBB2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CE786657-19AA-422C-9F18-B1F29C3F0179}" type="pres">
      <dgm:prSet presAssocID="{FD46BB92-F4BC-446F-B33A-4D75F67BBB24}" presName="Name1" presStyleCnt="0"/>
      <dgm:spPr/>
    </dgm:pt>
    <dgm:pt modelId="{E3BAEDF9-4DF0-4A32-8D77-26AD6B3DFB75}" type="pres">
      <dgm:prSet presAssocID="{FD46BB92-F4BC-446F-B33A-4D75F67BBB24}" presName="cycle" presStyleCnt="0"/>
      <dgm:spPr/>
    </dgm:pt>
    <dgm:pt modelId="{7452C219-0E64-4CCF-8B6B-EB1A1970549D}" type="pres">
      <dgm:prSet presAssocID="{FD46BB92-F4BC-446F-B33A-4D75F67BBB24}" presName="srcNode" presStyleLbl="node1" presStyleIdx="0" presStyleCnt="7"/>
      <dgm:spPr/>
    </dgm:pt>
    <dgm:pt modelId="{95770536-1F88-4AAA-9CEE-A965DBFE2BBF}" type="pres">
      <dgm:prSet presAssocID="{FD46BB92-F4BC-446F-B33A-4D75F67BBB24}" presName="conn" presStyleLbl="parChTrans1D2" presStyleIdx="0" presStyleCnt="1"/>
      <dgm:spPr/>
      <dgm:t>
        <a:bodyPr/>
        <a:lstStyle/>
        <a:p>
          <a:endParaRPr lang="en-US"/>
        </a:p>
      </dgm:t>
    </dgm:pt>
    <dgm:pt modelId="{3BBF4335-6333-4DC3-9294-9E1355E79E4C}" type="pres">
      <dgm:prSet presAssocID="{FD46BB92-F4BC-446F-B33A-4D75F67BBB24}" presName="extraNode" presStyleLbl="node1" presStyleIdx="0" presStyleCnt="7"/>
      <dgm:spPr/>
    </dgm:pt>
    <dgm:pt modelId="{73807CE9-1CE2-4324-93BC-E3BF3783A204}" type="pres">
      <dgm:prSet presAssocID="{FD46BB92-F4BC-446F-B33A-4D75F67BBB24}" presName="dstNode" presStyleLbl="node1" presStyleIdx="0" presStyleCnt="7"/>
      <dgm:spPr/>
    </dgm:pt>
    <dgm:pt modelId="{C67C6BA7-C9B4-43F7-99DE-7031AE353865}" type="pres">
      <dgm:prSet presAssocID="{8E92CC66-1AF0-45D6-A056-9F34B77B1740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E0D551-65BC-4C0F-B53F-99D29B6C5EF6}" type="pres">
      <dgm:prSet presAssocID="{8E92CC66-1AF0-45D6-A056-9F34B77B1740}" presName="accent_1" presStyleCnt="0"/>
      <dgm:spPr/>
    </dgm:pt>
    <dgm:pt modelId="{7420125E-ADF7-4FD0-852D-01DA492128B5}" type="pres">
      <dgm:prSet presAssocID="{8E92CC66-1AF0-45D6-A056-9F34B77B1740}" presName="accentRepeatNode" presStyleLbl="solidFgAcc1" presStyleIdx="0" presStyleCnt="7"/>
      <dgm:spPr/>
    </dgm:pt>
    <dgm:pt modelId="{34671A4C-EDEE-45C1-82E9-098A529FABC1}" type="pres">
      <dgm:prSet presAssocID="{C58BF935-ECC2-400B-A58D-8619C1A01E5D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2F4F2B-7E9C-4A6B-BB0B-04D48DF44C65}" type="pres">
      <dgm:prSet presAssocID="{C58BF935-ECC2-400B-A58D-8619C1A01E5D}" presName="accent_2" presStyleCnt="0"/>
      <dgm:spPr/>
    </dgm:pt>
    <dgm:pt modelId="{4DAB91A1-31AF-4C92-AA9F-F5F96402630E}" type="pres">
      <dgm:prSet presAssocID="{C58BF935-ECC2-400B-A58D-8619C1A01E5D}" presName="accentRepeatNode" presStyleLbl="solidFgAcc1" presStyleIdx="1" presStyleCnt="7"/>
      <dgm:spPr/>
    </dgm:pt>
    <dgm:pt modelId="{2FA8EF0B-F612-4CC1-9A1C-A725A1516F30}" type="pres">
      <dgm:prSet presAssocID="{10BF2DC4-1186-4B39-AE96-95FDBF098E82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55007B-418B-404A-BC3B-A141C6D1294A}" type="pres">
      <dgm:prSet presAssocID="{10BF2DC4-1186-4B39-AE96-95FDBF098E82}" presName="accent_3" presStyleCnt="0"/>
      <dgm:spPr/>
    </dgm:pt>
    <dgm:pt modelId="{A551B59D-5E47-4010-A639-2637D305894C}" type="pres">
      <dgm:prSet presAssocID="{10BF2DC4-1186-4B39-AE96-95FDBF098E82}" presName="accentRepeatNode" presStyleLbl="solidFgAcc1" presStyleIdx="2" presStyleCnt="7"/>
      <dgm:spPr/>
    </dgm:pt>
    <dgm:pt modelId="{D0352434-3F1D-484D-AE15-BD53CD8DEC43}" type="pres">
      <dgm:prSet presAssocID="{16CF9822-EF92-4928-AF01-B5AD827A041A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51194F-D8E0-4400-8CCA-46FBC35994EB}" type="pres">
      <dgm:prSet presAssocID="{16CF9822-EF92-4928-AF01-B5AD827A041A}" presName="accent_4" presStyleCnt="0"/>
      <dgm:spPr/>
    </dgm:pt>
    <dgm:pt modelId="{D9B4BA2D-54CB-45D9-B218-D25C617ED135}" type="pres">
      <dgm:prSet presAssocID="{16CF9822-EF92-4928-AF01-B5AD827A041A}" presName="accentRepeatNode" presStyleLbl="solidFgAcc1" presStyleIdx="3" presStyleCnt="7"/>
      <dgm:spPr/>
    </dgm:pt>
    <dgm:pt modelId="{B2619C19-F210-4443-80D5-A6ACE531EFFF}" type="pres">
      <dgm:prSet presAssocID="{F3B0F7B6-F165-4F91-A0EE-493E0B360D13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15CF5A6-2E91-4B1F-8CC9-A4EBE6B36D8F}" type="pres">
      <dgm:prSet presAssocID="{F3B0F7B6-F165-4F91-A0EE-493E0B360D13}" presName="accent_5" presStyleCnt="0"/>
      <dgm:spPr/>
    </dgm:pt>
    <dgm:pt modelId="{8ECD581A-E896-4148-8E25-CDB60C38B304}" type="pres">
      <dgm:prSet presAssocID="{F3B0F7B6-F165-4F91-A0EE-493E0B360D13}" presName="accentRepeatNode" presStyleLbl="solidFgAcc1" presStyleIdx="4" presStyleCnt="7"/>
      <dgm:spPr/>
    </dgm:pt>
    <dgm:pt modelId="{83E49A37-9F0C-4C75-9BAC-8802D51CA335}" type="pres">
      <dgm:prSet presAssocID="{D6E36B31-23AE-4562-BCCA-45CE34C469E1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623211-8B17-49A6-9B8F-E94C6789A132}" type="pres">
      <dgm:prSet presAssocID="{D6E36B31-23AE-4562-BCCA-45CE34C469E1}" presName="accent_6" presStyleCnt="0"/>
      <dgm:spPr/>
    </dgm:pt>
    <dgm:pt modelId="{DCB8AF89-DCE8-4ED0-B990-9D1E1736066A}" type="pres">
      <dgm:prSet presAssocID="{D6E36B31-23AE-4562-BCCA-45CE34C469E1}" presName="accentRepeatNode" presStyleLbl="solidFgAcc1" presStyleIdx="5" presStyleCnt="7"/>
      <dgm:spPr/>
    </dgm:pt>
    <dgm:pt modelId="{0377E364-AB61-4A65-B836-50D8162F5530}" type="pres">
      <dgm:prSet presAssocID="{AEC185C4-5E54-4FF2-A6C3-0BA0034C99B7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3D7892-3776-4799-AF1F-7CB0282ADDE7}" type="pres">
      <dgm:prSet presAssocID="{AEC185C4-5E54-4FF2-A6C3-0BA0034C99B7}" presName="accent_7" presStyleCnt="0"/>
      <dgm:spPr/>
    </dgm:pt>
    <dgm:pt modelId="{435D07E0-EA82-482A-8093-5A5A743878F7}" type="pres">
      <dgm:prSet presAssocID="{AEC185C4-5E54-4FF2-A6C3-0BA0034C99B7}" presName="accentRepeatNode" presStyleLbl="solidFgAcc1" presStyleIdx="6" presStyleCnt="7"/>
      <dgm:spPr/>
    </dgm:pt>
  </dgm:ptLst>
  <dgm:cxnLst>
    <dgm:cxn modelId="{D5E46044-33F9-4966-88CC-1BED38621896}" type="presOf" srcId="{D6E36B31-23AE-4562-BCCA-45CE34C469E1}" destId="{83E49A37-9F0C-4C75-9BAC-8802D51CA335}" srcOrd="0" destOrd="0" presId="urn:microsoft.com/office/officeart/2008/layout/VerticalCurvedList"/>
    <dgm:cxn modelId="{D71DC2A0-29EC-47BF-A6AE-6A2659E8D80C}" srcId="{FD46BB92-F4BC-446F-B33A-4D75F67BBB24}" destId="{8E92CC66-1AF0-45D6-A056-9F34B77B1740}" srcOrd="0" destOrd="0" parTransId="{26F696FF-7039-4F87-A945-E463028D9E59}" sibTransId="{82F91868-326F-4833-899F-08AB7C28C66C}"/>
    <dgm:cxn modelId="{21B28AC9-BD39-46DB-A37C-E8D73A4B117C}" type="presOf" srcId="{F3B0F7B6-F165-4F91-A0EE-493E0B360D13}" destId="{B2619C19-F210-4443-80D5-A6ACE531EFFF}" srcOrd="0" destOrd="0" presId="urn:microsoft.com/office/officeart/2008/layout/VerticalCurvedList"/>
    <dgm:cxn modelId="{B995EEA5-C7ED-441D-950F-E069590F10B5}" type="presOf" srcId="{AEC185C4-5E54-4FF2-A6C3-0BA0034C99B7}" destId="{0377E364-AB61-4A65-B836-50D8162F5530}" srcOrd="0" destOrd="0" presId="urn:microsoft.com/office/officeart/2008/layout/VerticalCurvedList"/>
    <dgm:cxn modelId="{48FF9C6F-2194-44E6-8ED0-B5B16630A763}" srcId="{FD46BB92-F4BC-446F-B33A-4D75F67BBB24}" destId="{10BF2DC4-1186-4B39-AE96-95FDBF098E82}" srcOrd="2" destOrd="0" parTransId="{E3422797-9DC0-406D-A181-8D5FDE2A2E8D}" sibTransId="{0A8B22E0-FE20-44AB-AFFD-E2BB04866B32}"/>
    <dgm:cxn modelId="{9CAC3A5D-5AE2-43B6-872C-249ACD64E67A}" type="presOf" srcId="{8E92CC66-1AF0-45D6-A056-9F34B77B1740}" destId="{C67C6BA7-C9B4-43F7-99DE-7031AE353865}" srcOrd="0" destOrd="0" presId="urn:microsoft.com/office/officeart/2008/layout/VerticalCurvedList"/>
    <dgm:cxn modelId="{885216CB-385F-4A46-B956-05B0C2D6FB56}" type="presOf" srcId="{C58BF935-ECC2-400B-A58D-8619C1A01E5D}" destId="{34671A4C-EDEE-45C1-82E9-098A529FABC1}" srcOrd="0" destOrd="0" presId="urn:microsoft.com/office/officeart/2008/layout/VerticalCurvedList"/>
    <dgm:cxn modelId="{2C5BD24A-B1B9-44F0-A756-2BA265B5D1A6}" type="presOf" srcId="{16CF9822-EF92-4928-AF01-B5AD827A041A}" destId="{D0352434-3F1D-484D-AE15-BD53CD8DEC43}" srcOrd="0" destOrd="0" presId="urn:microsoft.com/office/officeart/2008/layout/VerticalCurvedList"/>
    <dgm:cxn modelId="{8765205D-87AC-4EB1-9045-D24E544B992F}" srcId="{FD46BB92-F4BC-446F-B33A-4D75F67BBB24}" destId="{AEC185C4-5E54-4FF2-A6C3-0BA0034C99B7}" srcOrd="6" destOrd="0" parTransId="{A7E85EC5-6E3F-4749-A002-8F16E4D2E112}" sibTransId="{3C81121F-5D23-49DD-9432-11C8CDCC8DDE}"/>
    <dgm:cxn modelId="{6EFEB2C9-9852-48C9-B743-993759757FD5}" type="presOf" srcId="{82F91868-326F-4833-899F-08AB7C28C66C}" destId="{95770536-1F88-4AAA-9CEE-A965DBFE2BBF}" srcOrd="0" destOrd="0" presId="urn:microsoft.com/office/officeart/2008/layout/VerticalCurvedList"/>
    <dgm:cxn modelId="{11286BA4-FA88-41FC-881C-899F34CAC20F}" srcId="{FD46BB92-F4BC-446F-B33A-4D75F67BBB24}" destId="{C58BF935-ECC2-400B-A58D-8619C1A01E5D}" srcOrd="1" destOrd="0" parTransId="{8EF8CF2A-4950-4794-8A1F-8BDCC87BD133}" sibTransId="{CAF8CF4C-C232-4A56-818A-D35EFC22F93A}"/>
    <dgm:cxn modelId="{D9101194-18E1-4FCC-9E33-BD2D7EBDC250}" srcId="{FD46BB92-F4BC-446F-B33A-4D75F67BBB24}" destId="{D6E36B31-23AE-4562-BCCA-45CE34C469E1}" srcOrd="5" destOrd="0" parTransId="{1011E35B-0F3E-401D-B3DF-9D8C86AAB6D8}" sibTransId="{B0349F3B-C46D-4797-B70C-1EF1A65D37F9}"/>
    <dgm:cxn modelId="{71AA15DB-9F43-4865-8F54-AC195F2480B7}" srcId="{FD46BB92-F4BC-446F-B33A-4D75F67BBB24}" destId="{F3B0F7B6-F165-4F91-A0EE-493E0B360D13}" srcOrd="4" destOrd="0" parTransId="{F8631E98-776F-4C93-9299-6E6F34440AA5}" sibTransId="{9FEA4437-7431-498D-9B99-036C3AEDDB3A}"/>
    <dgm:cxn modelId="{2588A418-6294-409D-9F6C-AF7A5EE305D8}" srcId="{FD46BB92-F4BC-446F-B33A-4D75F67BBB24}" destId="{16CF9822-EF92-4928-AF01-B5AD827A041A}" srcOrd="3" destOrd="0" parTransId="{6EB20F77-2E8B-471D-A031-888DE8A60DA1}" sibTransId="{5103B15D-187F-4164-967B-2F5799B04579}"/>
    <dgm:cxn modelId="{0405A053-7671-487A-AC61-A0004E5A2F9C}" type="presOf" srcId="{FD46BB92-F4BC-446F-B33A-4D75F67BBB24}" destId="{40BD10E9-E74C-441D-9DF2-4F03EE0F70D7}" srcOrd="0" destOrd="0" presId="urn:microsoft.com/office/officeart/2008/layout/VerticalCurvedList"/>
    <dgm:cxn modelId="{690EAE2F-2F38-4131-A14E-7899E88448F5}" type="presOf" srcId="{10BF2DC4-1186-4B39-AE96-95FDBF098E82}" destId="{2FA8EF0B-F612-4CC1-9A1C-A725A1516F30}" srcOrd="0" destOrd="0" presId="urn:microsoft.com/office/officeart/2008/layout/VerticalCurvedList"/>
    <dgm:cxn modelId="{28DC4C3C-2C5E-4CC7-846A-9A565BD8FD8C}" type="presParOf" srcId="{40BD10E9-E74C-441D-9DF2-4F03EE0F70D7}" destId="{CE786657-19AA-422C-9F18-B1F29C3F0179}" srcOrd="0" destOrd="0" presId="urn:microsoft.com/office/officeart/2008/layout/VerticalCurvedList"/>
    <dgm:cxn modelId="{DAC1DCCF-CB89-4CA6-ADBC-ED56059D29A1}" type="presParOf" srcId="{CE786657-19AA-422C-9F18-B1F29C3F0179}" destId="{E3BAEDF9-4DF0-4A32-8D77-26AD6B3DFB75}" srcOrd="0" destOrd="0" presId="urn:microsoft.com/office/officeart/2008/layout/VerticalCurvedList"/>
    <dgm:cxn modelId="{9BF5A68B-F3C9-40AF-A00D-9EA9EA56712F}" type="presParOf" srcId="{E3BAEDF9-4DF0-4A32-8D77-26AD6B3DFB75}" destId="{7452C219-0E64-4CCF-8B6B-EB1A1970549D}" srcOrd="0" destOrd="0" presId="urn:microsoft.com/office/officeart/2008/layout/VerticalCurvedList"/>
    <dgm:cxn modelId="{8ADA7A36-51FC-4F21-93BB-7A6884B96A56}" type="presParOf" srcId="{E3BAEDF9-4DF0-4A32-8D77-26AD6B3DFB75}" destId="{95770536-1F88-4AAA-9CEE-A965DBFE2BBF}" srcOrd="1" destOrd="0" presId="urn:microsoft.com/office/officeart/2008/layout/VerticalCurvedList"/>
    <dgm:cxn modelId="{1A2C5C04-A630-4167-9B05-59C20C28EAEC}" type="presParOf" srcId="{E3BAEDF9-4DF0-4A32-8D77-26AD6B3DFB75}" destId="{3BBF4335-6333-4DC3-9294-9E1355E79E4C}" srcOrd="2" destOrd="0" presId="urn:microsoft.com/office/officeart/2008/layout/VerticalCurvedList"/>
    <dgm:cxn modelId="{FF27E785-6FE0-4B9D-8E07-525369900E22}" type="presParOf" srcId="{E3BAEDF9-4DF0-4A32-8D77-26AD6B3DFB75}" destId="{73807CE9-1CE2-4324-93BC-E3BF3783A204}" srcOrd="3" destOrd="0" presId="urn:microsoft.com/office/officeart/2008/layout/VerticalCurvedList"/>
    <dgm:cxn modelId="{C29349D0-F2A2-4A05-A859-B6B4AB951A05}" type="presParOf" srcId="{CE786657-19AA-422C-9F18-B1F29C3F0179}" destId="{C67C6BA7-C9B4-43F7-99DE-7031AE353865}" srcOrd="1" destOrd="0" presId="urn:microsoft.com/office/officeart/2008/layout/VerticalCurvedList"/>
    <dgm:cxn modelId="{72ACB9A1-0D89-4D4B-A264-5C5029C2054F}" type="presParOf" srcId="{CE786657-19AA-422C-9F18-B1F29C3F0179}" destId="{83E0D551-65BC-4C0F-B53F-99D29B6C5EF6}" srcOrd="2" destOrd="0" presId="urn:microsoft.com/office/officeart/2008/layout/VerticalCurvedList"/>
    <dgm:cxn modelId="{1432E1EB-5B52-4664-93D4-AA88B7890AE2}" type="presParOf" srcId="{83E0D551-65BC-4C0F-B53F-99D29B6C5EF6}" destId="{7420125E-ADF7-4FD0-852D-01DA492128B5}" srcOrd="0" destOrd="0" presId="urn:microsoft.com/office/officeart/2008/layout/VerticalCurvedList"/>
    <dgm:cxn modelId="{6148DBB9-A782-4E4F-A0AD-6DDE99C7A66A}" type="presParOf" srcId="{CE786657-19AA-422C-9F18-B1F29C3F0179}" destId="{34671A4C-EDEE-45C1-82E9-098A529FABC1}" srcOrd="3" destOrd="0" presId="urn:microsoft.com/office/officeart/2008/layout/VerticalCurvedList"/>
    <dgm:cxn modelId="{EE08DCDB-14D0-48BF-9638-A750EF296BFF}" type="presParOf" srcId="{CE786657-19AA-422C-9F18-B1F29C3F0179}" destId="{E12F4F2B-7E9C-4A6B-BB0B-04D48DF44C65}" srcOrd="4" destOrd="0" presId="urn:microsoft.com/office/officeart/2008/layout/VerticalCurvedList"/>
    <dgm:cxn modelId="{88770359-C1BB-4A0C-9288-E73C6588866B}" type="presParOf" srcId="{E12F4F2B-7E9C-4A6B-BB0B-04D48DF44C65}" destId="{4DAB91A1-31AF-4C92-AA9F-F5F96402630E}" srcOrd="0" destOrd="0" presId="urn:microsoft.com/office/officeart/2008/layout/VerticalCurvedList"/>
    <dgm:cxn modelId="{F91B1483-6F3D-40BC-9F04-E6FF67AE0D39}" type="presParOf" srcId="{CE786657-19AA-422C-9F18-B1F29C3F0179}" destId="{2FA8EF0B-F612-4CC1-9A1C-A725A1516F30}" srcOrd="5" destOrd="0" presId="urn:microsoft.com/office/officeart/2008/layout/VerticalCurvedList"/>
    <dgm:cxn modelId="{3ACF93D2-BE0F-4261-958D-4CC6EA78D8A7}" type="presParOf" srcId="{CE786657-19AA-422C-9F18-B1F29C3F0179}" destId="{FF55007B-418B-404A-BC3B-A141C6D1294A}" srcOrd="6" destOrd="0" presId="urn:microsoft.com/office/officeart/2008/layout/VerticalCurvedList"/>
    <dgm:cxn modelId="{1ACB2F7C-A1BF-47F6-B12B-3FE608A17700}" type="presParOf" srcId="{FF55007B-418B-404A-BC3B-A141C6D1294A}" destId="{A551B59D-5E47-4010-A639-2637D305894C}" srcOrd="0" destOrd="0" presId="urn:microsoft.com/office/officeart/2008/layout/VerticalCurvedList"/>
    <dgm:cxn modelId="{8AFA58B5-C416-415C-88AB-A875B22F003C}" type="presParOf" srcId="{CE786657-19AA-422C-9F18-B1F29C3F0179}" destId="{D0352434-3F1D-484D-AE15-BD53CD8DEC43}" srcOrd="7" destOrd="0" presId="urn:microsoft.com/office/officeart/2008/layout/VerticalCurvedList"/>
    <dgm:cxn modelId="{C1FCD2AD-8520-4285-B409-1D76C45BA2C7}" type="presParOf" srcId="{CE786657-19AA-422C-9F18-B1F29C3F0179}" destId="{6E51194F-D8E0-4400-8CCA-46FBC35994EB}" srcOrd="8" destOrd="0" presId="urn:microsoft.com/office/officeart/2008/layout/VerticalCurvedList"/>
    <dgm:cxn modelId="{5835164E-BDE6-4180-8058-BB13B4E073EE}" type="presParOf" srcId="{6E51194F-D8E0-4400-8CCA-46FBC35994EB}" destId="{D9B4BA2D-54CB-45D9-B218-D25C617ED135}" srcOrd="0" destOrd="0" presId="urn:microsoft.com/office/officeart/2008/layout/VerticalCurvedList"/>
    <dgm:cxn modelId="{6D064414-DBC1-45DF-98E3-CF764191E2FA}" type="presParOf" srcId="{CE786657-19AA-422C-9F18-B1F29C3F0179}" destId="{B2619C19-F210-4443-80D5-A6ACE531EFFF}" srcOrd="9" destOrd="0" presId="urn:microsoft.com/office/officeart/2008/layout/VerticalCurvedList"/>
    <dgm:cxn modelId="{04BA9839-0B4E-44F8-A41E-2BE4ED4E84DD}" type="presParOf" srcId="{CE786657-19AA-422C-9F18-B1F29C3F0179}" destId="{715CF5A6-2E91-4B1F-8CC9-A4EBE6B36D8F}" srcOrd="10" destOrd="0" presId="urn:microsoft.com/office/officeart/2008/layout/VerticalCurvedList"/>
    <dgm:cxn modelId="{E34FB828-24E4-4405-8102-384DD117BED4}" type="presParOf" srcId="{715CF5A6-2E91-4B1F-8CC9-A4EBE6B36D8F}" destId="{8ECD581A-E896-4148-8E25-CDB60C38B304}" srcOrd="0" destOrd="0" presId="urn:microsoft.com/office/officeart/2008/layout/VerticalCurvedList"/>
    <dgm:cxn modelId="{45CA541E-3673-484D-803F-177E27B2468D}" type="presParOf" srcId="{CE786657-19AA-422C-9F18-B1F29C3F0179}" destId="{83E49A37-9F0C-4C75-9BAC-8802D51CA335}" srcOrd="11" destOrd="0" presId="urn:microsoft.com/office/officeart/2008/layout/VerticalCurvedList"/>
    <dgm:cxn modelId="{3E55203F-C715-4DBF-BC0C-6B2683C7C7F6}" type="presParOf" srcId="{CE786657-19AA-422C-9F18-B1F29C3F0179}" destId="{DC623211-8B17-49A6-9B8F-E94C6789A132}" srcOrd="12" destOrd="0" presId="urn:microsoft.com/office/officeart/2008/layout/VerticalCurvedList"/>
    <dgm:cxn modelId="{4C834F7A-B404-4D4C-82D3-4BDFDC3598C8}" type="presParOf" srcId="{DC623211-8B17-49A6-9B8F-E94C6789A132}" destId="{DCB8AF89-DCE8-4ED0-B990-9D1E1736066A}" srcOrd="0" destOrd="0" presId="urn:microsoft.com/office/officeart/2008/layout/VerticalCurvedList"/>
    <dgm:cxn modelId="{BD96F189-4F14-4124-ACA6-079FD37B62EC}" type="presParOf" srcId="{CE786657-19AA-422C-9F18-B1F29C3F0179}" destId="{0377E364-AB61-4A65-B836-50D8162F5530}" srcOrd="13" destOrd="0" presId="urn:microsoft.com/office/officeart/2008/layout/VerticalCurvedList"/>
    <dgm:cxn modelId="{D68EC5E6-8032-4F8B-B8FE-CB17F38D4E47}" type="presParOf" srcId="{CE786657-19AA-422C-9F18-B1F29C3F0179}" destId="{FB3D7892-3776-4799-AF1F-7CB0282ADDE7}" srcOrd="14" destOrd="0" presId="urn:microsoft.com/office/officeart/2008/layout/VerticalCurvedList"/>
    <dgm:cxn modelId="{9533A91F-5522-4008-9870-E3C4BB1E68E5}" type="presParOf" srcId="{FB3D7892-3776-4799-AF1F-7CB0282ADDE7}" destId="{435D07E0-EA82-482A-8093-5A5A743878F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1A6179B-47F2-4B82-8F6C-EBE02F7F9EFC}" type="doc">
      <dgm:prSet loTypeId="urn:microsoft.com/office/officeart/2005/8/layout/bProcess3" loCatId="process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en-US"/>
        </a:p>
      </dgm:t>
    </dgm:pt>
    <dgm:pt modelId="{114E6AD0-C9AA-4960-BDE1-666A505056EB}">
      <dgm:prSet custT="1"/>
      <dgm:spPr/>
      <dgm:t>
        <a:bodyPr/>
        <a:lstStyle/>
        <a:p>
          <a:pPr rtl="0"/>
          <a:r>
            <a:rPr lang="uk-UA" sz="1600" b="1" dirty="0" smtClean="0"/>
            <a:t>1. Загальна характеристика проблем та перешкод, на розв’язання яких спрямовано проект</a:t>
          </a:r>
          <a:endParaRPr lang="en-US" sz="1600" b="1" dirty="0"/>
        </a:p>
      </dgm:t>
    </dgm:pt>
    <dgm:pt modelId="{113E1332-C256-46E2-AA3C-37FD570054A4}" type="parTrans" cxnId="{60E54243-4B3F-44BF-8B26-7978C5165E24}">
      <dgm:prSet/>
      <dgm:spPr/>
      <dgm:t>
        <a:bodyPr/>
        <a:lstStyle/>
        <a:p>
          <a:endParaRPr lang="en-US" b="1"/>
        </a:p>
      </dgm:t>
    </dgm:pt>
    <dgm:pt modelId="{9872137A-396E-4ABD-B88E-E80CEFF98C9B}" type="sibTrans" cxnId="{60E54243-4B3F-44BF-8B26-7978C5165E24}">
      <dgm:prSet/>
      <dgm:spPr/>
      <dgm:t>
        <a:bodyPr/>
        <a:lstStyle/>
        <a:p>
          <a:endParaRPr lang="en-US" b="1"/>
        </a:p>
      </dgm:t>
    </dgm:pt>
    <dgm:pt modelId="{C2F62E3B-AAAB-443C-85EE-D3240D4E4836}">
      <dgm:prSet custT="1"/>
      <dgm:spPr/>
      <dgm:t>
        <a:bodyPr/>
        <a:lstStyle/>
        <a:p>
          <a:pPr rtl="0"/>
          <a:r>
            <a:rPr lang="uk-UA" sz="1600" b="1" dirty="0" smtClean="0"/>
            <a:t>2. Характеристика кінцевого результату (товару/роботи/послуги), основні показники проекту</a:t>
          </a:r>
          <a:endParaRPr lang="en-US" sz="1600" b="1" dirty="0"/>
        </a:p>
      </dgm:t>
    </dgm:pt>
    <dgm:pt modelId="{C7D62360-C833-4A04-965C-4CF9665C3285}" type="parTrans" cxnId="{6654E0E0-C623-4E1F-B848-40016F8E4FA7}">
      <dgm:prSet/>
      <dgm:spPr/>
      <dgm:t>
        <a:bodyPr/>
        <a:lstStyle/>
        <a:p>
          <a:endParaRPr lang="en-US" b="1"/>
        </a:p>
      </dgm:t>
    </dgm:pt>
    <dgm:pt modelId="{5D240C37-F357-4445-AE8B-D8E9E312AE5D}" type="sibTrans" cxnId="{6654E0E0-C623-4E1F-B848-40016F8E4FA7}">
      <dgm:prSet/>
      <dgm:spPr/>
      <dgm:t>
        <a:bodyPr/>
        <a:lstStyle/>
        <a:p>
          <a:endParaRPr lang="en-US" b="1"/>
        </a:p>
      </dgm:t>
    </dgm:pt>
    <dgm:pt modelId="{A07F5E21-A668-48B1-87FE-FC86FD5AFACC}">
      <dgm:prSet custT="1"/>
      <dgm:spPr/>
      <dgm:t>
        <a:bodyPr/>
        <a:lstStyle/>
        <a:p>
          <a:pPr rtl="0"/>
          <a:r>
            <a:rPr lang="uk-UA" sz="1600" b="1" dirty="0" smtClean="0"/>
            <a:t>3. Аналіз альтернативних способів досягнення мети та аргументи щодо переваги обраного способу.</a:t>
          </a:r>
          <a:endParaRPr lang="en-US" sz="1600" b="1" dirty="0"/>
        </a:p>
      </dgm:t>
    </dgm:pt>
    <dgm:pt modelId="{00EF6E6B-9BB5-4C98-9710-7A1CBB80EEDE}" type="parTrans" cxnId="{E8E57C90-22F7-4A1E-9011-A40CCBEB3D1E}">
      <dgm:prSet/>
      <dgm:spPr/>
      <dgm:t>
        <a:bodyPr/>
        <a:lstStyle/>
        <a:p>
          <a:endParaRPr lang="en-US" b="1"/>
        </a:p>
      </dgm:t>
    </dgm:pt>
    <dgm:pt modelId="{BDB69D2A-F0E1-457B-BF90-B2989E6CED43}" type="sibTrans" cxnId="{E8E57C90-22F7-4A1E-9011-A40CCBEB3D1E}">
      <dgm:prSet/>
      <dgm:spPr/>
      <dgm:t>
        <a:bodyPr/>
        <a:lstStyle/>
        <a:p>
          <a:endParaRPr lang="en-US" b="1"/>
        </a:p>
      </dgm:t>
    </dgm:pt>
    <dgm:pt modelId="{3E4D7936-8358-43F0-8596-79D91AEFF089}">
      <dgm:prSet custT="1"/>
      <dgm:spPr/>
      <dgm:t>
        <a:bodyPr/>
        <a:lstStyle/>
        <a:p>
          <a:pPr rtl="0"/>
          <a:r>
            <a:rPr lang="uk-UA" sz="1600" b="1" dirty="0" smtClean="0"/>
            <a:t>4. Відповідність проекту напрямам розвитку держави (Програма діяльності КабМіну та Стратегії сталого розвитку «Україна 2020» )</a:t>
          </a:r>
          <a:endParaRPr lang="en-US" sz="1600" b="1" dirty="0"/>
        </a:p>
      </dgm:t>
    </dgm:pt>
    <dgm:pt modelId="{346AA4EA-81A2-42F9-87CA-2341CD13B022}" type="parTrans" cxnId="{59A63BBC-D435-4769-963B-21B2B797A0E2}">
      <dgm:prSet/>
      <dgm:spPr/>
      <dgm:t>
        <a:bodyPr/>
        <a:lstStyle/>
        <a:p>
          <a:endParaRPr lang="en-US" b="1"/>
        </a:p>
      </dgm:t>
    </dgm:pt>
    <dgm:pt modelId="{8E6E631C-72C0-481C-B599-86661F6BC652}" type="sibTrans" cxnId="{59A63BBC-D435-4769-963B-21B2B797A0E2}">
      <dgm:prSet/>
      <dgm:spPr/>
      <dgm:t>
        <a:bodyPr/>
        <a:lstStyle/>
        <a:p>
          <a:endParaRPr lang="en-US" b="1"/>
        </a:p>
      </dgm:t>
    </dgm:pt>
    <dgm:pt modelId="{D44E4054-4C32-49CB-8AF1-0A9FD16C1E96}" type="pres">
      <dgm:prSet presAssocID="{41A6179B-47F2-4B82-8F6C-EBE02F7F9EF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DF02852-4B9B-4B6C-8665-E73ABE3C7A3F}" type="pres">
      <dgm:prSet presAssocID="{114E6AD0-C9AA-4960-BDE1-666A505056E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92B49E-95F3-4E15-B6EC-6E1B341F7D10}" type="pres">
      <dgm:prSet presAssocID="{9872137A-396E-4ABD-B88E-E80CEFF98C9B}" presName="sibTrans" presStyleLbl="sibTrans1D1" presStyleIdx="0" presStyleCnt="3"/>
      <dgm:spPr/>
      <dgm:t>
        <a:bodyPr/>
        <a:lstStyle/>
        <a:p>
          <a:endParaRPr lang="en-US"/>
        </a:p>
      </dgm:t>
    </dgm:pt>
    <dgm:pt modelId="{2D647463-A462-4379-96A5-D3CDF4F20EFC}" type="pres">
      <dgm:prSet presAssocID="{9872137A-396E-4ABD-B88E-E80CEFF98C9B}" presName="connectorText" presStyleLbl="sibTrans1D1" presStyleIdx="0" presStyleCnt="3"/>
      <dgm:spPr/>
      <dgm:t>
        <a:bodyPr/>
        <a:lstStyle/>
        <a:p>
          <a:endParaRPr lang="en-US"/>
        </a:p>
      </dgm:t>
    </dgm:pt>
    <dgm:pt modelId="{BBEF3989-76A6-42A4-A307-365B9A431D25}" type="pres">
      <dgm:prSet presAssocID="{C2F62E3B-AAAB-443C-85EE-D3240D4E4836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7F4F29-8C3C-4A05-A01C-07040703EF70}" type="pres">
      <dgm:prSet presAssocID="{5D240C37-F357-4445-AE8B-D8E9E312AE5D}" presName="sibTrans" presStyleLbl="sibTrans1D1" presStyleIdx="1" presStyleCnt="3"/>
      <dgm:spPr/>
      <dgm:t>
        <a:bodyPr/>
        <a:lstStyle/>
        <a:p>
          <a:endParaRPr lang="en-US"/>
        </a:p>
      </dgm:t>
    </dgm:pt>
    <dgm:pt modelId="{AB3439B4-4311-4FC1-8F19-02FE65D4CA76}" type="pres">
      <dgm:prSet presAssocID="{5D240C37-F357-4445-AE8B-D8E9E312AE5D}" presName="connectorText" presStyleLbl="sibTrans1D1" presStyleIdx="1" presStyleCnt="3"/>
      <dgm:spPr/>
      <dgm:t>
        <a:bodyPr/>
        <a:lstStyle/>
        <a:p>
          <a:endParaRPr lang="en-US"/>
        </a:p>
      </dgm:t>
    </dgm:pt>
    <dgm:pt modelId="{0D40780F-F37E-4EE0-B185-1C53AC655BEF}" type="pres">
      <dgm:prSet presAssocID="{A07F5E21-A668-48B1-87FE-FC86FD5AFACC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DB8F89-8CAB-4BFE-832A-F5B8EC7AE110}" type="pres">
      <dgm:prSet presAssocID="{BDB69D2A-F0E1-457B-BF90-B2989E6CED43}" presName="sibTrans" presStyleLbl="sibTrans1D1" presStyleIdx="2" presStyleCnt="3"/>
      <dgm:spPr/>
      <dgm:t>
        <a:bodyPr/>
        <a:lstStyle/>
        <a:p>
          <a:endParaRPr lang="en-US"/>
        </a:p>
      </dgm:t>
    </dgm:pt>
    <dgm:pt modelId="{2BD4BE5D-CFA9-4531-B724-C512D86C5816}" type="pres">
      <dgm:prSet presAssocID="{BDB69D2A-F0E1-457B-BF90-B2989E6CED43}" presName="connectorText" presStyleLbl="sibTrans1D1" presStyleIdx="2" presStyleCnt="3"/>
      <dgm:spPr/>
      <dgm:t>
        <a:bodyPr/>
        <a:lstStyle/>
        <a:p>
          <a:endParaRPr lang="en-US"/>
        </a:p>
      </dgm:t>
    </dgm:pt>
    <dgm:pt modelId="{404ADEA8-1507-4911-AE1E-11DEEA46082A}" type="pres">
      <dgm:prSet presAssocID="{3E4D7936-8358-43F0-8596-79D91AEFF089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5B5753F-28A9-4D50-B118-021B16D5CAC5}" type="presOf" srcId="{41A6179B-47F2-4B82-8F6C-EBE02F7F9EFC}" destId="{D44E4054-4C32-49CB-8AF1-0A9FD16C1E96}" srcOrd="0" destOrd="0" presId="urn:microsoft.com/office/officeart/2005/8/layout/bProcess3"/>
    <dgm:cxn modelId="{7B185F5E-0666-4E36-BEEE-59E7FF6DF841}" type="presOf" srcId="{5D240C37-F357-4445-AE8B-D8E9E312AE5D}" destId="{0B7F4F29-8C3C-4A05-A01C-07040703EF70}" srcOrd="0" destOrd="0" presId="urn:microsoft.com/office/officeart/2005/8/layout/bProcess3"/>
    <dgm:cxn modelId="{36F8C103-21BD-4259-BC75-DAF279E32A3B}" type="presOf" srcId="{BDB69D2A-F0E1-457B-BF90-B2989E6CED43}" destId="{2BD4BE5D-CFA9-4531-B724-C512D86C5816}" srcOrd="1" destOrd="0" presId="urn:microsoft.com/office/officeart/2005/8/layout/bProcess3"/>
    <dgm:cxn modelId="{D5956093-18CB-4A7F-8A02-1EBE50AD61C0}" type="presOf" srcId="{C2F62E3B-AAAB-443C-85EE-D3240D4E4836}" destId="{BBEF3989-76A6-42A4-A307-365B9A431D25}" srcOrd="0" destOrd="0" presId="urn:microsoft.com/office/officeart/2005/8/layout/bProcess3"/>
    <dgm:cxn modelId="{5E20D26D-2376-419D-8270-5AD96F014896}" type="presOf" srcId="{9872137A-396E-4ABD-B88E-E80CEFF98C9B}" destId="{8F92B49E-95F3-4E15-B6EC-6E1B341F7D10}" srcOrd="0" destOrd="0" presId="urn:microsoft.com/office/officeart/2005/8/layout/bProcess3"/>
    <dgm:cxn modelId="{E9E2B32B-B791-420B-BF48-A9529834069C}" type="presOf" srcId="{3E4D7936-8358-43F0-8596-79D91AEFF089}" destId="{404ADEA8-1507-4911-AE1E-11DEEA46082A}" srcOrd="0" destOrd="0" presId="urn:microsoft.com/office/officeart/2005/8/layout/bProcess3"/>
    <dgm:cxn modelId="{F60F28CB-8B4A-42C0-B5A3-7EBFFD948F8F}" type="presOf" srcId="{5D240C37-F357-4445-AE8B-D8E9E312AE5D}" destId="{AB3439B4-4311-4FC1-8F19-02FE65D4CA76}" srcOrd="1" destOrd="0" presId="urn:microsoft.com/office/officeart/2005/8/layout/bProcess3"/>
    <dgm:cxn modelId="{59A63BBC-D435-4769-963B-21B2B797A0E2}" srcId="{41A6179B-47F2-4B82-8F6C-EBE02F7F9EFC}" destId="{3E4D7936-8358-43F0-8596-79D91AEFF089}" srcOrd="3" destOrd="0" parTransId="{346AA4EA-81A2-42F9-87CA-2341CD13B022}" sibTransId="{8E6E631C-72C0-481C-B599-86661F6BC652}"/>
    <dgm:cxn modelId="{15C7F363-067B-449A-BD66-A9A4BB1AC02E}" type="presOf" srcId="{A07F5E21-A668-48B1-87FE-FC86FD5AFACC}" destId="{0D40780F-F37E-4EE0-B185-1C53AC655BEF}" srcOrd="0" destOrd="0" presId="urn:microsoft.com/office/officeart/2005/8/layout/bProcess3"/>
    <dgm:cxn modelId="{6654E0E0-C623-4E1F-B848-40016F8E4FA7}" srcId="{41A6179B-47F2-4B82-8F6C-EBE02F7F9EFC}" destId="{C2F62E3B-AAAB-443C-85EE-D3240D4E4836}" srcOrd="1" destOrd="0" parTransId="{C7D62360-C833-4A04-965C-4CF9665C3285}" sibTransId="{5D240C37-F357-4445-AE8B-D8E9E312AE5D}"/>
    <dgm:cxn modelId="{EDA4347E-949F-40A4-8E20-A59937713E67}" type="presOf" srcId="{BDB69D2A-F0E1-457B-BF90-B2989E6CED43}" destId="{31DB8F89-8CAB-4BFE-832A-F5B8EC7AE110}" srcOrd="0" destOrd="0" presId="urn:microsoft.com/office/officeart/2005/8/layout/bProcess3"/>
    <dgm:cxn modelId="{E8E57C90-22F7-4A1E-9011-A40CCBEB3D1E}" srcId="{41A6179B-47F2-4B82-8F6C-EBE02F7F9EFC}" destId="{A07F5E21-A668-48B1-87FE-FC86FD5AFACC}" srcOrd="2" destOrd="0" parTransId="{00EF6E6B-9BB5-4C98-9710-7A1CBB80EEDE}" sibTransId="{BDB69D2A-F0E1-457B-BF90-B2989E6CED43}"/>
    <dgm:cxn modelId="{88C24031-51F9-4C08-BAFE-290DCC6E391A}" type="presOf" srcId="{9872137A-396E-4ABD-B88E-E80CEFF98C9B}" destId="{2D647463-A462-4379-96A5-D3CDF4F20EFC}" srcOrd="1" destOrd="0" presId="urn:microsoft.com/office/officeart/2005/8/layout/bProcess3"/>
    <dgm:cxn modelId="{39549F2F-A303-461B-AE08-EECD3ED488FF}" type="presOf" srcId="{114E6AD0-C9AA-4960-BDE1-666A505056EB}" destId="{BDF02852-4B9B-4B6C-8665-E73ABE3C7A3F}" srcOrd="0" destOrd="0" presId="urn:microsoft.com/office/officeart/2005/8/layout/bProcess3"/>
    <dgm:cxn modelId="{60E54243-4B3F-44BF-8B26-7978C5165E24}" srcId="{41A6179B-47F2-4B82-8F6C-EBE02F7F9EFC}" destId="{114E6AD0-C9AA-4960-BDE1-666A505056EB}" srcOrd="0" destOrd="0" parTransId="{113E1332-C256-46E2-AA3C-37FD570054A4}" sibTransId="{9872137A-396E-4ABD-B88E-E80CEFF98C9B}"/>
    <dgm:cxn modelId="{2C9B6A67-1690-44C4-BDAF-0833AC30F5E4}" type="presParOf" srcId="{D44E4054-4C32-49CB-8AF1-0A9FD16C1E96}" destId="{BDF02852-4B9B-4B6C-8665-E73ABE3C7A3F}" srcOrd="0" destOrd="0" presId="urn:microsoft.com/office/officeart/2005/8/layout/bProcess3"/>
    <dgm:cxn modelId="{9791074E-B480-4F64-9D35-92993657A0CC}" type="presParOf" srcId="{D44E4054-4C32-49CB-8AF1-0A9FD16C1E96}" destId="{8F92B49E-95F3-4E15-B6EC-6E1B341F7D10}" srcOrd="1" destOrd="0" presId="urn:microsoft.com/office/officeart/2005/8/layout/bProcess3"/>
    <dgm:cxn modelId="{D219BA31-DF6D-45D3-A6CF-9D861FE528ED}" type="presParOf" srcId="{8F92B49E-95F3-4E15-B6EC-6E1B341F7D10}" destId="{2D647463-A462-4379-96A5-D3CDF4F20EFC}" srcOrd="0" destOrd="0" presId="urn:microsoft.com/office/officeart/2005/8/layout/bProcess3"/>
    <dgm:cxn modelId="{7B691554-7842-4868-93ED-1C2738585BD2}" type="presParOf" srcId="{D44E4054-4C32-49CB-8AF1-0A9FD16C1E96}" destId="{BBEF3989-76A6-42A4-A307-365B9A431D25}" srcOrd="2" destOrd="0" presId="urn:microsoft.com/office/officeart/2005/8/layout/bProcess3"/>
    <dgm:cxn modelId="{F591A0E3-694A-4046-AFD3-35C9400E1EE6}" type="presParOf" srcId="{D44E4054-4C32-49CB-8AF1-0A9FD16C1E96}" destId="{0B7F4F29-8C3C-4A05-A01C-07040703EF70}" srcOrd="3" destOrd="0" presId="urn:microsoft.com/office/officeart/2005/8/layout/bProcess3"/>
    <dgm:cxn modelId="{2A7ECAFA-4B56-4550-9AC4-C1E47DE33730}" type="presParOf" srcId="{0B7F4F29-8C3C-4A05-A01C-07040703EF70}" destId="{AB3439B4-4311-4FC1-8F19-02FE65D4CA76}" srcOrd="0" destOrd="0" presId="urn:microsoft.com/office/officeart/2005/8/layout/bProcess3"/>
    <dgm:cxn modelId="{06360B9A-8713-4B0F-934C-D6F52615BC4C}" type="presParOf" srcId="{D44E4054-4C32-49CB-8AF1-0A9FD16C1E96}" destId="{0D40780F-F37E-4EE0-B185-1C53AC655BEF}" srcOrd="4" destOrd="0" presId="urn:microsoft.com/office/officeart/2005/8/layout/bProcess3"/>
    <dgm:cxn modelId="{F414C6B0-E187-4B56-8668-9A7F0349B8DD}" type="presParOf" srcId="{D44E4054-4C32-49CB-8AF1-0A9FD16C1E96}" destId="{31DB8F89-8CAB-4BFE-832A-F5B8EC7AE110}" srcOrd="5" destOrd="0" presId="urn:microsoft.com/office/officeart/2005/8/layout/bProcess3"/>
    <dgm:cxn modelId="{20DCE88E-931E-4924-A6EB-E149AB08FE79}" type="presParOf" srcId="{31DB8F89-8CAB-4BFE-832A-F5B8EC7AE110}" destId="{2BD4BE5D-CFA9-4531-B724-C512D86C5816}" srcOrd="0" destOrd="0" presId="urn:microsoft.com/office/officeart/2005/8/layout/bProcess3"/>
    <dgm:cxn modelId="{54DC294B-A8AD-4353-8D96-E4042E47EC1B}" type="presParOf" srcId="{D44E4054-4C32-49CB-8AF1-0A9FD16C1E96}" destId="{404ADEA8-1507-4911-AE1E-11DEEA46082A}" srcOrd="6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21C1305-04F7-487C-BBA5-35985368586C}" type="doc">
      <dgm:prSet loTypeId="urn:microsoft.com/office/officeart/2005/8/layout/process4" loCatId="list" qsTypeId="urn:microsoft.com/office/officeart/2005/8/quickstyle/simple1" qsCatId="simple" csTypeId="urn:microsoft.com/office/officeart/2005/8/colors/accent2_3" csCatId="accent2"/>
      <dgm:spPr/>
      <dgm:t>
        <a:bodyPr/>
        <a:lstStyle/>
        <a:p>
          <a:endParaRPr lang="en-US"/>
        </a:p>
      </dgm:t>
    </dgm:pt>
    <dgm:pt modelId="{53298B10-CB3A-4468-A00A-198B5B98C648}">
      <dgm:prSet custT="1"/>
      <dgm:spPr/>
      <dgm:t>
        <a:bodyPr/>
        <a:lstStyle/>
        <a:p>
          <a:pPr rtl="0"/>
          <a:r>
            <a:rPr lang="uk-UA" sz="1600" b="1" dirty="0" smtClean="0"/>
            <a:t>Технічний та/або технологічний аналіз обраного способу досягнення кінцевого результату, нормативна тривалість. </a:t>
          </a:r>
          <a:endParaRPr lang="en-US" sz="1600" b="1" dirty="0"/>
        </a:p>
      </dgm:t>
    </dgm:pt>
    <dgm:pt modelId="{08FF4E15-4DC7-455C-956C-7895AC8E9A83}" type="parTrans" cxnId="{CF2C5D90-1ABC-4FE6-AB6A-8ACD531FE871}">
      <dgm:prSet/>
      <dgm:spPr/>
      <dgm:t>
        <a:bodyPr/>
        <a:lstStyle/>
        <a:p>
          <a:endParaRPr lang="en-US" b="1"/>
        </a:p>
      </dgm:t>
    </dgm:pt>
    <dgm:pt modelId="{C0DE7D56-2FA1-4A20-B57C-8847889902AF}" type="sibTrans" cxnId="{CF2C5D90-1ABC-4FE6-AB6A-8ACD531FE871}">
      <dgm:prSet/>
      <dgm:spPr/>
      <dgm:t>
        <a:bodyPr/>
        <a:lstStyle/>
        <a:p>
          <a:endParaRPr lang="en-US" b="1"/>
        </a:p>
      </dgm:t>
    </dgm:pt>
    <dgm:pt modelId="{ADEED41A-D9CE-4B4A-84D1-4CCBC018EB48}">
      <dgm:prSet custT="1"/>
      <dgm:spPr/>
      <dgm:t>
        <a:bodyPr/>
        <a:lstStyle/>
        <a:p>
          <a:pPr rtl="0"/>
          <a:r>
            <a:rPr lang="uk-UA" sz="1600" b="1" dirty="0" smtClean="0"/>
            <a:t>Необхідність забезпечення земельною ділянкою або правами на неї (оренда, суперфіцій, емфітевзис) для реалізації проекту.</a:t>
          </a:r>
          <a:endParaRPr lang="en-US" sz="1600" b="1" dirty="0"/>
        </a:p>
      </dgm:t>
    </dgm:pt>
    <dgm:pt modelId="{1D577AC4-AE09-439B-B446-65D55EB6948B}" type="parTrans" cxnId="{1CA59C75-45B8-44A8-BE22-DA83056E0B69}">
      <dgm:prSet/>
      <dgm:spPr/>
      <dgm:t>
        <a:bodyPr/>
        <a:lstStyle/>
        <a:p>
          <a:endParaRPr lang="en-US" b="1"/>
        </a:p>
      </dgm:t>
    </dgm:pt>
    <dgm:pt modelId="{905AA4EA-6883-4908-AC0F-88E92D1869BD}" type="sibTrans" cxnId="{1CA59C75-45B8-44A8-BE22-DA83056E0B69}">
      <dgm:prSet/>
      <dgm:spPr/>
      <dgm:t>
        <a:bodyPr/>
        <a:lstStyle/>
        <a:p>
          <a:endParaRPr lang="en-US" b="1"/>
        </a:p>
      </dgm:t>
    </dgm:pt>
    <dgm:pt modelId="{55594C28-1050-4B15-A765-8B716D2F8B89}">
      <dgm:prSet custT="1"/>
      <dgm:spPr/>
      <dgm:t>
        <a:bodyPr/>
        <a:lstStyle/>
        <a:p>
          <a:pPr rtl="0"/>
          <a:r>
            <a:rPr lang="uk-UA" sz="1600" b="1" dirty="0" smtClean="0"/>
            <a:t>Наявність і розвиток необхідної інфраструктури.</a:t>
          </a:r>
          <a:endParaRPr lang="en-US" sz="1600" b="1" dirty="0"/>
        </a:p>
      </dgm:t>
    </dgm:pt>
    <dgm:pt modelId="{57526DF8-3C75-46C4-8C4A-853FF20591A5}" type="parTrans" cxnId="{00A686FB-7CE8-49FE-B1EA-632EF87608F8}">
      <dgm:prSet/>
      <dgm:spPr/>
      <dgm:t>
        <a:bodyPr/>
        <a:lstStyle/>
        <a:p>
          <a:endParaRPr lang="en-US" b="1"/>
        </a:p>
      </dgm:t>
    </dgm:pt>
    <dgm:pt modelId="{0514BEB2-872C-4FDF-8CB2-B55C7C7BD6D2}" type="sibTrans" cxnId="{00A686FB-7CE8-49FE-B1EA-632EF87608F8}">
      <dgm:prSet/>
      <dgm:spPr/>
      <dgm:t>
        <a:bodyPr/>
        <a:lstStyle/>
        <a:p>
          <a:endParaRPr lang="en-US" b="1"/>
        </a:p>
      </dgm:t>
    </dgm:pt>
    <dgm:pt modelId="{F6B0F45D-E676-4162-8B81-D49C538299A1}">
      <dgm:prSet custT="1"/>
      <dgm:spPr/>
      <dgm:t>
        <a:bodyPr/>
        <a:lstStyle/>
        <a:p>
          <a:pPr rtl="0"/>
          <a:r>
            <a:rPr lang="uk-UA" sz="1600" b="1" smtClean="0"/>
            <a:t>Заходи з охорони навколишнього природного середовища.</a:t>
          </a:r>
          <a:endParaRPr lang="en-US" sz="1600" b="1"/>
        </a:p>
      </dgm:t>
    </dgm:pt>
    <dgm:pt modelId="{E97C7EC3-00BF-463D-B8DE-7B5F2C3C3AAF}" type="parTrans" cxnId="{93BAE87D-9B10-4A14-B462-87010B910AF0}">
      <dgm:prSet/>
      <dgm:spPr/>
      <dgm:t>
        <a:bodyPr/>
        <a:lstStyle/>
        <a:p>
          <a:endParaRPr lang="en-US" b="1"/>
        </a:p>
      </dgm:t>
    </dgm:pt>
    <dgm:pt modelId="{42DCC917-5ACA-4F86-BD69-0E677EA61439}" type="sibTrans" cxnId="{93BAE87D-9B10-4A14-B462-87010B910AF0}">
      <dgm:prSet/>
      <dgm:spPr/>
      <dgm:t>
        <a:bodyPr/>
        <a:lstStyle/>
        <a:p>
          <a:endParaRPr lang="en-US" b="1"/>
        </a:p>
      </dgm:t>
    </dgm:pt>
    <dgm:pt modelId="{4BE5D7C3-F2E0-4441-AF6F-89EB2B4D8769}">
      <dgm:prSet custT="1"/>
      <dgm:spPr/>
      <dgm:t>
        <a:bodyPr/>
        <a:lstStyle/>
        <a:p>
          <a:pPr rtl="0"/>
          <a:r>
            <a:rPr lang="uk-UA" sz="1600" b="1" smtClean="0"/>
            <a:t>Необхідність розроблення проектної документації та її стадійність.</a:t>
          </a:r>
          <a:endParaRPr lang="en-US" sz="1600" b="1"/>
        </a:p>
      </dgm:t>
    </dgm:pt>
    <dgm:pt modelId="{39FC5866-F6A6-4522-B2E7-E4E18B09286D}" type="parTrans" cxnId="{0140EC76-2A9C-48A9-9042-517D4270D93E}">
      <dgm:prSet/>
      <dgm:spPr/>
      <dgm:t>
        <a:bodyPr/>
        <a:lstStyle/>
        <a:p>
          <a:endParaRPr lang="en-US" b="1"/>
        </a:p>
      </dgm:t>
    </dgm:pt>
    <dgm:pt modelId="{B2D751FE-922B-4877-9372-1D737BE3900B}" type="sibTrans" cxnId="{0140EC76-2A9C-48A9-9042-517D4270D93E}">
      <dgm:prSet/>
      <dgm:spPr/>
      <dgm:t>
        <a:bodyPr/>
        <a:lstStyle/>
        <a:p>
          <a:endParaRPr lang="en-US" b="1"/>
        </a:p>
      </dgm:t>
    </dgm:pt>
    <dgm:pt modelId="{058A37FB-A311-4538-AEF8-2AC037C379B0}">
      <dgm:prSet custT="1"/>
      <dgm:spPr/>
      <dgm:t>
        <a:bodyPr/>
        <a:lstStyle/>
        <a:p>
          <a:pPr rtl="0"/>
          <a:r>
            <a:rPr lang="uk-UA" sz="1600" b="1" smtClean="0"/>
            <a:t>Організаційні заходи, у тому числі закупівлі та графік їх виконання.</a:t>
          </a:r>
          <a:endParaRPr lang="en-US" sz="1600" b="1"/>
        </a:p>
      </dgm:t>
    </dgm:pt>
    <dgm:pt modelId="{4F3F666F-F8A1-4623-846B-8B5E2639971B}" type="parTrans" cxnId="{D31F262F-B20D-4F6B-8588-954F796873B8}">
      <dgm:prSet/>
      <dgm:spPr/>
      <dgm:t>
        <a:bodyPr/>
        <a:lstStyle/>
        <a:p>
          <a:endParaRPr lang="en-US" b="1"/>
        </a:p>
      </dgm:t>
    </dgm:pt>
    <dgm:pt modelId="{11172278-5C91-4952-9396-DDE5A6F1C061}" type="sibTrans" cxnId="{D31F262F-B20D-4F6B-8588-954F796873B8}">
      <dgm:prSet/>
      <dgm:spPr/>
      <dgm:t>
        <a:bodyPr/>
        <a:lstStyle/>
        <a:p>
          <a:endParaRPr lang="en-US" b="1"/>
        </a:p>
      </dgm:t>
    </dgm:pt>
    <dgm:pt modelId="{D0C8225B-5590-41D0-B843-A9D74D7BB972}">
      <dgm:prSet custT="1"/>
      <dgm:spPr/>
      <dgm:t>
        <a:bodyPr/>
        <a:lstStyle/>
        <a:p>
          <a:pPr rtl="0"/>
          <a:r>
            <a:rPr lang="uk-UA" sz="1600" b="1" smtClean="0"/>
            <a:t>Кадрове забезпечення на етапах життєвого циклу проекту (інвестиційного та експлуатаційного)</a:t>
          </a:r>
          <a:endParaRPr lang="en-US" sz="1600" b="1"/>
        </a:p>
      </dgm:t>
    </dgm:pt>
    <dgm:pt modelId="{9F9CE1B5-8197-4225-9CD2-95F66E4DDFCF}" type="parTrans" cxnId="{DEE82260-2DB6-4347-9746-0F9AA7ED7B4E}">
      <dgm:prSet/>
      <dgm:spPr/>
      <dgm:t>
        <a:bodyPr/>
        <a:lstStyle/>
        <a:p>
          <a:endParaRPr lang="en-US" b="1"/>
        </a:p>
      </dgm:t>
    </dgm:pt>
    <dgm:pt modelId="{535F7929-8C1D-49F9-90EA-5BDEC32BF949}" type="sibTrans" cxnId="{DEE82260-2DB6-4347-9746-0F9AA7ED7B4E}">
      <dgm:prSet/>
      <dgm:spPr/>
      <dgm:t>
        <a:bodyPr/>
        <a:lstStyle/>
        <a:p>
          <a:endParaRPr lang="en-US" b="1"/>
        </a:p>
      </dgm:t>
    </dgm:pt>
    <dgm:pt modelId="{601B92D9-F5D1-4396-89CB-8E2DB5FC3330}">
      <dgm:prSet custT="1"/>
      <dgm:spPr/>
      <dgm:t>
        <a:bodyPr/>
        <a:lstStyle/>
        <a:p>
          <a:pPr rtl="0"/>
          <a:r>
            <a:rPr lang="uk-UA" sz="1600" b="1" dirty="0" smtClean="0"/>
            <a:t>Необхідність сертифікатів, ліцензій та інших дозвільних документів </a:t>
          </a:r>
          <a:endParaRPr lang="en-US" sz="1600" b="1" dirty="0"/>
        </a:p>
      </dgm:t>
    </dgm:pt>
    <dgm:pt modelId="{85AF5BC4-BDCE-4D03-9DD6-7FE0FCB03ABE}" type="parTrans" cxnId="{229962B3-68FB-4FFC-A21D-8B52223469FE}">
      <dgm:prSet/>
      <dgm:spPr/>
      <dgm:t>
        <a:bodyPr/>
        <a:lstStyle/>
        <a:p>
          <a:endParaRPr lang="en-US" b="1"/>
        </a:p>
      </dgm:t>
    </dgm:pt>
    <dgm:pt modelId="{51FD0EBC-DFB2-4C0F-9482-8E96E8D2786F}" type="sibTrans" cxnId="{229962B3-68FB-4FFC-A21D-8B52223469FE}">
      <dgm:prSet/>
      <dgm:spPr/>
      <dgm:t>
        <a:bodyPr/>
        <a:lstStyle/>
        <a:p>
          <a:endParaRPr lang="en-US" b="1"/>
        </a:p>
      </dgm:t>
    </dgm:pt>
    <dgm:pt modelId="{D79329C6-A101-4D3E-BC5D-453A5E3F4BF7}" type="pres">
      <dgm:prSet presAssocID="{E21C1305-04F7-487C-BBA5-35985368586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FA73BC-25C6-4EEC-8891-50D8E1BA8917}" type="pres">
      <dgm:prSet presAssocID="{601B92D9-F5D1-4396-89CB-8E2DB5FC3330}" presName="boxAndChildren" presStyleCnt="0"/>
      <dgm:spPr/>
    </dgm:pt>
    <dgm:pt modelId="{9F108F88-1F81-4575-A3B9-527C3090421E}" type="pres">
      <dgm:prSet presAssocID="{601B92D9-F5D1-4396-89CB-8E2DB5FC3330}" presName="parentTextBox" presStyleLbl="node1" presStyleIdx="0" presStyleCnt="8"/>
      <dgm:spPr/>
      <dgm:t>
        <a:bodyPr/>
        <a:lstStyle/>
        <a:p>
          <a:endParaRPr lang="en-US"/>
        </a:p>
      </dgm:t>
    </dgm:pt>
    <dgm:pt modelId="{EF3C1193-F839-4732-A05A-96ABC2DB609F}" type="pres">
      <dgm:prSet presAssocID="{535F7929-8C1D-49F9-90EA-5BDEC32BF949}" presName="sp" presStyleCnt="0"/>
      <dgm:spPr/>
    </dgm:pt>
    <dgm:pt modelId="{4F6471CE-E797-4650-90E8-AB124C0BBCF5}" type="pres">
      <dgm:prSet presAssocID="{D0C8225B-5590-41D0-B843-A9D74D7BB972}" presName="arrowAndChildren" presStyleCnt="0"/>
      <dgm:spPr/>
    </dgm:pt>
    <dgm:pt modelId="{239A1020-C10E-431F-BA32-744ED1ECFA53}" type="pres">
      <dgm:prSet presAssocID="{D0C8225B-5590-41D0-B843-A9D74D7BB972}" presName="parentTextArrow" presStyleLbl="node1" presStyleIdx="1" presStyleCnt="8" custLinFactNeighborY="4585"/>
      <dgm:spPr/>
      <dgm:t>
        <a:bodyPr/>
        <a:lstStyle/>
        <a:p>
          <a:endParaRPr lang="en-US"/>
        </a:p>
      </dgm:t>
    </dgm:pt>
    <dgm:pt modelId="{ADD085E9-EBF6-4A45-8BE1-8D6C1BE14963}" type="pres">
      <dgm:prSet presAssocID="{11172278-5C91-4952-9396-DDE5A6F1C061}" presName="sp" presStyleCnt="0"/>
      <dgm:spPr/>
    </dgm:pt>
    <dgm:pt modelId="{1134CE0D-5675-4E50-BFD9-50AAFF7DAF59}" type="pres">
      <dgm:prSet presAssocID="{058A37FB-A311-4538-AEF8-2AC037C379B0}" presName="arrowAndChildren" presStyleCnt="0"/>
      <dgm:spPr/>
    </dgm:pt>
    <dgm:pt modelId="{E3209632-3449-44A5-877D-6F27ACF0E087}" type="pres">
      <dgm:prSet presAssocID="{058A37FB-A311-4538-AEF8-2AC037C379B0}" presName="parentTextArrow" presStyleLbl="node1" presStyleIdx="2" presStyleCnt="8" custLinFactNeighborY="4585"/>
      <dgm:spPr/>
      <dgm:t>
        <a:bodyPr/>
        <a:lstStyle/>
        <a:p>
          <a:endParaRPr lang="en-US"/>
        </a:p>
      </dgm:t>
    </dgm:pt>
    <dgm:pt modelId="{171F1079-93E3-4BAB-A668-766C477075D7}" type="pres">
      <dgm:prSet presAssocID="{B2D751FE-922B-4877-9372-1D737BE3900B}" presName="sp" presStyleCnt="0"/>
      <dgm:spPr/>
    </dgm:pt>
    <dgm:pt modelId="{66BC8C16-B471-4939-AF65-AAC3F8575CB2}" type="pres">
      <dgm:prSet presAssocID="{4BE5D7C3-F2E0-4441-AF6F-89EB2B4D8769}" presName="arrowAndChildren" presStyleCnt="0"/>
      <dgm:spPr/>
    </dgm:pt>
    <dgm:pt modelId="{4748F9F0-CFA7-421E-92C8-F6859E40D550}" type="pres">
      <dgm:prSet presAssocID="{4BE5D7C3-F2E0-4441-AF6F-89EB2B4D8769}" presName="parentTextArrow" presStyleLbl="node1" presStyleIdx="3" presStyleCnt="8" custLinFactNeighborY="4585"/>
      <dgm:spPr/>
      <dgm:t>
        <a:bodyPr/>
        <a:lstStyle/>
        <a:p>
          <a:endParaRPr lang="en-US"/>
        </a:p>
      </dgm:t>
    </dgm:pt>
    <dgm:pt modelId="{7DCB162E-EA47-4401-ADEA-1A2CD28E1CD4}" type="pres">
      <dgm:prSet presAssocID="{42DCC917-5ACA-4F86-BD69-0E677EA61439}" presName="sp" presStyleCnt="0"/>
      <dgm:spPr/>
    </dgm:pt>
    <dgm:pt modelId="{35ED6438-F48F-48EA-A012-227C9101AB79}" type="pres">
      <dgm:prSet presAssocID="{F6B0F45D-E676-4162-8B81-D49C538299A1}" presName="arrowAndChildren" presStyleCnt="0"/>
      <dgm:spPr/>
    </dgm:pt>
    <dgm:pt modelId="{C33B82CF-7408-4AF7-B86A-7AD8697F4A51}" type="pres">
      <dgm:prSet presAssocID="{F6B0F45D-E676-4162-8B81-D49C538299A1}" presName="parentTextArrow" presStyleLbl="node1" presStyleIdx="4" presStyleCnt="8" custLinFactNeighborY="4585"/>
      <dgm:spPr/>
      <dgm:t>
        <a:bodyPr/>
        <a:lstStyle/>
        <a:p>
          <a:endParaRPr lang="en-US"/>
        </a:p>
      </dgm:t>
    </dgm:pt>
    <dgm:pt modelId="{AB84ABFA-C54E-447F-818A-00C833E9F791}" type="pres">
      <dgm:prSet presAssocID="{0514BEB2-872C-4FDF-8CB2-B55C7C7BD6D2}" presName="sp" presStyleCnt="0"/>
      <dgm:spPr/>
    </dgm:pt>
    <dgm:pt modelId="{471CFDD0-EF09-4AF0-A533-69DDDBF1BB1D}" type="pres">
      <dgm:prSet presAssocID="{55594C28-1050-4B15-A765-8B716D2F8B89}" presName="arrowAndChildren" presStyleCnt="0"/>
      <dgm:spPr/>
    </dgm:pt>
    <dgm:pt modelId="{1E8368AF-9AE4-449A-897E-9DB0A7E2A91F}" type="pres">
      <dgm:prSet presAssocID="{55594C28-1050-4B15-A765-8B716D2F8B89}" presName="parentTextArrow" presStyleLbl="node1" presStyleIdx="5" presStyleCnt="8" custLinFactNeighborY="4585"/>
      <dgm:spPr/>
      <dgm:t>
        <a:bodyPr/>
        <a:lstStyle/>
        <a:p>
          <a:endParaRPr lang="en-US"/>
        </a:p>
      </dgm:t>
    </dgm:pt>
    <dgm:pt modelId="{8FD20C94-DBAA-4464-94D8-69D6B031A433}" type="pres">
      <dgm:prSet presAssocID="{905AA4EA-6883-4908-AC0F-88E92D1869BD}" presName="sp" presStyleCnt="0"/>
      <dgm:spPr/>
    </dgm:pt>
    <dgm:pt modelId="{EF2A4AFC-A487-487D-B3B9-E0647EEB31FD}" type="pres">
      <dgm:prSet presAssocID="{ADEED41A-D9CE-4B4A-84D1-4CCBC018EB48}" presName="arrowAndChildren" presStyleCnt="0"/>
      <dgm:spPr/>
    </dgm:pt>
    <dgm:pt modelId="{D0E311A0-D4B9-4EA8-8757-D85C117A66C8}" type="pres">
      <dgm:prSet presAssocID="{ADEED41A-D9CE-4B4A-84D1-4CCBC018EB48}" presName="parentTextArrow" presStyleLbl="node1" presStyleIdx="6" presStyleCnt="8" custLinFactNeighborY="4585"/>
      <dgm:spPr/>
      <dgm:t>
        <a:bodyPr/>
        <a:lstStyle/>
        <a:p>
          <a:endParaRPr lang="en-US"/>
        </a:p>
      </dgm:t>
    </dgm:pt>
    <dgm:pt modelId="{872BD984-4D98-43CF-80BB-6117ED8BA3E5}" type="pres">
      <dgm:prSet presAssocID="{C0DE7D56-2FA1-4A20-B57C-8847889902AF}" presName="sp" presStyleCnt="0"/>
      <dgm:spPr/>
    </dgm:pt>
    <dgm:pt modelId="{79D0EB50-3526-4BDE-B278-EC23290BAEC1}" type="pres">
      <dgm:prSet presAssocID="{53298B10-CB3A-4468-A00A-198B5B98C648}" presName="arrowAndChildren" presStyleCnt="0"/>
      <dgm:spPr/>
    </dgm:pt>
    <dgm:pt modelId="{0384B38F-04F1-4BBA-98DA-9B43644E14F8}" type="pres">
      <dgm:prSet presAssocID="{53298B10-CB3A-4468-A00A-198B5B98C648}" presName="parentTextArrow" presStyleLbl="node1" presStyleIdx="7" presStyleCnt="8" custLinFactNeighborY="4585"/>
      <dgm:spPr/>
      <dgm:t>
        <a:bodyPr/>
        <a:lstStyle/>
        <a:p>
          <a:endParaRPr lang="en-US"/>
        </a:p>
      </dgm:t>
    </dgm:pt>
  </dgm:ptLst>
  <dgm:cxnLst>
    <dgm:cxn modelId="{D31F262F-B20D-4F6B-8588-954F796873B8}" srcId="{E21C1305-04F7-487C-BBA5-35985368586C}" destId="{058A37FB-A311-4538-AEF8-2AC037C379B0}" srcOrd="5" destOrd="0" parTransId="{4F3F666F-F8A1-4623-846B-8B5E2639971B}" sibTransId="{11172278-5C91-4952-9396-DDE5A6F1C061}"/>
    <dgm:cxn modelId="{1CA59C75-45B8-44A8-BE22-DA83056E0B69}" srcId="{E21C1305-04F7-487C-BBA5-35985368586C}" destId="{ADEED41A-D9CE-4B4A-84D1-4CCBC018EB48}" srcOrd="1" destOrd="0" parTransId="{1D577AC4-AE09-439B-B446-65D55EB6948B}" sibTransId="{905AA4EA-6883-4908-AC0F-88E92D1869BD}"/>
    <dgm:cxn modelId="{689C9A82-1087-4396-A013-CCA713DA2F60}" type="presOf" srcId="{E21C1305-04F7-487C-BBA5-35985368586C}" destId="{D79329C6-A101-4D3E-BC5D-453A5E3F4BF7}" srcOrd="0" destOrd="0" presId="urn:microsoft.com/office/officeart/2005/8/layout/process4"/>
    <dgm:cxn modelId="{DEE82260-2DB6-4347-9746-0F9AA7ED7B4E}" srcId="{E21C1305-04F7-487C-BBA5-35985368586C}" destId="{D0C8225B-5590-41D0-B843-A9D74D7BB972}" srcOrd="6" destOrd="0" parTransId="{9F9CE1B5-8197-4225-9CD2-95F66E4DDFCF}" sibTransId="{535F7929-8C1D-49F9-90EA-5BDEC32BF949}"/>
    <dgm:cxn modelId="{93BAE87D-9B10-4A14-B462-87010B910AF0}" srcId="{E21C1305-04F7-487C-BBA5-35985368586C}" destId="{F6B0F45D-E676-4162-8B81-D49C538299A1}" srcOrd="3" destOrd="0" parTransId="{E97C7EC3-00BF-463D-B8DE-7B5F2C3C3AAF}" sibTransId="{42DCC917-5ACA-4F86-BD69-0E677EA61439}"/>
    <dgm:cxn modelId="{0140EC76-2A9C-48A9-9042-517D4270D93E}" srcId="{E21C1305-04F7-487C-BBA5-35985368586C}" destId="{4BE5D7C3-F2E0-4441-AF6F-89EB2B4D8769}" srcOrd="4" destOrd="0" parTransId="{39FC5866-F6A6-4522-B2E7-E4E18B09286D}" sibTransId="{B2D751FE-922B-4877-9372-1D737BE3900B}"/>
    <dgm:cxn modelId="{CF2C5D90-1ABC-4FE6-AB6A-8ACD531FE871}" srcId="{E21C1305-04F7-487C-BBA5-35985368586C}" destId="{53298B10-CB3A-4468-A00A-198B5B98C648}" srcOrd="0" destOrd="0" parTransId="{08FF4E15-4DC7-455C-956C-7895AC8E9A83}" sibTransId="{C0DE7D56-2FA1-4A20-B57C-8847889902AF}"/>
    <dgm:cxn modelId="{8E252CA7-4280-4541-B1AE-D46840238343}" type="presOf" srcId="{D0C8225B-5590-41D0-B843-A9D74D7BB972}" destId="{239A1020-C10E-431F-BA32-744ED1ECFA53}" srcOrd="0" destOrd="0" presId="urn:microsoft.com/office/officeart/2005/8/layout/process4"/>
    <dgm:cxn modelId="{F7454173-BB0B-42FF-8BA3-991D73FF5CD4}" type="presOf" srcId="{601B92D9-F5D1-4396-89CB-8E2DB5FC3330}" destId="{9F108F88-1F81-4575-A3B9-527C3090421E}" srcOrd="0" destOrd="0" presId="urn:microsoft.com/office/officeart/2005/8/layout/process4"/>
    <dgm:cxn modelId="{A5868F0D-964D-44AB-AD3C-1824F774D7B3}" type="presOf" srcId="{ADEED41A-D9CE-4B4A-84D1-4CCBC018EB48}" destId="{D0E311A0-D4B9-4EA8-8757-D85C117A66C8}" srcOrd="0" destOrd="0" presId="urn:microsoft.com/office/officeart/2005/8/layout/process4"/>
    <dgm:cxn modelId="{F08BEB29-4279-4F55-8837-05BD881FFC1B}" type="presOf" srcId="{F6B0F45D-E676-4162-8B81-D49C538299A1}" destId="{C33B82CF-7408-4AF7-B86A-7AD8697F4A51}" srcOrd="0" destOrd="0" presId="urn:microsoft.com/office/officeart/2005/8/layout/process4"/>
    <dgm:cxn modelId="{3CD15594-8B59-46FE-9319-E2A1CCB6E6DC}" type="presOf" srcId="{058A37FB-A311-4538-AEF8-2AC037C379B0}" destId="{E3209632-3449-44A5-877D-6F27ACF0E087}" srcOrd="0" destOrd="0" presId="urn:microsoft.com/office/officeart/2005/8/layout/process4"/>
    <dgm:cxn modelId="{CCEBFD5E-02F4-4FF2-9DF5-FB938433B885}" type="presOf" srcId="{55594C28-1050-4B15-A765-8B716D2F8B89}" destId="{1E8368AF-9AE4-449A-897E-9DB0A7E2A91F}" srcOrd="0" destOrd="0" presId="urn:microsoft.com/office/officeart/2005/8/layout/process4"/>
    <dgm:cxn modelId="{5382A5E3-0B7E-4FDA-9501-EE65C399CD58}" type="presOf" srcId="{4BE5D7C3-F2E0-4441-AF6F-89EB2B4D8769}" destId="{4748F9F0-CFA7-421E-92C8-F6859E40D550}" srcOrd="0" destOrd="0" presId="urn:microsoft.com/office/officeart/2005/8/layout/process4"/>
    <dgm:cxn modelId="{3B34048E-7455-46D0-AE1C-7E13E2E255EB}" type="presOf" srcId="{53298B10-CB3A-4468-A00A-198B5B98C648}" destId="{0384B38F-04F1-4BBA-98DA-9B43644E14F8}" srcOrd="0" destOrd="0" presId="urn:microsoft.com/office/officeart/2005/8/layout/process4"/>
    <dgm:cxn modelId="{00A686FB-7CE8-49FE-B1EA-632EF87608F8}" srcId="{E21C1305-04F7-487C-BBA5-35985368586C}" destId="{55594C28-1050-4B15-A765-8B716D2F8B89}" srcOrd="2" destOrd="0" parTransId="{57526DF8-3C75-46C4-8C4A-853FF20591A5}" sibTransId="{0514BEB2-872C-4FDF-8CB2-B55C7C7BD6D2}"/>
    <dgm:cxn modelId="{229962B3-68FB-4FFC-A21D-8B52223469FE}" srcId="{E21C1305-04F7-487C-BBA5-35985368586C}" destId="{601B92D9-F5D1-4396-89CB-8E2DB5FC3330}" srcOrd="7" destOrd="0" parTransId="{85AF5BC4-BDCE-4D03-9DD6-7FE0FCB03ABE}" sibTransId="{51FD0EBC-DFB2-4C0F-9482-8E96E8D2786F}"/>
    <dgm:cxn modelId="{02CBA3B2-0987-402E-96B0-77B35CB57883}" type="presParOf" srcId="{D79329C6-A101-4D3E-BC5D-453A5E3F4BF7}" destId="{CAFA73BC-25C6-4EEC-8891-50D8E1BA8917}" srcOrd="0" destOrd="0" presId="urn:microsoft.com/office/officeart/2005/8/layout/process4"/>
    <dgm:cxn modelId="{90A500E1-08BA-4E5E-90C1-9479EBC37031}" type="presParOf" srcId="{CAFA73BC-25C6-4EEC-8891-50D8E1BA8917}" destId="{9F108F88-1F81-4575-A3B9-527C3090421E}" srcOrd="0" destOrd="0" presId="urn:microsoft.com/office/officeart/2005/8/layout/process4"/>
    <dgm:cxn modelId="{82B01918-4341-426A-A181-212CFC4FC58D}" type="presParOf" srcId="{D79329C6-A101-4D3E-BC5D-453A5E3F4BF7}" destId="{EF3C1193-F839-4732-A05A-96ABC2DB609F}" srcOrd="1" destOrd="0" presId="urn:microsoft.com/office/officeart/2005/8/layout/process4"/>
    <dgm:cxn modelId="{12A4A40A-BA0D-42A8-BA11-61765CDAA52C}" type="presParOf" srcId="{D79329C6-A101-4D3E-BC5D-453A5E3F4BF7}" destId="{4F6471CE-E797-4650-90E8-AB124C0BBCF5}" srcOrd="2" destOrd="0" presId="urn:microsoft.com/office/officeart/2005/8/layout/process4"/>
    <dgm:cxn modelId="{B61E9304-9D09-4ACE-812D-E697406A4020}" type="presParOf" srcId="{4F6471CE-E797-4650-90E8-AB124C0BBCF5}" destId="{239A1020-C10E-431F-BA32-744ED1ECFA53}" srcOrd="0" destOrd="0" presId="urn:microsoft.com/office/officeart/2005/8/layout/process4"/>
    <dgm:cxn modelId="{4C9F9F9C-384B-4904-BDE2-DAC701EFD112}" type="presParOf" srcId="{D79329C6-A101-4D3E-BC5D-453A5E3F4BF7}" destId="{ADD085E9-EBF6-4A45-8BE1-8D6C1BE14963}" srcOrd="3" destOrd="0" presId="urn:microsoft.com/office/officeart/2005/8/layout/process4"/>
    <dgm:cxn modelId="{7FC148A9-1FA2-464A-B642-5D576FBE6123}" type="presParOf" srcId="{D79329C6-A101-4D3E-BC5D-453A5E3F4BF7}" destId="{1134CE0D-5675-4E50-BFD9-50AAFF7DAF59}" srcOrd="4" destOrd="0" presId="urn:microsoft.com/office/officeart/2005/8/layout/process4"/>
    <dgm:cxn modelId="{8786DD76-4DA7-4D31-92D9-43CBAFD24E31}" type="presParOf" srcId="{1134CE0D-5675-4E50-BFD9-50AAFF7DAF59}" destId="{E3209632-3449-44A5-877D-6F27ACF0E087}" srcOrd="0" destOrd="0" presId="urn:microsoft.com/office/officeart/2005/8/layout/process4"/>
    <dgm:cxn modelId="{8CD80719-2427-41B9-8CB8-D6F8A49CA9FF}" type="presParOf" srcId="{D79329C6-A101-4D3E-BC5D-453A5E3F4BF7}" destId="{171F1079-93E3-4BAB-A668-766C477075D7}" srcOrd="5" destOrd="0" presId="urn:microsoft.com/office/officeart/2005/8/layout/process4"/>
    <dgm:cxn modelId="{F7BBCE91-2914-469E-AFD0-998390BE53B1}" type="presParOf" srcId="{D79329C6-A101-4D3E-BC5D-453A5E3F4BF7}" destId="{66BC8C16-B471-4939-AF65-AAC3F8575CB2}" srcOrd="6" destOrd="0" presId="urn:microsoft.com/office/officeart/2005/8/layout/process4"/>
    <dgm:cxn modelId="{E791D69D-E860-42EA-9A78-7893D6A1DD49}" type="presParOf" srcId="{66BC8C16-B471-4939-AF65-AAC3F8575CB2}" destId="{4748F9F0-CFA7-421E-92C8-F6859E40D550}" srcOrd="0" destOrd="0" presId="urn:microsoft.com/office/officeart/2005/8/layout/process4"/>
    <dgm:cxn modelId="{034338AB-9225-416D-A6D9-D512DC40DC61}" type="presParOf" srcId="{D79329C6-A101-4D3E-BC5D-453A5E3F4BF7}" destId="{7DCB162E-EA47-4401-ADEA-1A2CD28E1CD4}" srcOrd="7" destOrd="0" presId="urn:microsoft.com/office/officeart/2005/8/layout/process4"/>
    <dgm:cxn modelId="{7F21663D-FBC9-46B5-A3C8-26E9605791E0}" type="presParOf" srcId="{D79329C6-A101-4D3E-BC5D-453A5E3F4BF7}" destId="{35ED6438-F48F-48EA-A012-227C9101AB79}" srcOrd="8" destOrd="0" presId="urn:microsoft.com/office/officeart/2005/8/layout/process4"/>
    <dgm:cxn modelId="{E3E5D9D2-0205-4F7F-98D0-57E646D5E250}" type="presParOf" srcId="{35ED6438-F48F-48EA-A012-227C9101AB79}" destId="{C33B82CF-7408-4AF7-B86A-7AD8697F4A51}" srcOrd="0" destOrd="0" presId="urn:microsoft.com/office/officeart/2005/8/layout/process4"/>
    <dgm:cxn modelId="{217A4E4A-17D3-42A3-BC6F-AF7E2D0BB640}" type="presParOf" srcId="{D79329C6-A101-4D3E-BC5D-453A5E3F4BF7}" destId="{AB84ABFA-C54E-447F-818A-00C833E9F791}" srcOrd="9" destOrd="0" presId="urn:microsoft.com/office/officeart/2005/8/layout/process4"/>
    <dgm:cxn modelId="{9607C3F0-085C-4307-823D-60FBC3C3431C}" type="presParOf" srcId="{D79329C6-A101-4D3E-BC5D-453A5E3F4BF7}" destId="{471CFDD0-EF09-4AF0-A533-69DDDBF1BB1D}" srcOrd="10" destOrd="0" presId="urn:microsoft.com/office/officeart/2005/8/layout/process4"/>
    <dgm:cxn modelId="{A2DCFF77-AFA2-4813-B87D-8CFE8934D0B8}" type="presParOf" srcId="{471CFDD0-EF09-4AF0-A533-69DDDBF1BB1D}" destId="{1E8368AF-9AE4-449A-897E-9DB0A7E2A91F}" srcOrd="0" destOrd="0" presId="urn:microsoft.com/office/officeart/2005/8/layout/process4"/>
    <dgm:cxn modelId="{05A22076-08A5-4FA1-8955-85A07FFD17D1}" type="presParOf" srcId="{D79329C6-A101-4D3E-BC5D-453A5E3F4BF7}" destId="{8FD20C94-DBAA-4464-94D8-69D6B031A433}" srcOrd="11" destOrd="0" presId="urn:microsoft.com/office/officeart/2005/8/layout/process4"/>
    <dgm:cxn modelId="{0B10C413-F49D-4B74-B8B6-0AB93B220C27}" type="presParOf" srcId="{D79329C6-A101-4D3E-BC5D-453A5E3F4BF7}" destId="{EF2A4AFC-A487-487D-B3B9-E0647EEB31FD}" srcOrd="12" destOrd="0" presId="urn:microsoft.com/office/officeart/2005/8/layout/process4"/>
    <dgm:cxn modelId="{05E97D6B-0216-4ECF-8E85-900D6C1A8E63}" type="presParOf" srcId="{EF2A4AFC-A487-487D-B3B9-E0647EEB31FD}" destId="{D0E311A0-D4B9-4EA8-8757-D85C117A66C8}" srcOrd="0" destOrd="0" presId="urn:microsoft.com/office/officeart/2005/8/layout/process4"/>
    <dgm:cxn modelId="{59BCC777-18E1-475B-8485-26A8252ACF8A}" type="presParOf" srcId="{D79329C6-A101-4D3E-BC5D-453A5E3F4BF7}" destId="{872BD984-4D98-43CF-80BB-6117ED8BA3E5}" srcOrd="13" destOrd="0" presId="urn:microsoft.com/office/officeart/2005/8/layout/process4"/>
    <dgm:cxn modelId="{9753EC62-448E-49A9-AF04-F77C18735DAE}" type="presParOf" srcId="{D79329C6-A101-4D3E-BC5D-453A5E3F4BF7}" destId="{79D0EB50-3526-4BDE-B278-EC23290BAEC1}" srcOrd="14" destOrd="0" presId="urn:microsoft.com/office/officeart/2005/8/layout/process4"/>
    <dgm:cxn modelId="{5A67D462-9D93-4834-B41F-2D9F662D467C}" type="presParOf" srcId="{79D0EB50-3526-4BDE-B278-EC23290BAEC1}" destId="{0384B38F-04F1-4BBA-98DA-9B43644E14F8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8368C86-DA74-491F-A146-9EDCBFBD01E7}" type="doc">
      <dgm:prSet loTypeId="urn:microsoft.com/office/officeart/2005/8/layout/hList6" loCatId="list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en-US"/>
        </a:p>
      </dgm:t>
    </dgm:pt>
    <dgm:pt modelId="{F1667476-CE1A-46BB-8422-120B105170A5}">
      <dgm:prSet/>
      <dgm:spPr/>
      <dgm:t>
        <a:bodyPr/>
        <a:lstStyle/>
        <a:p>
          <a:pPr rtl="0"/>
          <a:r>
            <a:rPr lang="uk-UA" smtClean="0"/>
            <a:t>Розрахунок чистого грошового потоку</a:t>
          </a:r>
          <a:endParaRPr lang="en-US"/>
        </a:p>
      </dgm:t>
    </dgm:pt>
    <dgm:pt modelId="{821951BA-CA39-41E9-A0E6-4F7BE187B035}" type="parTrans" cxnId="{028FA3DC-E16F-4F98-9D89-B14AB4F73B19}">
      <dgm:prSet/>
      <dgm:spPr/>
      <dgm:t>
        <a:bodyPr/>
        <a:lstStyle/>
        <a:p>
          <a:endParaRPr lang="en-US"/>
        </a:p>
      </dgm:t>
    </dgm:pt>
    <dgm:pt modelId="{13B6A7E9-79A8-475E-9D51-69502049B2EB}" type="sibTrans" cxnId="{028FA3DC-E16F-4F98-9D89-B14AB4F73B19}">
      <dgm:prSet/>
      <dgm:spPr/>
      <dgm:t>
        <a:bodyPr/>
        <a:lstStyle/>
        <a:p>
          <a:endParaRPr lang="en-US"/>
        </a:p>
      </dgm:t>
    </dgm:pt>
    <dgm:pt modelId="{B2D0A5C6-84DC-452F-AF81-BBD66576E963}">
      <dgm:prSet/>
      <dgm:spPr/>
      <dgm:t>
        <a:bodyPr/>
        <a:lstStyle/>
        <a:p>
          <a:pPr rtl="0"/>
          <a:r>
            <a:rPr lang="uk-UA" dirty="0" smtClean="0"/>
            <a:t>Розрахунок чистої приведеної вартості </a:t>
          </a:r>
          <a:r>
            <a:rPr lang="uk-UA" b="1" dirty="0" smtClean="0"/>
            <a:t>(</a:t>
          </a:r>
          <a:r>
            <a:rPr lang="en-US" b="1" dirty="0" smtClean="0"/>
            <a:t>NPV</a:t>
          </a:r>
          <a:r>
            <a:rPr lang="uk-UA" b="1" dirty="0" smtClean="0"/>
            <a:t>)</a:t>
          </a:r>
          <a:endParaRPr lang="en-US" b="1" dirty="0"/>
        </a:p>
      </dgm:t>
    </dgm:pt>
    <dgm:pt modelId="{CB3AF0FB-415F-4E81-BF02-1E1ED9560164}" type="parTrans" cxnId="{BDD0DB08-18CD-4F53-BCED-900A05644BF3}">
      <dgm:prSet/>
      <dgm:spPr/>
      <dgm:t>
        <a:bodyPr/>
        <a:lstStyle/>
        <a:p>
          <a:endParaRPr lang="en-US"/>
        </a:p>
      </dgm:t>
    </dgm:pt>
    <dgm:pt modelId="{159942EA-C520-45B5-8B09-6C447F41B60A}" type="sibTrans" cxnId="{BDD0DB08-18CD-4F53-BCED-900A05644BF3}">
      <dgm:prSet/>
      <dgm:spPr/>
      <dgm:t>
        <a:bodyPr/>
        <a:lstStyle/>
        <a:p>
          <a:endParaRPr lang="en-US"/>
        </a:p>
      </dgm:t>
    </dgm:pt>
    <dgm:pt modelId="{265BFB30-C4BE-4441-9AAB-57C1DC9BF5E8}">
      <dgm:prSet/>
      <dgm:spPr/>
      <dgm:t>
        <a:bodyPr/>
        <a:lstStyle/>
        <a:p>
          <a:pPr rtl="0"/>
          <a:r>
            <a:rPr lang="en-US" dirty="0" smtClean="0"/>
            <a:t>B</a:t>
          </a:r>
          <a:r>
            <a:rPr lang="uk-UA" dirty="0" smtClean="0"/>
            <a:t>нутрішньої ставки доходності</a:t>
          </a:r>
          <a:r>
            <a:rPr lang="en-US" dirty="0" smtClean="0"/>
            <a:t> </a:t>
          </a:r>
          <a:r>
            <a:rPr lang="en-US" b="1" dirty="0" smtClean="0"/>
            <a:t>(IRR)</a:t>
          </a:r>
          <a:endParaRPr lang="en-US" b="1" dirty="0"/>
        </a:p>
      </dgm:t>
    </dgm:pt>
    <dgm:pt modelId="{4D1069DF-29D8-45C6-A4F7-1CC83547C350}" type="parTrans" cxnId="{01080AA6-6648-4FED-BC50-17AE9BDDB395}">
      <dgm:prSet/>
      <dgm:spPr/>
      <dgm:t>
        <a:bodyPr/>
        <a:lstStyle/>
        <a:p>
          <a:endParaRPr lang="en-US"/>
        </a:p>
      </dgm:t>
    </dgm:pt>
    <dgm:pt modelId="{0E072450-EFA1-446E-A187-580FCCD28809}" type="sibTrans" cxnId="{01080AA6-6648-4FED-BC50-17AE9BDDB395}">
      <dgm:prSet/>
      <dgm:spPr/>
      <dgm:t>
        <a:bodyPr/>
        <a:lstStyle/>
        <a:p>
          <a:endParaRPr lang="en-US"/>
        </a:p>
      </dgm:t>
    </dgm:pt>
    <dgm:pt modelId="{F9D88F04-155D-4FC5-9EC0-28B3943AD2A9}">
      <dgm:prSet/>
      <dgm:spPr/>
      <dgm:t>
        <a:bodyPr/>
        <a:lstStyle/>
        <a:p>
          <a:pPr rtl="0"/>
          <a:r>
            <a:rPr lang="uk-UA" dirty="0" smtClean="0"/>
            <a:t>Дисконтованого періоду окупності </a:t>
          </a:r>
          <a:r>
            <a:rPr lang="uk-UA" b="1" dirty="0" smtClean="0"/>
            <a:t>(</a:t>
          </a:r>
          <a:r>
            <a:rPr lang="en-US" b="1" dirty="0" smtClean="0"/>
            <a:t>DPP</a:t>
          </a:r>
          <a:r>
            <a:rPr lang="uk-UA" b="1" dirty="0" smtClean="0"/>
            <a:t>)</a:t>
          </a:r>
          <a:endParaRPr lang="en-US" b="1" dirty="0"/>
        </a:p>
      </dgm:t>
    </dgm:pt>
    <dgm:pt modelId="{6521689C-556C-4907-89D0-91B8542A5271}" type="parTrans" cxnId="{8740CA55-616C-4E78-AD87-15FECED6E5D0}">
      <dgm:prSet/>
      <dgm:spPr/>
      <dgm:t>
        <a:bodyPr/>
        <a:lstStyle/>
        <a:p>
          <a:endParaRPr lang="en-US"/>
        </a:p>
      </dgm:t>
    </dgm:pt>
    <dgm:pt modelId="{C0BEA37A-9EF0-467C-86F6-76997C23C7C8}" type="sibTrans" cxnId="{8740CA55-616C-4E78-AD87-15FECED6E5D0}">
      <dgm:prSet/>
      <dgm:spPr/>
      <dgm:t>
        <a:bodyPr/>
        <a:lstStyle/>
        <a:p>
          <a:endParaRPr lang="en-US"/>
        </a:p>
      </dgm:t>
    </dgm:pt>
    <dgm:pt modelId="{04E3037A-81CC-4F37-96ED-3A5749EAE2CF}">
      <dgm:prSet/>
      <dgm:spPr/>
      <dgm:t>
        <a:bodyPr/>
        <a:lstStyle/>
        <a:p>
          <a:pPr rtl="0"/>
          <a:r>
            <a:rPr lang="uk-UA" dirty="0" smtClean="0"/>
            <a:t>Індексу прибутковості</a:t>
          </a:r>
        </a:p>
        <a:p>
          <a:pPr rtl="0"/>
          <a:r>
            <a:rPr lang="uk-UA" b="1" dirty="0" smtClean="0"/>
            <a:t>(</a:t>
          </a:r>
          <a:r>
            <a:rPr lang="en-US" b="1" dirty="0" smtClean="0"/>
            <a:t>PI</a:t>
          </a:r>
          <a:r>
            <a:rPr lang="uk-UA" b="1" dirty="0" smtClean="0"/>
            <a:t>)</a:t>
          </a:r>
          <a:endParaRPr lang="en-US" b="1" dirty="0"/>
        </a:p>
      </dgm:t>
    </dgm:pt>
    <dgm:pt modelId="{9715826E-DC44-4AD5-AB43-96F3F4DD5637}" type="parTrans" cxnId="{23E62ED1-2526-4DB3-BA81-F92CCA62F36D}">
      <dgm:prSet/>
      <dgm:spPr/>
      <dgm:t>
        <a:bodyPr/>
        <a:lstStyle/>
        <a:p>
          <a:endParaRPr lang="en-US"/>
        </a:p>
      </dgm:t>
    </dgm:pt>
    <dgm:pt modelId="{7FCFBA23-E2F3-401C-AED5-D2F770282326}" type="sibTrans" cxnId="{23E62ED1-2526-4DB3-BA81-F92CCA62F36D}">
      <dgm:prSet/>
      <dgm:spPr/>
      <dgm:t>
        <a:bodyPr/>
        <a:lstStyle/>
        <a:p>
          <a:endParaRPr lang="en-US"/>
        </a:p>
      </dgm:t>
    </dgm:pt>
    <dgm:pt modelId="{99B8DCF5-3DED-420A-80CC-52599403A700}" type="pres">
      <dgm:prSet presAssocID="{48368C86-DA74-491F-A146-9EDCBFBD01E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57B90FD-E08A-4929-9F6D-096DF708F90C}" type="pres">
      <dgm:prSet presAssocID="{F1667476-CE1A-46BB-8422-120B105170A5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37DED1-6BB0-413E-9A93-63BE78735974}" type="pres">
      <dgm:prSet presAssocID="{13B6A7E9-79A8-475E-9D51-69502049B2EB}" presName="sibTrans" presStyleCnt="0"/>
      <dgm:spPr/>
    </dgm:pt>
    <dgm:pt modelId="{1723CF59-2F77-4AE4-9196-BE72E6709572}" type="pres">
      <dgm:prSet presAssocID="{B2D0A5C6-84DC-452F-AF81-BBD66576E96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7F6943-DB4C-4227-B3F2-9B76B5E61142}" type="pres">
      <dgm:prSet presAssocID="{159942EA-C520-45B5-8B09-6C447F41B60A}" presName="sibTrans" presStyleCnt="0"/>
      <dgm:spPr/>
    </dgm:pt>
    <dgm:pt modelId="{2B9675B9-8DA6-4D32-B8F6-3C57417F3629}" type="pres">
      <dgm:prSet presAssocID="{265BFB30-C4BE-4441-9AAB-57C1DC9BF5E8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4ADAEE-0E89-4199-8378-182A86A37E74}" type="pres">
      <dgm:prSet presAssocID="{0E072450-EFA1-446E-A187-580FCCD28809}" presName="sibTrans" presStyleCnt="0"/>
      <dgm:spPr/>
    </dgm:pt>
    <dgm:pt modelId="{2646CA4E-D200-47AF-85BB-A4BA091EFCE4}" type="pres">
      <dgm:prSet presAssocID="{F9D88F04-155D-4FC5-9EC0-28B3943AD2A9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8F6CD1-F0F4-4331-98B0-09DB32D29C6A}" type="pres">
      <dgm:prSet presAssocID="{C0BEA37A-9EF0-467C-86F6-76997C23C7C8}" presName="sibTrans" presStyleCnt="0"/>
      <dgm:spPr/>
    </dgm:pt>
    <dgm:pt modelId="{ACE4832E-90BB-4B91-BC91-B16CD3BD3FD8}" type="pres">
      <dgm:prSet presAssocID="{04E3037A-81CC-4F37-96ED-3A5749EAE2CF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DD0DB08-18CD-4F53-BCED-900A05644BF3}" srcId="{48368C86-DA74-491F-A146-9EDCBFBD01E7}" destId="{B2D0A5C6-84DC-452F-AF81-BBD66576E963}" srcOrd="1" destOrd="0" parTransId="{CB3AF0FB-415F-4E81-BF02-1E1ED9560164}" sibTransId="{159942EA-C520-45B5-8B09-6C447F41B60A}"/>
    <dgm:cxn modelId="{314B8CD7-0229-49B1-A6CD-F75386194B58}" type="presOf" srcId="{F1667476-CE1A-46BB-8422-120B105170A5}" destId="{857B90FD-E08A-4929-9F6D-096DF708F90C}" srcOrd="0" destOrd="0" presId="urn:microsoft.com/office/officeart/2005/8/layout/hList6"/>
    <dgm:cxn modelId="{EDCAC855-2272-4C58-8473-56BD72341B1D}" type="presOf" srcId="{04E3037A-81CC-4F37-96ED-3A5749EAE2CF}" destId="{ACE4832E-90BB-4B91-BC91-B16CD3BD3FD8}" srcOrd="0" destOrd="0" presId="urn:microsoft.com/office/officeart/2005/8/layout/hList6"/>
    <dgm:cxn modelId="{838E9C4D-4601-46BC-A212-DA9FBC798486}" type="presOf" srcId="{48368C86-DA74-491F-A146-9EDCBFBD01E7}" destId="{99B8DCF5-3DED-420A-80CC-52599403A700}" srcOrd="0" destOrd="0" presId="urn:microsoft.com/office/officeart/2005/8/layout/hList6"/>
    <dgm:cxn modelId="{6A5EA328-F303-4B2F-9730-32F10EA1F65B}" type="presOf" srcId="{B2D0A5C6-84DC-452F-AF81-BBD66576E963}" destId="{1723CF59-2F77-4AE4-9196-BE72E6709572}" srcOrd="0" destOrd="0" presId="urn:microsoft.com/office/officeart/2005/8/layout/hList6"/>
    <dgm:cxn modelId="{B5DBAB9D-E709-4A27-8894-58CF48AD5428}" type="presOf" srcId="{F9D88F04-155D-4FC5-9EC0-28B3943AD2A9}" destId="{2646CA4E-D200-47AF-85BB-A4BA091EFCE4}" srcOrd="0" destOrd="0" presId="urn:microsoft.com/office/officeart/2005/8/layout/hList6"/>
    <dgm:cxn modelId="{8740CA55-616C-4E78-AD87-15FECED6E5D0}" srcId="{48368C86-DA74-491F-A146-9EDCBFBD01E7}" destId="{F9D88F04-155D-4FC5-9EC0-28B3943AD2A9}" srcOrd="3" destOrd="0" parTransId="{6521689C-556C-4907-89D0-91B8542A5271}" sibTransId="{C0BEA37A-9EF0-467C-86F6-76997C23C7C8}"/>
    <dgm:cxn modelId="{028FA3DC-E16F-4F98-9D89-B14AB4F73B19}" srcId="{48368C86-DA74-491F-A146-9EDCBFBD01E7}" destId="{F1667476-CE1A-46BB-8422-120B105170A5}" srcOrd="0" destOrd="0" parTransId="{821951BA-CA39-41E9-A0E6-4F7BE187B035}" sibTransId="{13B6A7E9-79A8-475E-9D51-69502049B2EB}"/>
    <dgm:cxn modelId="{7415970B-19C5-463F-AF15-AF63186537F7}" type="presOf" srcId="{265BFB30-C4BE-4441-9AAB-57C1DC9BF5E8}" destId="{2B9675B9-8DA6-4D32-B8F6-3C57417F3629}" srcOrd="0" destOrd="0" presId="urn:microsoft.com/office/officeart/2005/8/layout/hList6"/>
    <dgm:cxn modelId="{23E62ED1-2526-4DB3-BA81-F92CCA62F36D}" srcId="{48368C86-DA74-491F-A146-9EDCBFBD01E7}" destId="{04E3037A-81CC-4F37-96ED-3A5749EAE2CF}" srcOrd="4" destOrd="0" parTransId="{9715826E-DC44-4AD5-AB43-96F3F4DD5637}" sibTransId="{7FCFBA23-E2F3-401C-AED5-D2F770282326}"/>
    <dgm:cxn modelId="{01080AA6-6648-4FED-BC50-17AE9BDDB395}" srcId="{48368C86-DA74-491F-A146-9EDCBFBD01E7}" destId="{265BFB30-C4BE-4441-9AAB-57C1DC9BF5E8}" srcOrd="2" destOrd="0" parTransId="{4D1069DF-29D8-45C6-A4F7-1CC83547C350}" sibTransId="{0E072450-EFA1-446E-A187-580FCCD28809}"/>
    <dgm:cxn modelId="{0DE66CAA-2F31-47B7-BF2E-F163EA5454BA}" type="presParOf" srcId="{99B8DCF5-3DED-420A-80CC-52599403A700}" destId="{857B90FD-E08A-4929-9F6D-096DF708F90C}" srcOrd="0" destOrd="0" presId="urn:microsoft.com/office/officeart/2005/8/layout/hList6"/>
    <dgm:cxn modelId="{F9098216-8DEE-427F-8B3B-EC987690384E}" type="presParOf" srcId="{99B8DCF5-3DED-420A-80CC-52599403A700}" destId="{1637DED1-6BB0-413E-9A93-63BE78735974}" srcOrd="1" destOrd="0" presId="urn:microsoft.com/office/officeart/2005/8/layout/hList6"/>
    <dgm:cxn modelId="{C6D56EE3-9A08-4A4A-B064-82A0EE562F90}" type="presParOf" srcId="{99B8DCF5-3DED-420A-80CC-52599403A700}" destId="{1723CF59-2F77-4AE4-9196-BE72E6709572}" srcOrd="2" destOrd="0" presId="urn:microsoft.com/office/officeart/2005/8/layout/hList6"/>
    <dgm:cxn modelId="{E9D7565B-9386-4939-BDCF-56AC0136368B}" type="presParOf" srcId="{99B8DCF5-3DED-420A-80CC-52599403A700}" destId="{E57F6943-DB4C-4227-B3F2-9B76B5E61142}" srcOrd="3" destOrd="0" presId="urn:microsoft.com/office/officeart/2005/8/layout/hList6"/>
    <dgm:cxn modelId="{F8356129-05D6-4BC8-911A-66ECDFDEFDF0}" type="presParOf" srcId="{99B8DCF5-3DED-420A-80CC-52599403A700}" destId="{2B9675B9-8DA6-4D32-B8F6-3C57417F3629}" srcOrd="4" destOrd="0" presId="urn:microsoft.com/office/officeart/2005/8/layout/hList6"/>
    <dgm:cxn modelId="{5F1F43BD-3C67-465F-8291-AC35BB453B4F}" type="presParOf" srcId="{99B8DCF5-3DED-420A-80CC-52599403A700}" destId="{074ADAEE-0E89-4199-8378-182A86A37E74}" srcOrd="5" destOrd="0" presId="urn:microsoft.com/office/officeart/2005/8/layout/hList6"/>
    <dgm:cxn modelId="{DEE818BA-DE3C-4700-8A2C-543C7096EC6D}" type="presParOf" srcId="{99B8DCF5-3DED-420A-80CC-52599403A700}" destId="{2646CA4E-D200-47AF-85BB-A4BA091EFCE4}" srcOrd="6" destOrd="0" presId="urn:microsoft.com/office/officeart/2005/8/layout/hList6"/>
    <dgm:cxn modelId="{90761615-9D86-473F-9A3A-1F95652E7538}" type="presParOf" srcId="{99B8DCF5-3DED-420A-80CC-52599403A700}" destId="{BE8F6CD1-F0F4-4331-98B0-09DB32D29C6A}" srcOrd="7" destOrd="0" presId="urn:microsoft.com/office/officeart/2005/8/layout/hList6"/>
    <dgm:cxn modelId="{B473099D-822E-4591-ABBD-9EC92712F47E}" type="presParOf" srcId="{99B8DCF5-3DED-420A-80CC-52599403A700}" destId="{ACE4832E-90BB-4B91-BC91-B16CD3BD3FD8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770536-1F88-4AAA-9CEE-A965DBFE2BBF}">
      <dsp:nvSpPr>
        <dsp:cNvPr id="0" name=""/>
        <dsp:cNvSpPr/>
      </dsp:nvSpPr>
      <dsp:spPr>
        <a:xfrm>
          <a:off x="-5858464" y="-897147"/>
          <a:ext cx="6978870" cy="6978870"/>
        </a:xfrm>
        <a:prstGeom prst="blockArc">
          <a:avLst>
            <a:gd name="adj1" fmla="val 18900000"/>
            <a:gd name="adj2" fmla="val 2700000"/>
            <a:gd name="adj3" fmla="val 310"/>
          </a:avLst>
        </a:prstGeom>
        <a:noFill/>
        <a:ln w="254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7C6BA7-C9B4-43F7-99DE-7031AE353865}">
      <dsp:nvSpPr>
        <dsp:cNvPr id="0" name=""/>
        <dsp:cNvSpPr/>
      </dsp:nvSpPr>
      <dsp:spPr>
        <a:xfrm>
          <a:off x="363698" y="235690"/>
          <a:ext cx="7920015" cy="471174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3995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smtClean="0">
              <a:latin typeface="+mn-lt"/>
            </a:rPr>
            <a:t>ступінь готовності (реалізації) державного інвестиційного проекту (для розпочатих проектів);</a:t>
          </a:r>
          <a:endParaRPr lang="en-US" sz="1600" b="1" kern="1200">
            <a:latin typeface="+mn-lt"/>
          </a:endParaRPr>
        </a:p>
      </dsp:txBody>
      <dsp:txXfrm>
        <a:off x="363698" y="235690"/>
        <a:ext cx="7920015" cy="471174"/>
      </dsp:txXfrm>
    </dsp:sp>
    <dsp:sp modelId="{7420125E-ADF7-4FD0-852D-01DA492128B5}">
      <dsp:nvSpPr>
        <dsp:cNvPr id="0" name=""/>
        <dsp:cNvSpPr/>
      </dsp:nvSpPr>
      <dsp:spPr>
        <a:xfrm>
          <a:off x="69214" y="176794"/>
          <a:ext cx="588967" cy="58896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671A4C-EDEE-45C1-82E9-098A529FABC1}">
      <dsp:nvSpPr>
        <dsp:cNvPr id="0" name=""/>
        <dsp:cNvSpPr/>
      </dsp:nvSpPr>
      <dsp:spPr>
        <a:xfrm>
          <a:off x="790388" y="942866"/>
          <a:ext cx="7493325" cy="471174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-6667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3995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smtClean="0">
              <a:latin typeface="+mn-lt"/>
            </a:rPr>
            <a:t>позитивний економічний ефект;</a:t>
          </a:r>
          <a:endParaRPr lang="en-US" sz="1600" b="1" kern="1200">
            <a:latin typeface="+mn-lt"/>
          </a:endParaRPr>
        </a:p>
      </dsp:txBody>
      <dsp:txXfrm>
        <a:off x="790388" y="942866"/>
        <a:ext cx="7493325" cy="471174"/>
      </dsp:txXfrm>
    </dsp:sp>
    <dsp:sp modelId="{4DAB91A1-31AF-4C92-AA9F-F5F96402630E}">
      <dsp:nvSpPr>
        <dsp:cNvPr id="0" name=""/>
        <dsp:cNvSpPr/>
      </dsp:nvSpPr>
      <dsp:spPr>
        <a:xfrm>
          <a:off x="495904" y="883970"/>
          <a:ext cx="588967" cy="58896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A8EF0B-F612-4CC1-9A1C-A725A1516F30}">
      <dsp:nvSpPr>
        <dsp:cNvPr id="0" name=""/>
        <dsp:cNvSpPr/>
      </dsp:nvSpPr>
      <dsp:spPr>
        <a:xfrm>
          <a:off x="1024212" y="1649524"/>
          <a:ext cx="7259500" cy="471174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-13333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3995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smtClean="0">
              <a:latin typeface="+mn-lt"/>
            </a:rPr>
            <a:t>позитивна економічна ефективність (для самоокупних проектів);</a:t>
          </a:r>
          <a:endParaRPr lang="en-US" sz="1600" b="1" kern="1200">
            <a:latin typeface="+mn-lt"/>
          </a:endParaRPr>
        </a:p>
      </dsp:txBody>
      <dsp:txXfrm>
        <a:off x="1024212" y="1649524"/>
        <a:ext cx="7259500" cy="471174"/>
      </dsp:txXfrm>
    </dsp:sp>
    <dsp:sp modelId="{A551B59D-5E47-4010-A639-2637D305894C}">
      <dsp:nvSpPr>
        <dsp:cNvPr id="0" name=""/>
        <dsp:cNvSpPr/>
      </dsp:nvSpPr>
      <dsp:spPr>
        <a:xfrm>
          <a:off x="729729" y="1590627"/>
          <a:ext cx="588967" cy="58896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352434-3F1D-484D-AE15-BD53CD8DEC43}">
      <dsp:nvSpPr>
        <dsp:cNvPr id="0" name=""/>
        <dsp:cNvSpPr/>
      </dsp:nvSpPr>
      <dsp:spPr>
        <a:xfrm>
          <a:off x="1098870" y="2356700"/>
          <a:ext cx="7184843" cy="471174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-2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3995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smtClean="0">
              <a:latin typeface="+mn-lt"/>
            </a:rPr>
            <a:t>позитивний соціальний ефект;</a:t>
          </a:r>
          <a:endParaRPr lang="en-US" sz="1600" b="1" kern="1200">
            <a:latin typeface="+mn-lt"/>
          </a:endParaRPr>
        </a:p>
      </dsp:txBody>
      <dsp:txXfrm>
        <a:off x="1098870" y="2356700"/>
        <a:ext cx="7184843" cy="471174"/>
      </dsp:txXfrm>
    </dsp:sp>
    <dsp:sp modelId="{D9B4BA2D-54CB-45D9-B218-D25C617ED135}">
      <dsp:nvSpPr>
        <dsp:cNvPr id="0" name=""/>
        <dsp:cNvSpPr/>
      </dsp:nvSpPr>
      <dsp:spPr>
        <a:xfrm>
          <a:off x="804386" y="2297804"/>
          <a:ext cx="588967" cy="58896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619C19-F210-4443-80D5-A6ACE531EFFF}">
      <dsp:nvSpPr>
        <dsp:cNvPr id="0" name=""/>
        <dsp:cNvSpPr/>
      </dsp:nvSpPr>
      <dsp:spPr>
        <a:xfrm>
          <a:off x="1024212" y="3063877"/>
          <a:ext cx="7259500" cy="471174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-26667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3995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smtClean="0">
              <a:latin typeface="+mn-lt"/>
            </a:rPr>
            <a:t>позитивний екологічний ефект;</a:t>
          </a:r>
          <a:endParaRPr lang="en-US" sz="1600" b="1" kern="1200">
            <a:latin typeface="+mn-lt"/>
          </a:endParaRPr>
        </a:p>
      </dsp:txBody>
      <dsp:txXfrm>
        <a:off x="1024212" y="3063877"/>
        <a:ext cx="7259500" cy="471174"/>
      </dsp:txXfrm>
    </dsp:sp>
    <dsp:sp modelId="{8ECD581A-E896-4148-8E25-CDB60C38B304}">
      <dsp:nvSpPr>
        <dsp:cNvPr id="0" name=""/>
        <dsp:cNvSpPr/>
      </dsp:nvSpPr>
      <dsp:spPr>
        <a:xfrm>
          <a:off x="729729" y="3004980"/>
          <a:ext cx="588967" cy="58896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E49A37-9F0C-4C75-9BAC-8802D51CA335}">
      <dsp:nvSpPr>
        <dsp:cNvPr id="0" name=""/>
        <dsp:cNvSpPr/>
      </dsp:nvSpPr>
      <dsp:spPr>
        <a:xfrm>
          <a:off x="790388" y="3770534"/>
          <a:ext cx="7493325" cy="471174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-33333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3995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smtClean="0">
              <a:latin typeface="+mn-lt"/>
            </a:rPr>
            <a:t>обґрунтування вибору джерел коштів, необхідних на утримання об’єкта державної власності;</a:t>
          </a:r>
          <a:endParaRPr lang="en-US" sz="1600" b="1" kern="1200">
            <a:latin typeface="+mn-lt"/>
          </a:endParaRPr>
        </a:p>
      </dsp:txBody>
      <dsp:txXfrm>
        <a:off x="790388" y="3770534"/>
        <a:ext cx="7493325" cy="471174"/>
      </dsp:txXfrm>
    </dsp:sp>
    <dsp:sp modelId="{DCB8AF89-DCE8-4ED0-B990-9D1E1736066A}">
      <dsp:nvSpPr>
        <dsp:cNvPr id="0" name=""/>
        <dsp:cNvSpPr/>
      </dsp:nvSpPr>
      <dsp:spPr>
        <a:xfrm>
          <a:off x="495904" y="3711637"/>
          <a:ext cx="588967" cy="58896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77E364-AB61-4A65-B836-50D8162F5530}">
      <dsp:nvSpPr>
        <dsp:cNvPr id="0" name=""/>
        <dsp:cNvSpPr/>
      </dsp:nvSpPr>
      <dsp:spPr>
        <a:xfrm>
          <a:off x="363698" y="4477710"/>
          <a:ext cx="7920015" cy="471174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3995" tIns="40640" rIns="40640" bIns="4064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smtClean="0">
              <a:latin typeface="+mn-lt"/>
            </a:rPr>
            <a:t>економія витрат на експлуатацію (утримання) об’єкта державної власності порівняно з такими витратами до реалізації проекту.</a:t>
          </a:r>
          <a:endParaRPr lang="en-US" sz="1600" b="1" kern="1200">
            <a:latin typeface="+mn-lt"/>
          </a:endParaRPr>
        </a:p>
      </dsp:txBody>
      <dsp:txXfrm>
        <a:off x="363698" y="4477710"/>
        <a:ext cx="7920015" cy="471174"/>
      </dsp:txXfrm>
    </dsp:sp>
    <dsp:sp modelId="{435D07E0-EA82-482A-8093-5A5A743878F7}">
      <dsp:nvSpPr>
        <dsp:cNvPr id="0" name=""/>
        <dsp:cNvSpPr/>
      </dsp:nvSpPr>
      <dsp:spPr>
        <a:xfrm>
          <a:off x="69214" y="4418814"/>
          <a:ext cx="588967" cy="58896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92B49E-95F3-4E15-B6EC-6E1B341F7D10}">
      <dsp:nvSpPr>
        <dsp:cNvPr id="0" name=""/>
        <dsp:cNvSpPr/>
      </dsp:nvSpPr>
      <dsp:spPr>
        <a:xfrm>
          <a:off x="3549837" y="936666"/>
          <a:ext cx="72195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721956" y="45720"/>
              </a:lnTo>
            </a:path>
          </a:pathLst>
        </a:custGeom>
        <a:noFill/>
        <a:ln w="9525" cap="flat" cmpd="sng" algn="ctr">
          <a:solidFill>
            <a:schemeClr val="accent2">
              <a:shade val="90000"/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b="1" kern="1200"/>
        </a:p>
      </dsp:txBody>
      <dsp:txXfrm>
        <a:off x="3892002" y="978623"/>
        <a:ext cx="37627" cy="7525"/>
      </dsp:txXfrm>
    </dsp:sp>
    <dsp:sp modelId="{BDF02852-4B9B-4B6C-8665-E73ABE3C7A3F}">
      <dsp:nvSpPr>
        <dsp:cNvPr id="0" name=""/>
        <dsp:cNvSpPr/>
      </dsp:nvSpPr>
      <dsp:spPr>
        <a:xfrm>
          <a:off x="279653" y="790"/>
          <a:ext cx="3271984" cy="1963190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1. Загальна характеристика проблем та перешкод, на розв’язання яких спрямовано проект</a:t>
          </a:r>
          <a:endParaRPr lang="en-US" sz="1600" b="1" kern="1200" dirty="0"/>
        </a:p>
      </dsp:txBody>
      <dsp:txXfrm>
        <a:off x="279653" y="790"/>
        <a:ext cx="3271984" cy="1963190"/>
      </dsp:txXfrm>
    </dsp:sp>
    <dsp:sp modelId="{0B7F4F29-8C3C-4A05-A01C-07040703EF70}">
      <dsp:nvSpPr>
        <dsp:cNvPr id="0" name=""/>
        <dsp:cNvSpPr/>
      </dsp:nvSpPr>
      <dsp:spPr>
        <a:xfrm>
          <a:off x="1915645" y="1962181"/>
          <a:ext cx="4024541" cy="721956"/>
        </a:xfrm>
        <a:custGeom>
          <a:avLst/>
          <a:gdLst/>
          <a:ahLst/>
          <a:cxnLst/>
          <a:rect l="0" t="0" r="0" b="0"/>
          <a:pathLst>
            <a:path>
              <a:moveTo>
                <a:pt x="4024541" y="0"/>
              </a:moveTo>
              <a:lnTo>
                <a:pt x="4024541" y="378078"/>
              </a:lnTo>
              <a:lnTo>
                <a:pt x="0" y="378078"/>
              </a:lnTo>
              <a:lnTo>
                <a:pt x="0" y="721956"/>
              </a:lnTo>
            </a:path>
          </a:pathLst>
        </a:custGeom>
        <a:noFill/>
        <a:ln w="9525" cap="flat" cmpd="sng" algn="ctr">
          <a:solidFill>
            <a:schemeClr val="accent2">
              <a:shade val="90000"/>
              <a:hueOff val="0"/>
              <a:satOff val="-14999"/>
              <a:lumOff val="20428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b="1" kern="1200"/>
        </a:p>
      </dsp:txBody>
      <dsp:txXfrm>
        <a:off x="3825558" y="2319397"/>
        <a:ext cx="204714" cy="7525"/>
      </dsp:txXfrm>
    </dsp:sp>
    <dsp:sp modelId="{BBEF3989-76A6-42A4-A307-365B9A431D25}">
      <dsp:nvSpPr>
        <dsp:cNvPr id="0" name=""/>
        <dsp:cNvSpPr/>
      </dsp:nvSpPr>
      <dsp:spPr>
        <a:xfrm>
          <a:off x="4304194" y="790"/>
          <a:ext cx="3271984" cy="1963190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-13333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2. Характеристика кінцевого результату (товару/роботи/послуги), основні показники проекту</a:t>
          </a:r>
          <a:endParaRPr lang="en-US" sz="1600" b="1" kern="1200" dirty="0"/>
        </a:p>
      </dsp:txBody>
      <dsp:txXfrm>
        <a:off x="4304194" y="790"/>
        <a:ext cx="3271984" cy="1963190"/>
      </dsp:txXfrm>
    </dsp:sp>
    <dsp:sp modelId="{31DB8F89-8CAB-4BFE-832A-F5B8EC7AE110}">
      <dsp:nvSpPr>
        <dsp:cNvPr id="0" name=""/>
        <dsp:cNvSpPr/>
      </dsp:nvSpPr>
      <dsp:spPr>
        <a:xfrm>
          <a:off x="3549837" y="3652413"/>
          <a:ext cx="72195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721956" y="45720"/>
              </a:lnTo>
            </a:path>
          </a:pathLst>
        </a:custGeom>
        <a:noFill/>
        <a:ln w="9525" cap="flat" cmpd="sng" algn="ctr">
          <a:solidFill>
            <a:schemeClr val="accent2">
              <a:shade val="90000"/>
              <a:hueOff val="0"/>
              <a:satOff val="-29999"/>
              <a:lumOff val="40856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b="1" kern="1200"/>
        </a:p>
      </dsp:txBody>
      <dsp:txXfrm>
        <a:off x="3892002" y="3694370"/>
        <a:ext cx="37627" cy="7525"/>
      </dsp:txXfrm>
    </dsp:sp>
    <dsp:sp modelId="{0D40780F-F37E-4EE0-B185-1C53AC655BEF}">
      <dsp:nvSpPr>
        <dsp:cNvPr id="0" name=""/>
        <dsp:cNvSpPr/>
      </dsp:nvSpPr>
      <dsp:spPr>
        <a:xfrm>
          <a:off x="279653" y="2716538"/>
          <a:ext cx="3271984" cy="1963190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-26667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3. Аналіз альтернативних способів досягнення мети та аргументи щодо переваги обраного способу.</a:t>
          </a:r>
          <a:endParaRPr lang="en-US" sz="1600" b="1" kern="1200" dirty="0"/>
        </a:p>
      </dsp:txBody>
      <dsp:txXfrm>
        <a:off x="279653" y="2716538"/>
        <a:ext cx="3271984" cy="1963190"/>
      </dsp:txXfrm>
    </dsp:sp>
    <dsp:sp modelId="{404ADEA8-1507-4911-AE1E-11DEEA46082A}">
      <dsp:nvSpPr>
        <dsp:cNvPr id="0" name=""/>
        <dsp:cNvSpPr/>
      </dsp:nvSpPr>
      <dsp:spPr>
        <a:xfrm>
          <a:off x="4304194" y="2716538"/>
          <a:ext cx="3271984" cy="1963190"/>
        </a:xfrm>
        <a:prstGeom prst="rect">
          <a:avLst/>
        </a:prstGeom>
        <a:solidFill>
          <a:schemeClr val="accent2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4. Відповідність проекту напрямам розвитку держави (Програма діяльності КабМіну та Стратегії сталого розвитку «Україна 2020» )</a:t>
          </a:r>
          <a:endParaRPr lang="en-US" sz="1600" b="1" kern="1200" dirty="0"/>
        </a:p>
      </dsp:txBody>
      <dsp:txXfrm>
        <a:off x="4304194" y="2716538"/>
        <a:ext cx="3271984" cy="196319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108F88-1F81-4575-A3B9-527C3090421E}">
      <dsp:nvSpPr>
        <dsp:cNvPr id="0" name=""/>
        <dsp:cNvSpPr/>
      </dsp:nvSpPr>
      <dsp:spPr>
        <a:xfrm>
          <a:off x="0" y="5001645"/>
          <a:ext cx="7704856" cy="468966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Необхідність сертифікатів, ліцензій та інших дозвільних документів </a:t>
          </a:r>
          <a:endParaRPr lang="en-US" sz="1600" b="1" kern="1200" dirty="0"/>
        </a:p>
      </dsp:txBody>
      <dsp:txXfrm>
        <a:off x="0" y="5001645"/>
        <a:ext cx="7704856" cy="468966"/>
      </dsp:txXfrm>
    </dsp:sp>
    <dsp:sp modelId="{239A1020-C10E-431F-BA32-744ED1ECFA53}">
      <dsp:nvSpPr>
        <dsp:cNvPr id="0" name=""/>
        <dsp:cNvSpPr/>
      </dsp:nvSpPr>
      <dsp:spPr>
        <a:xfrm rot="10800000">
          <a:off x="0" y="4320479"/>
          <a:ext cx="7704856" cy="721269"/>
        </a:xfrm>
        <a:prstGeom prst="upArrowCallout">
          <a:avLst/>
        </a:prstGeom>
        <a:solidFill>
          <a:schemeClr val="accent2">
            <a:shade val="80000"/>
            <a:hueOff val="0"/>
            <a:satOff val="-4003"/>
            <a:lumOff val="453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smtClean="0"/>
            <a:t>Кадрове забезпечення на етапах життєвого циклу проекту (інвестиційного та експлуатаційного)</a:t>
          </a:r>
          <a:endParaRPr lang="en-US" sz="1600" b="1" kern="1200"/>
        </a:p>
      </dsp:txBody>
      <dsp:txXfrm rot="10800000">
        <a:off x="0" y="4320479"/>
        <a:ext cx="7704856" cy="468659"/>
      </dsp:txXfrm>
    </dsp:sp>
    <dsp:sp modelId="{E3209632-3449-44A5-877D-6F27ACF0E087}">
      <dsp:nvSpPr>
        <dsp:cNvPr id="0" name=""/>
        <dsp:cNvSpPr/>
      </dsp:nvSpPr>
      <dsp:spPr>
        <a:xfrm rot="10800000">
          <a:off x="0" y="3606244"/>
          <a:ext cx="7704856" cy="721269"/>
        </a:xfrm>
        <a:prstGeom prst="upArrowCallout">
          <a:avLst/>
        </a:prstGeom>
        <a:solidFill>
          <a:schemeClr val="accent2">
            <a:shade val="80000"/>
            <a:hueOff val="0"/>
            <a:satOff val="-8005"/>
            <a:lumOff val="907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smtClean="0"/>
            <a:t>Організаційні заходи, у тому числі закупівлі та графік їх виконання.</a:t>
          </a:r>
          <a:endParaRPr lang="en-US" sz="1600" b="1" kern="1200"/>
        </a:p>
      </dsp:txBody>
      <dsp:txXfrm rot="10800000">
        <a:off x="0" y="3606244"/>
        <a:ext cx="7704856" cy="468659"/>
      </dsp:txXfrm>
    </dsp:sp>
    <dsp:sp modelId="{4748F9F0-CFA7-421E-92C8-F6859E40D550}">
      <dsp:nvSpPr>
        <dsp:cNvPr id="0" name=""/>
        <dsp:cNvSpPr/>
      </dsp:nvSpPr>
      <dsp:spPr>
        <a:xfrm rot="10800000">
          <a:off x="0" y="2892008"/>
          <a:ext cx="7704856" cy="721269"/>
        </a:xfrm>
        <a:prstGeom prst="upArrowCallout">
          <a:avLst/>
        </a:prstGeom>
        <a:solidFill>
          <a:schemeClr val="accent2">
            <a:shade val="80000"/>
            <a:hueOff val="0"/>
            <a:satOff val="-12008"/>
            <a:lumOff val="1360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smtClean="0"/>
            <a:t>Необхідність розроблення проектної документації та її стадійність.</a:t>
          </a:r>
          <a:endParaRPr lang="en-US" sz="1600" b="1" kern="1200"/>
        </a:p>
      </dsp:txBody>
      <dsp:txXfrm rot="10800000">
        <a:off x="0" y="2892008"/>
        <a:ext cx="7704856" cy="468659"/>
      </dsp:txXfrm>
    </dsp:sp>
    <dsp:sp modelId="{C33B82CF-7408-4AF7-B86A-7AD8697F4A51}">
      <dsp:nvSpPr>
        <dsp:cNvPr id="0" name=""/>
        <dsp:cNvSpPr/>
      </dsp:nvSpPr>
      <dsp:spPr>
        <a:xfrm rot="10800000">
          <a:off x="0" y="2177773"/>
          <a:ext cx="7704856" cy="721269"/>
        </a:xfrm>
        <a:prstGeom prst="upArrowCallout">
          <a:avLst/>
        </a:prstGeom>
        <a:solidFill>
          <a:schemeClr val="accent2">
            <a:shade val="80000"/>
            <a:hueOff val="0"/>
            <a:satOff val="-16011"/>
            <a:lumOff val="1814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smtClean="0"/>
            <a:t>Заходи з охорони навколишнього природного середовища.</a:t>
          </a:r>
          <a:endParaRPr lang="en-US" sz="1600" b="1" kern="1200"/>
        </a:p>
      </dsp:txBody>
      <dsp:txXfrm rot="10800000">
        <a:off x="0" y="2177773"/>
        <a:ext cx="7704856" cy="468659"/>
      </dsp:txXfrm>
    </dsp:sp>
    <dsp:sp modelId="{1E8368AF-9AE4-449A-897E-9DB0A7E2A91F}">
      <dsp:nvSpPr>
        <dsp:cNvPr id="0" name=""/>
        <dsp:cNvSpPr/>
      </dsp:nvSpPr>
      <dsp:spPr>
        <a:xfrm rot="10800000">
          <a:off x="0" y="1463537"/>
          <a:ext cx="7704856" cy="721269"/>
        </a:xfrm>
        <a:prstGeom prst="upArrowCallout">
          <a:avLst/>
        </a:prstGeom>
        <a:solidFill>
          <a:schemeClr val="accent2">
            <a:shade val="80000"/>
            <a:hueOff val="0"/>
            <a:satOff val="-20014"/>
            <a:lumOff val="2268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Наявність і розвиток необхідної інфраструктури.</a:t>
          </a:r>
          <a:endParaRPr lang="en-US" sz="1600" b="1" kern="1200" dirty="0"/>
        </a:p>
      </dsp:txBody>
      <dsp:txXfrm rot="10800000">
        <a:off x="0" y="1463537"/>
        <a:ext cx="7704856" cy="468659"/>
      </dsp:txXfrm>
    </dsp:sp>
    <dsp:sp modelId="{D0E311A0-D4B9-4EA8-8757-D85C117A66C8}">
      <dsp:nvSpPr>
        <dsp:cNvPr id="0" name=""/>
        <dsp:cNvSpPr/>
      </dsp:nvSpPr>
      <dsp:spPr>
        <a:xfrm rot="10800000">
          <a:off x="0" y="749302"/>
          <a:ext cx="7704856" cy="721269"/>
        </a:xfrm>
        <a:prstGeom prst="upArrowCallout">
          <a:avLst/>
        </a:prstGeom>
        <a:solidFill>
          <a:schemeClr val="accent2">
            <a:shade val="80000"/>
            <a:hueOff val="0"/>
            <a:satOff val="-24016"/>
            <a:lumOff val="272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Необхідність забезпечення земельною ділянкою або правами на неї (оренда, суперфіцій, емфітевзис) для реалізації проекту.</a:t>
          </a:r>
          <a:endParaRPr lang="en-US" sz="1600" b="1" kern="1200" dirty="0"/>
        </a:p>
      </dsp:txBody>
      <dsp:txXfrm rot="10800000">
        <a:off x="0" y="749302"/>
        <a:ext cx="7704856" cy="468659"/>
      </dsp:txXfrm>
    </dsp:sp>
    <dsp:sp modelId="{0384B38F-04F1-4BBA-98DA-9B43644E14F8}">
      <dsp:nvSpPr>
        <dsp:cNvPr id="0" name=""/>
        <dsp:cNvSpPr/>
      </dsp:nvSpPr>
      <dsp:spPr>
        <a:xfrm rot="10800000">
          <a:off x="0" y="35067"/>
          <a:ext cx="7704856" cy="721269"/>
        </a:xfrm>
        <a:prstGeom prst="upArrowCallout">
          <a:avLst/>
        </a:prstGeom>
        <a:solidFill>
          <a:schemeClr val="accent2">
            <a:shade val="80000"/>
            <a:hueOff val="0"/>
            <a:satOff val="-28019"/>
            <a:lumOff val="31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Технічний та/або технологічний аналіз обраного способу досягнення кінцевого результату, нормативна тривалість. </a:t>
          </a:r>
          <a:endParaRPr lang="en-US" sz="1600" b="1" kern="1200" dirty="0"/>
        </a:p>
      </dsp:txBody>
      <dsp:txXfrm rot="10800000">
        <a:off x="0" y="35067"/>
        <a:ext cx="7704856" cy="46865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7B90FD-E08A-4929-9F6D-096DF708F90C}">
      <dsp:nvSpPr>
        <dsp:cNvPr id="0" name=""/>
        <dsp:cNvSpPr/>
      </dsp:nvSpPr>
      <dsp:spPr>
        <a:xfrm rot="16200000">
          <a:off x="69690" y="-65011"/>
          <a:ext cx="1512168" cy="1642190"/>
        </a:xfrm>
        <a:prstGeom prst="flowChartManualOperation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0" rIns="96699" bIns="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smtClean="0"/>
            <a:t>Розрахунок чистого грошового потоку</a:t>
          </a:r>
          <a:endParaRPr lang="en-US" sz="1500" kern="1200"/>
        </a:p>
      </dsp:txBody>
      <dsp:txXfrm rot="5400000">
        <a:off x="4679" y="302434"/>
        <a:ext cx="1642190" cy="907300"/>
      </dsp:txXfrm>
    </dsp:sp>
    <dsp:sp modelId="{1723CF59-2F77-4AE4-9196-BE72E6709572}">
      <dsp:nvSpPr>
        <dsp:cNvPr id="0" name=""/>
        <dsp:cNvSpPr/>
      </dsp:nvSpPr>
      <dsp:spPr>
        <a:xfrm rot="16200000">
          <a:off x="1835045" y="-65011"/>
          <a:ext cx="1512168" cy="1642190"/>
        </a:xfrm>
        <a:prstGeom prst="flowChartManualOperation">
          <a:avLst/>
        </a:prstGeom>
        <a:solidFill>
          <a:schemeClr val="accent2">
            <a:alpha val="90000"/>
            <a:hueOff val="0"/>
            <a:satOff val="0"/>
            <a:lumOff val="0"/>
            <a:alphaOff val="-1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0" rIns="96699" bIns="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/>
            <a:t>Розрахунок чистої приведеної вартості </a:t>
          </a:r>
          <a:r>
            <a:rPr lang="uk-UA" sz="1500" b="1" kern="1200" dirty="0" smtClean="0"/>
            <a:t>(</a:t>
          </a:r>
          <a:r>
            <a:rPr lang="en-US" sz="1500" b="1" kern="1200" dirty="0" smtClean="0"/>
            <a:t>NPV</a:t>
          </a:r>
          <a:r>
            <a:rPr lang="uk-UA" sz="1500" b="1" kern="1200" dirty="0" smtClean="0"/>
            <a:t>)</a:t>
          </a:r>
          <a:endParaRPr lang="en-US" sz="1500" b="1" kern="1200" dirty="0"/>
        </a:p>
      </dsp:txBody>
      <dsp:txXfrm rot="5400000">
        <a:off x="1770034" y="302434"/>
        <a:ext cx="1642190" cy="907300"/>
      </dsp:txXfrm>
    </dsp:sp>
    <dsp:sp modelId="{2B9675B9-8DA6-4D32-B8F6-3C57417F3629}">
      <dsp:nvSpPr>
        <dsp:cNvPr id="0" name=""/>
        <dsp:cNvSpPr/>
      </dsp:nvSpPr>
      <dsp:spPr>
        <a:xfrm rot="16200000">
          <a:off x="3600400" y="-65011"/>
          <a:ext cx="1512168" cy="1642190"/>
        </a:xfrm>
        <a:prstGeom prst="flowChartManualOperation">
          <a:avLst/>
        </a:prstGeom>
        <a:solidFill>
          <a:schemeClr val="accent2">
            <a:alpha val="90000"/>
            <a:hueOff val="0"/>
            <a:satOff val="0"/>
            <a:lumOff val="0"/>
            <a:alphaOff val="-2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0" rIns="96699" bIns="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B</a:t>
          </a:r>
          <a:r>
            <a:rPr lang="uk-UA" sz="1500" kern="1200" dirty="0" smtClean="0"/>
            <a:t>нутрішньої ставки доходності</a:t>
          </a:r>
          <a:r>
            <a:rPr lang="en-US" sz="1500" kern="1200" dirty="0" smtClean="0"/>
            <a:t> </a:t>
          </a:r>
          <a:r>
            <a:rPr lang="en-US" sz="1500" b="1" kern="1200" dirty="0" smtClean="0"/>
            <a:t>(IRR)</a:t>
          </a:r>
          <a:endParaRPr lang="en-US" sz="1500" b="1" kern="1200" dirty="0"/>
        </a:p>
      </dsp:txBody>
      <dsp:txXfrm rot="5400000">
        <a:off x="3535389" y="302434"/>
        <a:ext cx="1642190" cy="907300"/>
      </dsp:txXfrm>
    </dsp:sp>
    <dsp:sp modelId="{2646CA4E-D200-47AF-85BB-A4BA091EFCE4}">
      <dsp:nvSpPr>
        <dsp:cNvPr id="0" name=""/>
        <dsp:cNvSpPr/>
      </dsp:nvSpPr>
      <dsp:spPr>
        <a:xfrm rot="16200000">
          <a:off x="5365754" y="-65011"/>
          <a:ext cx="1512168" cy="1642190"/>
        </a:xfrm>
        <a:prstGeom prst="flowChartManualOperation">
          <a:avLst/>
        </a:prstGeom>
        <a:solidFill>
          <a:schemeClr val="accent2">
            <a:alpha val="90000"/>
            <a:hueOff val="0"/>
            <a:satOff val="0"/>
            <a:lumOff val="0"/>
            <a:alphaOff val="-3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0" rIns="96699" bIns="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/>
            <a:t>Дисконтованого періоду окупності </a:t>
          </a:r>
          <a:r>
            <a:rPr lang="uk-UA" sz="1500" b="1" kern="1200" dirty="0" smtClean="0"/>
            <a:t>(</a:t>
          </a:r>
          <a:r>
            <a:rPr lang="en-US" sz="1500" b="1" kern="1200" dirty="0" smtClean="0"/>
            <a:t>DPP</a:t>
          </a:r>
          <a:r>
            <a:rPr lang="uk-UA" sz="1500" b="1" kern="1200" dirty="0" smtClean="0"/>
            <a:t>)</a:t>
          </a:r>
          <a:endParaRPr lang="en-US" sz="1500" b="1" kern="1200" dirty="0"/>
        </a:p>
      </dsp:txBody>
      <dsp:txXfrm rot="5400000">
        <a:off x="5300743" y="302434"/>
        <a:ext cx="1642190" cy="907300"/>
      </dsp:txXfrm>
    </dsp:sp>
    <dsp:sp modelId="{ACE4832E-90BB-4B91-BC91-B16CD3BD3FD8}">
      <dsp:nvSpPr>
        <dsp:cNvPr id="0" name=""/>
        <dsp:cNvSpPr/>
      </dsp:nvSpPr>
      <dsp:spPr>
        <a:xfrm rot="16200000">
          <a:off x="7131109" y="-65011"/>
          <a:ext cx="1512168" cy="1642190"/>
        </a:xfrm>
        <a:prstGeom prst="flowChartManualOperation">
          <a:avLst/>
        </a:prstGeom>
        <a:solidFill>
          <a:schemeClr val="accent2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0" rIns="96699" bIns="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/>
            <a:t>Індексу прибутковості</a:t>
          </a:r>
        </a:p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b="1" kern="1200" dirty="0" smtClean="0"/>
            <a:t>(</a:t>
          </a:r>
          <a:r>
            <a:rPr lang="en-US" sz="1500" b="1" kern="1200" dirty="0" smtClean="0"/>
            <a:t>PI</a:t>
          </a:r>
          <a:r>
            <a:rPr lang="uk-UA" sz="1500" b="1" kern="1200" dirty="0" smtClean="0"/>
            <a:t>)</a:t>
          </a:r>
          <a:endParaRPr lang="en-US" sz="1500" b="1" kern="1200" dirty="0"/>
        </a:p>
      </dsp:txBody>
      <dsp:txXfrm rot="5400000">
        <a:off x="7066098" y="302434"/>
        <a:ext cx="1642190" cy="9073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68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1438" y="0"/>
            <a:ext cx="2968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63000"/>
            <a:ext cx="2968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1438" y="8763000"/>
            <a:ext cx="2968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9D3B9FD5-B038-4A44-9754-7B81176F56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3096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68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1438" y="0"/>
            <a:ext cx="2968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19188" y="692150"/>
            <a:ext cx="4614862" cy="3460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83088"/>
            <a:ext cx="5480050" cy="415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63000"/>
            <a:ext cx="2968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1438" y="8763000"/>
            <a:ext cx="29686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1B771A5F-85C8-478B-9F81-2D36BE4173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2227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E633EB-D8E0-427C-AE25-475D24688ED4}" type="slidenum">
              <a:rPr lang="en-US"/>
              <a:pPr/>
              <a:t>1</a:t>
            </a:fld>
            <a:endParaRPr lang="en-US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rtl="1"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771A5F-85C8-478B-9F81-2D36BE4173E1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46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771A5F-85C8-478B-9F81-2D36BE4173E1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8249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E633EB-D8E0-427C-AE25-475D24688ED4}" type="slidenum">
              <a:rPr lang="en-US"/>
              <a:pPr/>
              <a:t>39</a:t>
            </a:fld>
            <a:endParaRPr lang="en-US"/>
          </a:p>
        </p:txBody>
      </p:sp>
      <p:sp>
        <p:nvSpPr>
          <p:cNvPr id="7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rtl="1"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2888"/>
            <a:ext cx="8229600" cy="809625"/>
          </a:xfrm>
          <a:prstGeom prst="rect">
            <a:avLst/>
          </a:prstGeom>
        </p:spPr>
        <p:txBody>
          <a:bodyPr/>
          <a:lstStyle>
            <a:lvl1pPr>
              <a:defRPr baseline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>
            <a:lvl2pPr>
              <a:buClr>
                <a:schemeClr val="bg2">
                  <a:lumMod val="25000"/>
                </a:schemeClr>
              </a:buClr>
              <a:defRPr baseline="0">
                <a:solidFill>
                  <a:schemeClr val="tx1"/>
                </a:solidFill>
              </a:defRPr>
            </a:lvl2pPr>
            <a:lvl3pPr>
              <a:buClr>
                <a:schemeClr val="bg2">
                  <a:lumMod val="25000"/>
                </a:schemeClr>
              </a:buClr>
              <a:defRPr/>
            </a:lvl3pPr>
            <a:lvl4pPr>
              <a:buClr>
                <a:schemeClr val="bg2">
                  <a:lumMod val="25000"/>
                </a:schemeClr>
              </a:buClr>
              <a:defRPr/>
            </a:lvl4pPr>
            <a:lvl5pPr>
              <a:buClr>
                <a:schemeClr val="bg2">
                  <a:lumMod val="25000"/>
                </a:schemeClr>
              </a:buCl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EB850-9A93-4BF5-A252-8CDE644FCB8C}" type="datetime1">
              <a:rPr lang="ru-RU" smtClean="0"/>
              <a:t>05.08.2015</a:t>
            </a:fld>
            <a:endParaRPr lang="en-US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>
          <a:xfrm>
            <a:off x="287338" y="6356350"/>
            <a:ext cx="1981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D6DA16-5711-4E9B-A5A1-109604F47879}" type="slidenum">
              <a:rPr lang="en-US"/>
              <a:pPr>
                <a:defRPr/>
              </a:pPr>
              <a:t>‹#›</a:t>
            </a:fld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4225276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42888"/>
            <a:ext cx="8229600" cy="8096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ru-RU" dirty="0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0"/>
          </p:nvPr>
        </p:nvSpPr>
        <p:spPr>
          <a:xfrm>
            <a:off x="287338" y="6356350"/>
            <a:ext cx="1981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C9995C-AD8C-402D-8CA5-ADE3AD0C3689}" type="slidenum">
              <a:rPr lang="en-US"/>
              <a:pPr>
                <a:defRPr/>
              </a:pPr>
              <a:t>‹#›</a:t>
            </a:fld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33569694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pic>
        <p:nvPicPr>
          <p:cNvPr id="1027" name="Picture 3" descr="FIELD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9144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73" r:id="rId12"/>
    <p:sldLayoutId id="2147483674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pic>
        <p:nvPicPr>
          <p:cNvPr id="2051" name="Picture 3" descr="FIELD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ua/url?sa=i&amp;rct=j&amp;q=&amp;esrc=s&amp;source=images&amp;cd=&amp;cad=rja&amp;uact=8&amp;ved=0CAcQjRxqFQoTCIfn9pCy9sYCFYY8FAodLAcL0g&amp;url=http://yapi.com.ua/category/stagirovki/post/stagirovka-vo-vsemirnom-banke-v-vashingtone&amp;ei=nY-zVcekAYb5UKyOrJAN&amp;bvm=bv.98717601,d.bGQ&amp;psig=AFQjCNFFCv72xawOiuG6OQsGiPW123NYDg&amp;ust=1437917445399081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wm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google.com.ua/url?sa=i&amp;rct=j&amp;q=&amp;esrc=s&amp;source=images&amp;cd=&amp;cad=rja&amp;uact=8&amp;ved=0CAcQjRxqFQoTCNfq1vOHgccCFWelcgodx2ABHQ&amp;url=http://refdb.ru/look/1607097.html&amp;ei=uie5VdelH-fKygPHwYXoAQ&amp;bvm=bv.99028883,d.bGQ&amp;psig=AFQjCNH4ldCSbBpB7mlYQHmnb28xdulWjg&amp;ust=1438284043656491" TargetMode="Externa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0.w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4.w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5.w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ua/url?sa=i&amp;rct=j&amp;q=&amp;esrc=s&amp;source=images&amp;cd=&amp;cad=rja&amp;uact=8&amp;ved=0CAcQjRxqFQoTCIfn9pCy9sYCFYY8FAodLAcL0g&amp;url=http://yapi.com.ua/category/stagirovki/post/stagirovka-vo-vsemirnom-banke-v-vashingtone&amp;ei=nY-zVcekAYb5UKyOrJAN&amp;bvm=bv.98717601,d.bGQ&amp;psig=AFQjCNFFCv72xawOiuG6OQsGiPW123NYDg&amp;ust=1437917445399081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wmf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819400"/>
            <a:ext cx="6400800" cy="2590800"/>
          </a:xfrm>
        </p:spPr>
        <p:txBody>
          <a:bodyPr/>
          <a:lstStyle/>
          <a:p>
            <a:pPr eaLnBrk="1" hangingPunct="1"/>
            <a:r>
              <a:rPr lang="uk-UA" sz="2800" b="1" dirty="0">
                <a:solidFill>
                  <a:schemeClr val="accent6">
                    <a:lumMod val="75000"/>
                  </a:schemeClr>
                </a:solidFill>
              </a:rPr>
              <a:t>Державний бюджет на 2016 рік: підготовка та відбір державних інвестиційних проектів</a:t>
            </a:r>
            <a:endParaRPr lang="uk-UA" dirty="0" smtClean="0">
              <a:solidFill>
                <a:schemeClr val="accent6">
                  <a:lumMod val="75000"/>
                </a:schemeClr>
              </a:solidFill>
              <a:latin typeface="Gill Sans MT" pitchFamily="34" charset="0"/>
            </a:endParaRPr>
          </a:p>
          <a:p>
            <a:pPr eaLnBrk="1" hangingPunct="1"/>
            <a:endParaRPr lang="uk-UA" dirty="0">
              <a:latin typeface="Gill Sans MT" pitchFamily="34" charset="0"/>
            </a:endParaRPr>
          </a:p>
          <a:p>
            <a:pPr eaLnBrk="1" hangingPunct="1"/>
            <a:r>
              <a:rPr lang="uk-UA" sz="1800" dirty="0" smtClean="0">
                <a:solidFill>
                  <a:schemeClr val="accent6">
                    <a:lumMod val="75000"/>
                  </a:schemeClr>
                </a:solidFill>
              </a:rPr>
              <a:t>30.07.2015</a:t>
            </a:r>
            <a:endParaRPr lang="en-US" sz="1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eaLnBrk="1" hangingPunct="1"/>
            <a:r>
              <a:rPr lang="en-US" b="1" dirty="0" smtClean="0">
                <a:latin typeface="Gill Sans MT" pitchFamily="34" charset="0"/>
              </a:rPr>
              <a:t> </a:t>
            </a:r>
          </a:p>
          <a:p>
            <a:pPr eaLnBrk="1" hangingPunct="1"/>
            <a:endParaRPr lang="en-US" b="1" dirty="0" smtClean="0">
              <a:latin typeface="Gill Sans MT" pitchFamily="34" charset="0"/>
            </a:endParaRPr>
          </a:p>
          <a:p>
            <a:pPr eaLnBrk="1" hangingPunct="1"/>
            <a:endParaRPr lang="en-US" dirty="0" smtClean="0">
              <a:latin typeface="Gill Sans MT" pitchFamily="34" charset="0"/>
            </a:endParaRPr>
          </a:p>
          <a:p>
            <a:pPr eaLnBrk="1" hangingPunct="1"/>
            <a:endParaRPr lang="en-US" dirty="0" smtClean="0">
              <a:latin typeface="Gill Sans MT" pitchFamily="34" charset="0"/>
            </a:endParaRPr>
          </a:p>
        </p:txBody>
      </p:sp>
      <p:pic>
        <p:nvPicPr>
          <p:cNvPr id="9" name="Picture 2" descr="http://yapi.com.ua/public/frontend/images/uploads/8b3074c72781b9bb1fcccc0ca2f88b06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382687"/>
            <a:ext cx="1448798" cy="1240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432331"/>
            <a:ext cx="1235820" cy="1155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11561" y="755941"/>
            <a:ext cx="8229600" cy="1143000"/>
          </a:xfrm>
        </p:spPr>
        <p:txBody>
          <a:bodyPr/>
          <a:lstStyle/>
          <a:p>
            <a:r>
              <a:rPr lang="uk-UA" sz="3200" dirty="0">
                <a:solidFill>
                  <a:schemeClr val="accent6">
                    <a:lumMod val="75000"/>
                  </a:schemeClr>
                </a:solidFill>
              </a:rPr>
              <a:t>Державний інвестиційний проект підлягає уточненню у разі:</a:t>
            </a:r>
            <a:r>
              <a:rPr lang="en-US" sz="3200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en-US" sz="3200" dirty="0">
                <a:solidFill>
                  <a:schemeClr val="accent6">
                    <a:lumMod val="75000"/>
                  </a:schemeClr>
                </a:solidFill>
              </a:rPr>
            </a:b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11561" y="2422632"/>
            <a:ext cx="7920880" cy="3812933"/>
            <a:chOff x="1892603" y="2422632"/>
            <a:chExt cx="5718832" cy="3812933"/>
          </a:xfrm>
        </p:grpSpPr>
        <p:sp>
          <p:nvSpPr>
            <p:cNvPr id="11" name="Freeform 10"/>
            <p:cNvSpPr/>
            <p:nvPr/>
          </p:nvSpPr>
          <p:spPr>
            <a:xfrm rot="21600000">
              <a:off x="2200394" y="2422632"/>
              <a:ext cx="5411041" cy="615583"/>
            </a:xfrm>
            <a:custGeom>
              <a:avLst/>
              <a:gdLst>
                <a:gd name="connsiteX0" fmla="*/ 0 w 5411041"/>
                <a:gd name="connsiteY0" fmla="*/ 0 h 615581"/>
                <a:gd name="connsiteX1" fmla="*/ 5103251 w 5411041"/>
                <a:gd name="connsiteY1" fmla="*/ 0 h 615581"/>
                <a:gd name="connsiteX2" fmla="*/ 5411041 w 5411041"/>
                <a:gd name="connsiteY2" fmla="*/ 307791 h 615581"/>
                <a:gd name="connsiteX3" fmla="*/ 5103251 w 5411041"/>
                <a:gd name="connsiteY3" fmla="*/ 615581 h 615581"/>
                <a:gd name="connsiteX4" fmla="*/ 0 w 5411041"/>
                <a:gd name="connsiteY4" fmla="*/ 615581 h 615581"/>
                <a:gd name="connsiteX5" fmla="*/ 0 w 5411041"/>
                <a:gd name="connsiteY5" fmla="*/ 0 h 6155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11041" h="615581">
                  <a:moveTo>
                    <a:pt x="5411041" y="615580"/>
                  </a:moveTo>
                  <a:lnTo>
                    <a:pt x="307790" y="615580"/>
                  </a:lnTo>
                  <a:lnTo>
                    <a:pt x="0" y="307790"/>
                  </a:lnTo>
                  <a:lnTo>
                    <a:pt x="307790" y="1"/>
                  </a:lnTo>
                  <a:lnTo>
                    <a:pt x="5411041" y="1"/>
                  </a:lnTo>
                  <a:lnTo>
                    <a:pt x="5411041" y="61558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25349" tIns="60961" rIns="113792" bIns="60961" numCol="1" spcCol="1270" anchor="ctr" anchorCtr="0">
              <a:noAutofit/>
            </a:bodyPr>
            <a:lstStyle/>
            <a:p>
              <a:pPr lvl="0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600" kern="1200" dirty="0" smtClean="0">
                  <a:solidFill>
                    <a:schemeClr val="accent6">
                      <a:lumMod val="75000"/>
                    </a:schemeClr>
                  </a:solidFill>
                </a:rPr>
                <a:t> зміни його вартості </a:t>
              </a:r>
              <a:r>
                <a:rPr lang="uk-UA" sz="1600" b="1" kern="1200" dirty="0" smtClean="0">
                  <a:solidFill>
                    <a:schemeClr val="accent6">
                      <a:lumMod val="75000"/>
                    </a:schemeClr>
                  </a:solidFill>
                </a:rPr>
                <a:t>більш як на 10 відсотків</a:t>
              </a:r>
              <a:r>
                <a:rPr lang="uk-UA" sz="1600" kern="1200" dirty="0" smtClean="0">
                  <a:solidFill>
                    <a:schemeClr val="accent6">
                      <a:lumMod val="75000"/>
                    </a:schemeClr>
                  </a:solidFill>
                </a:rPr>
                <a:t>, у тому числі   внаслідок інфляційних процесів</a:t>
              </a:r>
              <a:endParaRPr lang="en-US" sz="1600" kern="120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1892603" y="2422633"/>
              <a:ext cx="615581" cy="61558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Freeform 12"/>
            <p:cNvSpPr/>
            <p:nvPr/>
          </p:nvSpPr>
          <p:spPr>
            <a:xfrm rot="21600000">
              <a:off x="2200394" y="3221970"/>
              <a:ext cx="5411041" cy="615583"/>
            </a:xfrm>
            <a:custGeom>
              <a:avLst/>
              <a:gdLst>
                <a:gd name="connsiteX0" fmla="*/ 0 w 5411041"/>
                <a:gd name="connsiteY0" fmla="*/ 0 h 615581"/>
                <a:gd name="connsiteX1" fmla="*/ 5103251 w 5411041"/>
                <a:gd name="connsiteY1" fmla="*/ 0 h 615581"/>
                <a:gd name="connsiteX2" fmla="*/ 5411041 w 5411041"/>
                <a:gd name="connsiteY2" fmla="*/ 307791 h 615581"/>
                <a:gd name="connsiteX3" fmla="*/ 5103251 w 5411041"/>
                <a:gd name="connsiteY3" fmla="*/ 615581 h 615581"/>
                <a:gd name="connsiteX4" fmla="*/ 0 w 5411041"/>
                <a:gd name="connsiteY4" fmla="*/ 615581 h 615581"/>
                <a:gd name="connsiteX5" fmla="*/ 0 w 5411041"/>
                <a:gd name="connsiteY5" fmla="*/ 0 h 6155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11041" h="615581">
                  <a:moveTo>
                    <a:pt x="5411041" y="615580"/>
                  </a:moveTo>
                  <a:lnTo>
                    <a:pt x="307790" y="615580"/>
                  </a:lnTo>
                  <a:lnTo>
                    <a:pt x="0" y="307790"/>
                  </a:lnTo>
                  <a:lnTo>
                    <a:pt x="307790" y="1"/>
                  </a:lnTo>
                  <a:lnTo>
                    <a:pt x="5411041" y="1"/>
                  </a:lnTo>
                  <a:lnTo>
                    <a:pt x="5411041" y="61558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25349" tIns="60961" rIns="113792" bIns="60960" numCol="1" spcCol="1270" anchor="ctr" anchorCtr="0">
              <a:noAutofit/>
            </a:bodyPr>
            <a:lstStyle/>
            <a:p>
              <a:pPr lvl="0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600" kern="1200" dirty="0" smtClean="0">
                  <a:solidFill>
                    <a:schemeClr val="accent6">
                      <a:lumMod val="75000"/>
                    </a:schemeClr>
                  </a:solidFill>
                </a:rPr>
                <a:t>  зміни технічних рішень </a:t>
              </a:r>
              <a:endParaRPr lang="en-US" sz="1600" kern="120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892603" y="3221971"/>
              <a:ext cx="615581" cy="61558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Freeform 14"/>
            <p:cNvSpPr/>
            <p:nvPr/>
          </p:nvSpPr>
          <p:spPr>
            <a:xfrm rot="21600000">
              <a:off x="2200394" y="4021308"/>
              <a:ext cx="5411041" cy="615582"/>
            </a:xfrm>
            <a:custGeom>
              <a:avLst/>
              <a:gdLst>
                <a:gd name="connsiteX0" fmla="*/ 0 w 5411041"/>
                <a:gd name="connsiteY0" fmla="*/ 0 h 615581"/>
                <a:gd name="connsiteX1" fmla="*/ 5103251 w 5411041"/>
                <a:gd name="connsiteY1" fmla="*/ 0 h 615581"/>
                <a:gd name="connsiteX2" fmla="*/ 5411041 w 5411041"/>
                <a:gd name="connsiteY2" fmla="*/ 307791 h 615581"/>
                <a:gd name="connsiteX3" fmla="*/ 5103251 w 5411041"/>
                <a:gd name="connsiteY3" fmla="*/ 615581 h 615581"/>
                <a:gd name="connsiteX4" fmla="*/ 0 w 5411041"/>
                <a:gd name="connsiteY4" fmla="*/ 615581 h 615581"/>
                <a:gd name="connsiteX5" fmla="*/ 0 w 5411041"/>
                <a:gd name="connsiteY5" fmla="*/ 0 h 6155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11041" h="615581">
                  <a:moveTo>
                    <a:pt x="5411041" y="615580"/>
                  </a:moveTo>
                  <a:lnTo>
                    <a:pt x="307790" y="615580"/>
                  </a:lnTo>
                  <a:lnTo>
                    <a:pt x="0" y="307790"/>
                  </a:lnTo>
                  <a:lnTo>
                    <a:pt x="307790" y="1"/>
                  </a:lnTo>
                  <a:lnTo>
                    <a:pt x="5411041" y="1"/>
                  </a:lnTo>
                  <a:lnTo>
                    <a:pt x="5411041" y="61558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25349" tIns="60961" rIns="113792" bIns="60959" numCol="1" spcCol="1270" anchor="ctr" anchorCtr="0">
              <a:noAutofit/>
            </a:bodyPr>
            <a:lstStyle/>
            <a:p>
              <a:pPr lvl="0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600" kern="1200" dirty="0" smtClean="0">
                  <a:solidFill>
                    <a:schemeClr val="accent6">
                      <a:lumMod val="75000"/>
                    </a:schemeClr>
                  </a:solidFill>
                </a:rPr>
                <a:t>та/або включення </a:t>
              </a:r>
              <a:r>
                <a:rPr lang="uk-UA" sz="1600" b="1" kern="1200" dirty="0" smtClean="0">
                  <a:solidFill>
                    <a:schemeClr val="accent6">
                      <a:lumMod val="75000"/>
                    </a:schemeClr>
                  </a:solidFill>
                </a:rPr>
                <a:t>додаткових витрат</a:t>
              </a:r>
              <a:endParaRPr lang="en-US" sz="1600" kern="120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892603" y="4021309"/>
              <a:ext cx="615581" cy="61558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Freeform 16"/>
            <p:cNvSpPr/>
            <p:nvPr/>
          </p:nvSpPr>
          <p:spPr>
            <a:xfrm rot="21600000">
              <a:off x="2200394" y="4820645"/>
              <a:ext cx="5411041" cy="615582"/>
            </a:xfrm>
            <a:custGeom>
              <a:avLst/>
              <a:gdLst>
                <a:gd name="connsiteX0" fmla="*/ 0 w 5411041"/>
                <a:gd name="connsiteY0" fmla="*/ 0 h 615581"/>
                <a:gd name="connsiteX1" fmla="*/ 5103251 w 5411041"/>
                <a:gd name="connsiteY1" fmla="*/ 0 h 615581"/>
                <a:gd name="connsiteX2" fmla="*/ 5411041 w 5411041"/>
                <a:gd name="connsiteY2" fmla="*/ 307791 h 615581"/>
                <a:gd name="connsiteX3" fmla="*/ 5103251 w 5411041"/>
                <a:gd name="connsiteY3" fmla="*/ 615581 h 615581"/>
                <a:gd name="connsiteX4" fmla="*/ 0 w 5411041"/>
                <a:gd name="connsiteY4" fmla="*/ 615581 h 615581"/>
                <a:gd name="connsiteX5" fmla="*/ 0 w 5411041"/>
                <a:gd name="connsiteY5" fmla="*/ 0 h 6155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11041" h="615581">
                  <a:moveTo>
                    <a:pt x="5411041" y="615580"/>
                  </a:moveTo>
                  <a:lnTo>
                    <a:pt x="307790" y="615580"/>
                  </a:lnTo>
                  <a:lnTo>
                    <a:pt x="0" y="307790"/>
                  </a:lnTo>
                  <a:lnTo>
                    <a:pt x="307790" y="1"/>
                  </a:lnTo>
                  <a:lnTo>
                    <a:pt x="5411041" y="1"/>
                  </a:lnTo>
                  <a:lnTo>
                    <a:pt x="5411041" y="61558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25349" tIns="60961" rIns="113792" bIns="60960" numCol="1" spcCol="1270" anchor="ctr" anchorCtr="0">
              <a:noAutofit/>
            </a:bodyPr>
            <a:lstStyle/>
            <a:p>
              <a:pPr lvl="0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600" kern="1200" dirty="0" smtClean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  <a:r>
                <a:rPr lang="uk-UA" sz="1600" b="1" kern="1200" dirty="0" smtClean="0">
                  <a:solidFill>
                    <a:schemeClr val="accent6">
                      <a:lumMod val="75000"/>
                    </a:schemeClr>
                  </a:solidFill>
                </a:rPr>
                <a:t>включення</a:t>
              </a:r>
              <a:r>
                <a:rPr lang="uk-UA" sz="1600" kern="1200" dirty="0" smtClean="0">
                  <a:solidFill>
                    <a:schemeClr val="accent6">
                      <a:lumMod val="75000"/>
                    </a:schemeClr>
                  </a:solidFill>
                </a:rPr>
                <a:t> додаткових компонентів/складових/пускових комплексів, не передбачених затвердженою проектною документацією </a:t>
              </a:r>
              <a:endParaRPr lang="en-US" sz="1600" kern="120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1892603" y="4820646"/>
              <a:ext cx="615581" cy="61558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Freeform 18"/>
            <p:cNvSpPr/>
            <p:nvPr/>
          </p:nvSpPr>
          <p:spPr>
            <a:xfrm rot="21600000">
              <a:off x="2200394" y="5619983"/>
              <a:ext cx="5411041" cy="615582"/>
            </a:xfrm>
            <a:custGeom>
              <a:avLst/>
              <a:gdLst>
                <a:gd name="connsiteX0" fmla="*/ 0 w 5411041"/>
                <a:gd name="connsiteY0" fmla="*/ 0 h 615581"/>
                <a:gd name="connsiteX1" fmla="*/ 5103251 w 5411041"/>
                <a:gd name="connsiteY1" fmla="*/ 0 h 615581"/>
                <a:gd name="connsiteX2" fmla="*/ 5411041 w 5411041"/>
                <a:gd name="connsiteY2" fmla="*/ 307791 h 615581"/>
                <a:gd name="connsiteX3" fmla="*/ 5103251 w 5411041"/>
                <a:gd name="connsiteY3" fmla="*/ 615581 h 615581"/>
                <a:gd name="connsiteX4" fmla="*/ 0 w 5411041"/>
                <a:gd name="connsiteY4" fmla="*/ 615581 h 615581"/>
                <a:gd name="connsiteX5" fmla="*/ 0 w 5411041"/>
                <a:gd name="connsiteY5" fmla="*/ 0 h 6155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411041" h="615581">
                  <a:moveTo>
                    <a:pt x="5411041" y="615580"/>
                  </a:moveTo>
                  <a:lnTo>
                    <a:pt x="307790" y="615580"/>
                  </a:lnTo>
                  <a:lnTo>
                    <a:pt x="0" y="307790"/>
                  </a:lnTo>
                  <a:lnTo>
                    <a:pt x="307790" y="1"/>
                  </a:lnTo>
                  <a:lnTo>
                    <a:pt x="5411041" y="1"/>
                  </a:lnTo>
                  <a:lnTo>
                    <a:pt x="5411041" y="61558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25349" tIns="60961" rIns="113792" bIns="60960" numCol="1" spcCol="1270" anchor="ctr" anchorCtr="0">
              <a:noAutofit/>
            </a:bodyPr>
            <a:lstStyle/>
            <a:p>
              <a:pPr lvl="0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600" kern="1200" dirty="0" smtClean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  <a:r>
                <a:rPr lang="uk-UA" sz="1600" b="1" kern="1200" dirty="0" smtClean="0">
                  <a:solidFill>
                    <a:schemeClr val="accent6">
                      <a:lumMod val="75000"/>
                    </a:schemeClr>
                  </a:solidFill>
                </a:rPr>
                <a:t>інших умов</a:t>
              </a:r>
              <a:r>
                <a:rPr lang="uk-UA" sz="1600" kern="1200" dirty="0" smtClean="0">
                  <a:solidFill>
                    <a:schemeClr val="accent6">
                      <a:lumMod val="75000"/>
                    </a:schemeClr>
                  </a:solidFill>
                </a:rPr>
                <a:t>, що впливають на результати реалізації такого проекту.</a:t>
              </a:r>
              <a:endParaRPr lang="en-US" sz="1600" kern="120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1892603" y="5619984"/>
              <a:ext cx="615581" cy="615581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21" name="Slide Number Placeholder 1"/>
          <p:cNvSpPr txBox="1">
            <a:spLocks/>
          </p:cNvSpPr>
          <p:nvPr/>
        </p:nvSpPr>
        <p:spPr>
          <a:xfrm>
            <a:off x="323528" y="6356351"/>
            <a:ext cx="288032" cy="31300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E1F54401-4FA6-4023-8B78-D10A6503546B}" type="slidenum">
              <a:rPr lang="en-US" sz="1200" smtClean="0"/>
              <a:pPr>
                <a:defRPr/>
              </a:pPr>
              <a:t>2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77239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8229600" cy="1143000"/>
          </a:xfrm>
        </p:spPr>
        <p:txBody>
          <a:bodyPr/>
          <a:lstStyle/>
          <a:p>
            <a:r>
              <a:rPr lang="uk-UA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Критерії відбору державних інвестиційних проектів</a:t>
            </a:r>
            <a:endParaRPr lang="en-US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99627599"/>
              </p:ext>
            </p:extLst>
          </p:nvPr>
        </p:nvGraphicFramePr>
        <p:xfrm>
          <a:off x="467544" y="1412776"/>
          <a:ext cx="8352928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Slide Number Placeholder 1"/>
          <p:cNvSpPr txBox="1">
            <a:spLocks/>
          </p:cNvSpPr>
          <p:nvPr/>
        </p:nvSpPr>
        <p:spPr>
          <a:xfrm>
            <a:off x="323528" y="6356351"/>
            <a:ext cx="504056" cy="31300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E1F54401-4FA6-4023-8B78-D10A6503546B}" type="slidenum">
              <a:rPr lang="en-US" sz="1200" smtClean="0"/>
              <a:pPr>
                <a:defRPr/>
              </a:pPr>
              <a:t>3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11402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634082"/>
          </a:xfrm>
        </p:spPr>
        <p:txBody>
          <a:bodyPr/>
          <a:lstStyle/>
          <a:p>
            <a:r>
              <a:rPr lang="uk-UA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Оцінка інвестиційних проектів</a:t>
            </a:r>
            <a:endParaRPr lang="en-US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992408" y="1298360"/>
            <a:ext cx="6592910" cy="1807315"/>
            <a:chOff x="1754540" y="1342980"/>
            <a:chExt cx="5341314" cy="1137445"/>
          </a:xfrm>
        </p:grpSpPr>
        <p:sp>
          <p:nvSpPr>
            <p:cNvPr id="15" name="Freeform 14"/>
            <p:cNvSpPr/>
            <p:nvPr/>
          </p:nvSpPr>
          <p:spPr>
            <a:xfrm>
              <a:off x="1767435" y="1342980"/>
              <a:ext cx="5328418" cy="167392"/>
            </a:xfrm>
            <a:custGeom>
              <a:avLst/>
              <a:gdLst>
                <a:gd name="connsiteX0" fmla="*/ 0 w 5394852"/>
                <a:gd name="connsiteY0" fmla="*/ 33478 h 334784"/>
                <a:gd name="connsiteX1" fmla="*/ 33478 w 5394852"/>
                <a:gd name="connsiteY1" fmla="*/ 0 h 334784"/>
                <a:gd name="connsiteX2" fmla="*/ 5361374 w 5394852"/>
                <a:gd name="connsiteY2" fmla="*/ 0 h 334784"/>
                <a:gd name="connsiteX3" fmla="*/ 5394852 w 5394852"/>
                <a:gd name="connsiteY3" fmla="*/ 33478 h 334784"/>
                <a:gd name="connsiteX4" fmla="*/ 5394852 w 5394852"/>
                <a:gd name="connsiteY4" fmla="*/ 301306 h 334784"/>
                <a:gd name="connsiteX5" fmla="*/ 5361374 w 5394852"/>
                <a:gd name="connsiteY5" fmla="*/ 334784 h 334784"/>
                <a:gd name="connsiteX6" fmla="*/ 33478 w 5394852"/>
                <a:gd name="connsiteY6" fmla="*/ 334784 h 334784"/>
                <a:gd name="connsiteX7" fmla="*/ 0 w 5394852"/>
                <a:gd name="connsiteY7" fmla="*/ 301306 h 334784"/>
                <a:gd name="connsiteX8" fmla="*/ 0 w 5394852"/>
                <a:gd name="connsiteY8" fmla="*/ 33478 h 334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394852" h="334784">
                  <a:moveTo>
                    <a:pt x="0" y="33478"/>
                  </a:moveTo>
                  <a:cubicBezTo>
                    <a:pt x="0" y="14989"/>
                    <a:pt x="14989" y="0"/>
                    <a:pt x="33478" y="0"/>
                  </a:cubicBezTo>
                  <a:lnTo>
                    <a:pt x="5361374" y="0"/>
                  </a:lnTo>
                  <a:cubicBezTo>
                    <a:pt x="5379863" y="0"/>
                    <a:pt x="5394852" y="14989"/>
                    <a:pt x="5394852" y="33478"/>
                  </a:cubicBezTo>
                  <a:lnTo>
                    <a:pt x="5394852" y="301306"/>
                  </a:lnTo>
                  <a:cubicBezTo>
                    <a:pt x="5394852" y="319795"/>
                    <a:pt x="5379863" y="334784"/>
                    <a:pt x="5361374" y="334784"/>
                  </a:cubicBezTo>
                  <a:lnTo>
                    <a:pt x="33478" y="334784"/>
                  </a:lnTo>
                  <a:cubicBezTo>
                    <a:pt x="14989" y="334784"/>
                    <a:pt x="0" y="319795"/>
                    <a:pt x="0" y="301306"/>
                  </a:cubicBezTo>
                  <a:lnTo>
                    <a:pt x="0" y="33478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shade val="5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shade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0765" tIns="70765" rIns="70765" bIns="70765" numCol="1" spcCol="1270" anchor="ctr" anchorCtr="0">
              <a:noAutofit/>
            </a:bodyPr>
            <a:lstStyle/>
            <a:p>
              <a:pPr lvl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600" b="1" kern="1200" dirty="0" smtClean="0"/>
                <a:t>1. Мета проекту та її обгрунтування.</a:t>
              </a:r>
              <a:endParaRPr lang="en-US" sz="1600" b="1" kern="1200" dirty="0"/>
            </a:p>
          </p:txBody>
        </p:sp>
        <p:sp>
          <p:nvSpPr>
            <p:cNvPr id="16" name="Freeform 15"/>
            <p:cNvSpPr/>
            <p:nvPr/>
          </p:nvSpPr>
          <p:spPr>
            <a:xfrm>
              <a:off x="4383464" y="1497264"/>
              <a:ext cx="144614" cy="167508"/>
            </a:xfrm>
            <a:custGeom>
              <a:avLst/>
              <a:gdLst>
                <a:gd name="connsiteX0" fmla="*/ 0 w 65877"/>
                <a:gd name="connsiteY0" fmla="*/ 15810 h 79052"/>
                <a:gd name="connsiteX1" fmla="*/ 32939 w 65877"/>
                <a:gd name="connsiteY1" fmla="*/ 15810 h 79052"/>
                <a:gd name="connsiteX2" fmla="*/ 32939 w 65877"/>
                <a:gd name="connsiteY2" fmla="*/ 0 h 79052"/>
                <a:gd name="connsiteX3" fmla="*/ 65877 w 65877"/>
                <a:gd name="connsiteY3" fmla="*/ 39526 h 79052"/>
                <a:gd name="connsiteX4" fmla="*/ 32939 w 65877"/>
                <a:gd name="connsiteY4" fmla="*/ 79052 h 79052"/>
                <a:gd name="connsiteX5" fmla="*/ 32939 w 65877"/>
                <a:gd name="connsiteY5" fmla="*/ 63242 h 79052"/>
                <a:gd name="connsiteX6" fmla="*/ 0 w 65877"/>
                <a:gd name="connsiteY6" fmla="*/ 63242 h 79052"/>
                <a:gd name="connsiteX7" fmla="*/ 0 w 65877"/>
                <a:gd name="connsiteY7" fmla="*/ 15810 h 7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5877" h="79052">
                  <a:moveTo>
                    <a:pt x="52702" y="1"/>
                  </a:moveTo>
                  <a:lnTo>
                    <a:pt x="52702" y="39527"/>
                  </a:lnTo>
                  <a:lnTo>
                    <a:pt x="65877" y="39527"/>
                  </a:lnTo>
                  <a:lnTo>
                    <a:pt x="32939" y="79051"/>
                  </a:lnTo>
                  <a:lnTo>
                    <a:pt x="0" y="39527"/>
                  </a:lnTo>
                  <a:lnTo>
                    <a:pt x="13175" y="39527"/>
                  </a:lnTo>
                  <a:lnTo>
                    <a:pt x="13175" y="1"/>
                  </a:lnTo>
                  <a:lnTo>
                    <a:pt x="52702" y="1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</p:spPr>
          <p:style>
            <a:lnRef idx="0">
              <a:schemeClr val="accent2">
                <a:shade val="90000"/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shade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shade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5811" tIns="1" rIns="15810" bIns="19763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00" kern="1200"/>
            </a:p>
          </p:txBody>
        </p:sp>
        <p:sp>
          <p:nvSpPr>
            <p:cNvPr id="17" name="Freeform 16"/>
            <p:cNvSpPr/>
            <p:nvPr/>
          </p:nvSpPr>
          <p:spPr>
            <a:xfrm>
              <a:off x="1754540" y="1657524"/>
              <a:ext cx="5341314" cy="130134"/>
            </a:xfrm>
            <a:custGeom>
              <a:avLst/>
              <a:gdLst>
                <a:gd name="connsiteX0" fmla="*/ 0 w 5286757"/>
                <a:gd name="connsiteY0" fmla="*/ 66765 h 667647"/>
                <a:gd name="connsiteX1" fmla="*/ 66765 w 5286757"/>
                <a:gd name="connsiteY1" fmla="*/ 0 h 667647"/>
                <a:gd name="connsiteX2" fmla="*/ 5219992 w 5286757"/>
                <a:gd name="connsiteY2" fmla="*/ 0 h 667647"/>
                <a:gd name="connsiteX3" fmla="*/ 5286757 w 5286757"/>
                <a:gd name="connsiteY3" fmla="*/ 66765 h 667647"/>
                <a:gd name="connsiteX4" fmla="*/ 5286757 w 5286757"/>
                <a:gd name="connsiteY4" fmla="*/ 600882 h 667647"/>
                <a:gd name="connsiteX5" fmla="*/ 5219992 w 5286757"/>
                <a:gd name="connsiteY5" fmla="*/ 667647 h 667647"/>
                <a:gd name="connsiteX6" fmla="*/ 66765 w 5286757"/>
                <a:gd name="connsiteY6" fmla="*/ 667647 h 667647"/>
                <a:gd name="connsiteX7" fmla="*/ 0 w 5286757"/>
                <a:gd name="connsiteY7" fmla="*/ 600882 h 667647"/>
                <a:gd name="connsiteX8" fmla="*/ 0 w 5286757"/>
                <a:gd name="connsiteY8" fmla="*/ 66765 h 6676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286757" h="667647">
                  <a:moveTo>
                    <a:pt x="0" y="66765"/>
                  </a:moveTo>
                  <a:cubicBezTo>
                    <a:pt x="0" y="29892"/>
                    <a:pt x="29892" y="0"/>
                    <a:pt x="66765" y="0"/>
                  </a:cubicBezTo>
                  <a:lnTo>
                    <a:pt x="5219992" y="0"/>
                  </a:lnTo>
                  <a:cubicBezTo>
                    <a:pt x="5256865" y="0"/>
                    <a:pt x="5286757" y="29892"/>
                    <a:pt x="5286757" y="66765"/>
                  </a:cubicBezTo>
                  <a:lnTo>
                    <a:pt x="5286757" y="600882"/>
                  </a:lnTo>
                  <a:cubicBezTo>
                    <a:pt x="5286757" y="637755"/>
                    <a:pt x="5256865" y="667647"/>
                    <a:pt x="5219992" y="667647"/>
                  </a:cubicBezTo>
                  <a:lnTo>
                    <a:pt x="66765" y="667647"/>
                  </a:lnTo>
                  <a:cubicBezTo>
                    <a:pt x="29892" y="667647"/>
                    <a:pt x="0" y="637755"/>
                    <a:pt x="0" y="600882"/>
                  </a:cubicBezTo>
                  <a:lnTo>
                    <a:pt x="0" y="66765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shade val="50000"/>
                <a:hueOff val="0"/>
                <a:satOff val="-16266"/>
                <a:lumOff val="26389"/>
                <a:alphaOff val="0"/>
              </a:schemeClr>
            </a:fillRef>
            <a:effectRef idx="2">
              <a:schemeClr val="accent2">
                <a:shade val="50000"/>
                <a:hueOff val="0"/>
                <a:satOff val="-16266"/>
                <a:lumOff val="26389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0515" tIns="80515" rIns="80515" bIns="80515" numCol="1" spcCol="1270" anchor="ctr" anchorCtr="0">
              <a:noAutofit/>
            </a:bodyPr>
            <a:lstStyle/>
            <a:p>
              <a:pPr lvl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600" b="1" kern="1200" dirty="0" smtClean="0"/>
                <a:t>2. Описання проекту</a:t>
              </a:r>
              <a:endParaRPr lang="en-US" sz="1600" b="1" kern="1200" dirty="0"/>
            </a:p>
          </p:txBody>
        </p:sp>
        <p:sp>
          <p:nvSpPr>
            <p:cNvPr id="18" name="Freeform 17"/>
            <p:cNvSpPr/>
            <p:nvPr/>
          </p:nvSpPr>
          <p:spPr>
            <a:xfrm flipH="1">
              <a:off x="4421970" y="1787658"/>
              <a:ext cx="144423" cy="150639"/>
            </a:xfrm>
            <a:custGeom>
              <a:avLst/>
              <a:gdLst>
                <a:gd name="connsiteX0" fmla="*/ 0 w 65877"/>
                <a:gd name="connsiteY0" fmla="*/ 15810 h 79052"/>
                <a:gd name="connsiteX1" fmla="*/ 32939 w 65877"/>
                <a:gd name="connsiteY1" fmla="*/ 15810 h 79052"/>
                <a:gd name="connsiteX2" fmla="*/ 32939 w 65877"/>
                <a:gd name="connsiteY2" fmla="*/ 0 h 79052"/>
                <a:gd name="connsiteX3" fmla="*/ 65877 w 65877"/>
                <a:gd name="connsiteY3" fmla="*/ 39526 h 79052"/>
                <a:gd name="connsiteX4" fmla="*/ 32939 w 65877"/>
                <a:gd name="connsiteY4" fmla="*/ 79052 h 79052"/>
                <a:gd name="connsiteX5" fmla="*/ 32939 w 65877"/>
                <a:gd name="connsiteY5" fmla="*/ 63242 h 79052"/>
                <a:gd name="connsiteX6" fmla="*/ 0 w 65877"/>
                <a:gd name="connsiteY6" fmla="*/ 63242 h 79052"/>
                <a:gd name="connsiteX7" fmla="*/ 0 w 65877"/>
                <a:gd name="connsiteY7" fmla="*/ 15810 h 7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5877" h="79052">
                  <a:moveTo>
                    <a:pt x="52702" y="1"/>
                  </a:moveTo>
                  <a:lnTo>
                    <a:pt x="52702" y="39527"/>
                  </a:lnTo>
                  <a:lnTo>
                    <a:pt x="65877" y="39527"/>
                  </a:lnTo>
                  <a:lnTo>
                    <a:pt x="32939" y="79051"/>
                  </a:lnTo>
                  <a:lnTo>
                    <a:pt x="0" y="39527"/>
                  </a:lnTo>
                  <a:lnTo>
                    <a:pt x="13175" y="39527"/>
                  </a:lnTo>
                  <a:lnTo>
                    <a:pt x="13175" y="1"/>
                  </a:lnTo>
                  <a:lnTo>
                    <a:pt x="52702" y="1"/>
                  </a:lnTo>
                  <a:close/>
                </a:path>
              </a:pathLst>
            </a:custGeom>
          </p:spPr>
          <p:style>
            <a:lnRef idx="0">
              <a:schemeClr val="accent2">
                <a:shade val="90000"/>
                <a:hueOff val="0"/>
                <a:satOff val="-19999"/>
                <a:lumOff val="27237"/>
                <a:alphaOff val="0"/>
              </a:schemeClr>
            </a:lnRef>
            <a:fillRef idx="3">
              <a:schemeClr val="accent2">
                <a:shade val="90000"/>
                <a:hueOff val="0"/>
                <a:satOff val="-19999"/>
                <a:lumOff val="27237"/>
                <a:alphaOff val="0"/>
              </a:schemeClr>
            </a:fillRef>
            <a:effectRef idx="2">
              <a:schemeClr val="accent2">
                <a:shade val="90000"/>
                <a:hueOff val="0"/>
                <a:satOff val="-19999"/>
                <a:lumOff val="27237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5811" tIns="1" rIns="15810" bIns="19763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00" kern="1200"/>
            </a:p>
          </p:txBody>
        </p:sp>
        <p:sp>
          <p:nvSpPr>
            <p:cNvPr id="19" name="Freeform 18"/>
            <p:cNvSpPr/>
            <p:nvPr/>
          </p:nvSpPr>
          <p:spPr>
            <a:xfrm>
              <a:off x="1767435" y="1938297"/>
              <a:ext cx="5328418" cy="203054"/>
            </a:xfrm>
            <a:custGeom>
              <a:avLst/>
              <a:gdLst>
                <a:gd name="connsiteX0" fmla="*/ 0 w 5151974"/>
                <a:gd name="connsiteY0" fmla="*/ 18809 h 188091"/>
                <a:gd name="connsiteX1" fmla="*/ 18809 w 5151974"/>
                <a:gd name="connsiteY1" fmla="*/ 0 h 188091"/>
                <a:gd name="connsiteX2" fmla="*/ 5133165 w 5151974"/>
                <a:gd name="connsiteY2" fmla="*/ 0 h 188091"/>
                <a:gd name="connsiteX3" fmla="*/ 5151974 w 5151974"/>
                <a:gd name="connsiteY3" fmla="*/ 18809 h 188091"/>
                <a:gd name="connsiteX4" fmla="*/ 5151974 w 5151974"/>
                <a:gd name="connsiteY4" fmla="*/ 169282 h 188091"/>
                <a:gd name="connsiteX5" fmla="*/ 5133165 w 5151974"/>
                <a:gd name="connsiteY5" fmla="*/ 188091 h 188091"/>
                <a:gd name="connsiteX6" fmla="*/ 18809 w 5151974"/>
                <a:gd name="connsiteY6" fmla="*/ 188091 h 188091"/>
                <a:gd name="connsiteX7" fmla="*/ 0 w 5151974"/>
                <a:gd name="connsiteY7" fmla="*/ 169282 h 188091"/>
                <a:gd name="connsiteX8" fmla="*/ 0 w 5151974"/>
                <a:gd name="connsiteY8" fmla="*/ 18809 h 1880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151974" h="188091">
                  <a:moveTo>
                    <a:pt x="0" y="18809"/>
                  </a:moveTo>
                  <a:cubicBezTo>
                    <a:pt x="0" y="8421"/>
                    <a:pt x="8421" y="0"/>
                    <a:pt x="18809" y="0"/>
                  </a:cubicBezTo>
                  <a:lnTo>
                    <a:pt x="5133165" y="0"/>
                  </a:lnTo>
                  <a:cubicBezTo>
                    <a:pt x="5143553" y="0"/>
                    <a:pt x="5151974" y="8421"/>
                    <a:pt x="5151974" y="18809"/>
                  </a:cubicBezTo>
                  <a:lnTo>
                    <a:pt x="5151974" y="169282"/>
                  </a:lnTo>
                  <a:cubicBezTo>
                    <a:pt x="5151974" y="179670"/>
                    <a:pt x="5143553" y="188091"/>
                    <a:pt x="5133165" y="188091"/>
                  </a:cubicBezTo>
                  <a:lnTo>
                    <a:pt x="18809" y="188091"/>
                  </a:lnTo>
                  <a:cubicBezTo>
                    <a:pt x="8421" y="188091"/>
                    <a:pt x="0" y="179670"/>
                    <a:pt x="0" y="169282"/>
                  </a:cubicBezTo>
                  <a:lnTo>
                    <a:pt x="0" y="18809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shade val="50000"/>
                <a:hueOff val="0"/>
                <a:satOff val="-32532"/>
                <a:lumOff val="52778"/>
                <a:alphaOff val="0"/>
              </a:schemeClr>
            </a:fillRef>
            <a:effectRef idx="2">
              <a:schemeClr val="accent2">
                <a:shade val="50000"/>
                <a:hueOff val="0"/>
                <a:satOff val="-32532"/>
                <a:lumOff val="5277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6469" tIns="66469" rIns="66469" bIns="66469" numCol="1" spcCol="1270" anchor="ctr" anchorCtr="0">
              <a:noAutofit/>
            </a:bodyPr>
            <a:lstStyle/>
            <a:p>
              <a:pPr lvl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600" b="1" kern="1200" dirty="0" smtClean="0"/>
                <a:t>3. Аналіз альтернативних варіантів</a:t>
              </a:r>
              <a:endParaRPr lang="en-US" sz="1600" b="1" kern="1200" dirty="0"/>
            </a:p>
          </p:txBody>
        </p:sp>
        <p:sp>
          <p:nvSpPr>
            <p:cNvPr id="20" name="Freeform 19"/>
            <p:cNvSpPr/>
            <p:nvPr/>
          </p:nvSpPr>
          <p:spPr>
            <a:xfrm>
              <a:off x="4430783" y="2141351"/>
              <a:ext cx="135610" cy="126933"/>
            </a:xfrm>
            <a:custGeom>
              <a:avLst/>
              <a:gdLst>
                <a:gd name="connsiteX0" fmla="*/ 0 w 65877"/>
                <a:gd name="connsiteY0" fmla="*/ 15810 h 79052"/>
                <a:gd name="connsiteX1" fmla="*/ 32939 w 65877"/>
                <a:gd name="connsiteY1" fmla="*/ 15810 h 79052"/>
                <a:gd name="connsiteX2" fmla="*/ 32939 w 65877"/>
                <a:gd name="connsiteY2" fmla="*/ 0 h 79052"/>
                <a:gd name="connsiteX3" fmla="*/ 65877 w 65877"/>
                <a:gd name="connsiteY3" fmla="*/ 39526 h 79052"/>
                <a:gd name="connsiteX4" fmla="*/ 32939 w 65877"/>
                <a:gd name="connsiteY4" fmla="*/ 79052 h 79052"/>
                <a:gd name="connsiteX5" fmla="*/ 32939 w 65877"/>
                <a:gd name="connsiteY5" fmla="*/ 63242 h 79052"/>
                <a:gd name="connsiteX6" fmla="*/ 0 w 65877"/>
                <a:gd name="connsiteY6" fmla="*/ 63242 h 79052"/>
                <a:gd name="connsiteX7" fmla="*/ 0 w 65877"/>
                <a:gd name="connsiteY7" fmla="*/ 15810 h 79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5877" h="79052">
                  <a:moveTo>
                    <a:pt x="52702" y="1"/>
                  </a:moveTo>
                  <a:lnTo>
                    <a:pt x="52702" y="39527"/>
                  </a:lnTo>
                  <a:lnTo>
                    <a:pt x="65877" y="39527"/>
                  </a:lnTo>
                  <a:lnTo>
                    <a:pt x="32939" y="79051"/>
                  </a:lnTo>
                  <a:lnTo>
                    <a:pt x="0" y="39527"/>
                  </a:lnTo>
                  <a:lnTo>
                    <a:pt x="13175" y="39527"/>
                  </a:lnTo>
                  <a:lnTo>
                    <a:pt x="13175" y="1"/>
                  </a:lnTo>
                  <a:lnTo>
                    <a:pt x="52702" y="1"/>
                  </a:lnTo>
                  <a:close/>
                </a:path>
              </a:pathLst>
            </a:custGeom>
          </p:spPr>
          <p:style>
            <a:lnRef idx="0">
              <a:schemeClr val="accent2">
                <a:shade val="90000"/>
                <a:hueOff val="0"/>
                <a:satOff val="-19999"/>
                <a:lumOff val="27237"/>
                <a:alphaOff val="0"/>
              </a:schemeClr>
            </a:lnRef>
            <a:fillRef idx="3">
              <a:schemeClr val="accent2">
                <a:shade val="90000"/>
                <a:hueOff val="0"/>
                <a:satOff val="-19999"/>
                <a:lumOff val="27237"/>
                <a:alphaOff val="0"/>
              </a:schemeClr>
            </a:fillRef>
            <a:effectRef idx="2">
              <a:schemeClr val="accent2">
                <a:shade val="90000"/>
                <a:hueOff val="0"/>
                <a:satOff val="-19999"/>
                <a:lumOff val="27237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5811" tIns="1" rIns="15810" bIns="19763" numCol="1" spcCol="1270" anchor="ctr" anchorCtr="0">
              <a:noAutofit/>
            </a:bodyPr>
            <a:lstStyle/>
            <a:p>
              <a:pPr lvl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500" kern="1200"/>
            </a:p>
          </p:txBody>
        </p:sp>
        <p:sp>
          <p:nvSpPr>
            <p:cNvPr id="21" name="Freeform 20"/>
            <p:cNvSpPr/>
            <p:nvPr/>
          </p:nvSpPr>
          <p:spPr>
            <a:xfrm>
              <a:off x="1765710" y="2268284"/>
              <a:ext cx="5330143" cy="212141"/>
            </a:xfrm>
            <a:custGeom>
              <a:avLst/>
              <a:gdLst>
                <a:gd name="connsiteX0" fmla="*/ 0 w 5578451"/>
                <a:gd name="connsiteY0" fmla="*/ 53396 h 533958"/>
                <a:gd name="connsiteX1" fmla="*/ 53396 w 5578451"/>
                <a:gd name="connsiteY1" fmla="*/ 0 h 533958"/>
                <a:gd name="connsiteX2" fmla="*/ 5525055 w 5578451"/>
                <a:gd name="connsiteY2" fmla="*/ 0 h 533958"/>
                <a:gd name="connsiteX3" fmla="*/ 5578451 w 5578451"/>
                <a:gd name="connsiteY3" fmla="*/ 53396 h 533958"/>
                <a:gd name="connsiteX4" fmla="*/ 5578451 w 5578451"/>
                <a:gd name="connsiteY4" fmla="*/ 480562 h 533958"/>
                <a:gd name="connsiteX5" fmla="*/ 5525055 w 5578451"/>
                <a:gd name="connsiteY5" fmla="*/ 533958 h 533958"/>
                <a:gd name="connsiteX6" fmla="*/ 53396 w 5578451"/>
                <a:gd name="connsiteY6" fmla="*/ 533958 h 533958"/>
                <a:gd name="connsiteX7" fmla="*/ 0 w 5578451"/>
                <a:gd name="connsiteY7" fmla="*/ 480562 h 533958"/>
                <a:gd name="connsiteX8" fmla="*/ 0 w 5578451"/>
                <a:gd name="connsiteY8" fmla="*/ 53396 h 533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78451" h="533958">
                  <a:moveTo>
                    <a:pt x="0" y="53396"/>
                  </a:moveTo>
                  <a:cubicBezTo>
                    <a:pt x="0" y="23906"/>
                    <a:pt x="23906" y="0"/>
                    <a:pt x="53396" y="0"/>
                  </a:cubicBezTo>
                  <a:lnTo>
                    <a:pt x="5525055" y="0"/>
                  </a:lnTo>
                  <a:cubicBezTo>
                    <a:pt x="5554545" y="0"/>
                    <a:pt x="5578451" y="23906"/>
                    <a:pt x="5578451" y="53396"/>
                  </a:cubicBezTo>
                  <a:lnTo>
                    <a:pt x="5578451" y="480562"/>
                  </a:lnTo>
                  <a:cubicBezTo>
                    <a:pt x="5578451" y="510052"/>
                    <a:pt x="5554545" y="533958"/>
                    <a:pt x="5525055" y="533958"/>
                  </a:cubicBezTo>
                  <a:lnTo>
                    <a:pt x="53396" y="533958"/>
                  </a:lnTo>
                  <a:cubicBezTo>
                    <a:pt x="23906" y="533958"/>
                    <a:pt x="0" y="510052"/>
                    <a:pt x="0" y="480562"/>
                  </a:cubicBezTo>
                  <a:lnTo>
                    <a:pt x="0" y="53396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shade val="50000"/>
                <a:hueOff val="0"/>
                <a:satOff val="-16266"/>
                <a:lumOff val="26389"/>
                <a:alphaOff val="0"/>
              </a:schemeClr>
            </a:fillRef>
            <a:effectRef idx="2">
              <a:schemeClr val="accent2">
                <a:shade val="50000"/>
                <a:hueOff val="0"/>
                <a:satOff val="-16266"/>
                <a:lumOff val="26389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599" tIns="76599" rIns="76599" bIns="76599" numCol="1" spcCol="1270" anchor="ctr" anchorCtr="0">
              <a:noAutofit/>
            </a:bodyPr>
            <a:lstStyle/>
            <a:p>
              <a:pPr lvl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k-UA" sz="1600" b="1" kern="1200" dirty="0" smtClean="0"/>
                <a:t>4. Фінансовий аналіз</a:t>
              </a:r>
              <a:endParaRPr lang="en-US" sz="1600" b="1" kern="1200" dirty="0"/>
            </a:p>
          </p:txBody>
        </p:sp>
      </p:grpSp>
      <p:sp>
        <p:nvSpPr>
          <p:cNvPr id="22" name="Down Arrow 21"/>
          <p:cNvSpPr/>
          <p:nvPr/>
        </p:nvSpPr>
        <p:spPr>
          <a:xfrm>
            <a:off x="1403648" y="3105675"/>
            <a:ext cx="216024" cy="323325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115616" y="3429000"/>
            <a:ext cx="2520280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Якщ</a:t>
            </a:r>
            <a:r>
              <a:rPr lang="uk-UA" b="1" dirty="0" smtClean="0">
                <a:solidFill>
                  <a:schemeClr val="bg1"/>
                </a:solidFill>
              </a:rPr>
              <a:t>о </a:t>
            </a:r>
            <a:r>
              <a:rPr lang="en-US" b="1" dirty="0" smtClean="0">
                <a:solidFill>
                  <a:schemeClr val="bg1"/>
                </a:solidFill>
              </a:rPr>
              <a:t> NPV &gt;0</a:t>
            </a:r>
            <a:r>
              <a:rPr lang="uk-UA" b="1" dirty="0" smtClean="0">
                <a:solidFill>
                  <a:schemeClr val="bg1"/>
                </a:solidFill>
              </a:rPr>
              <a:t> 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endParaRPr lang="en-US" b="1" dirty="0" smtClean="0">
              <a:solidFill>
                <a:schemeClr val="bg1"/>
              </a:solidFill>
            </a:endParaRPr>
          </a:p>
          <a:p>
            <a:r>
              <a:rPr lang="uk-UA" sz="1400" b="1" dirty="0" smtClean="0">
                <a:solidFill>
                  <a:schemeClr val="bg1"/>
                </a:solidFill>
              </a:rPr>
              <a:t>Проект  є самоокупним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25" name="Down Arrow 24"/>
          <p:cNvSpPr/>
          <p:nvPr/>
        </p:nvSpPr>
        <p:spPr>
          <a:xfrm>
            <a:off x="6660232" y="3105675"/>
            <a:ext cx="216024" cy="323325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5220072" y="3429000"/>
            <a:ext cx="2376264" cy="80021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Якщ</a:t>
            </a:r>
            <a:r>
              <a:rPr lang="uk-UA" b="1" dirty="0" smtClean="0">
                <a:solidFill>
                  <a:schemeClr val="bg1"/>
                </a:solidFill>
              </a:rPr>
              <a:t>о </a:t>
            </a:r>
            <a:r>
              <a:rPr lang="en-US" b="1" dirty="0" smtClean="0">
                <a:solidFill>
                  <a:schemeClr val="bg1"/>
                </a:solidFill>
              </a:rPr>
              <a:t> NPV &lt;0</a:t>
            </a:r>
            <a:r>
              <a:rPr lang="uk-UA" b="1" dirty="0" smtClean="0">
                <a:solidFill>
                  <a:schemeClr val="bg1"/>
                </a:solidFill>
              </a:rPr>
              <a:t> 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endParaRPr lang="en-US" b="1" dirty="0" smtClean="0">
              <a:solidFill>
                <a:schemeClr val="bg1"/>
              </a:solidFill>
            </a:endParaRPr>
          </a:p>
          <a:p>
            <a:r>
              <a:rPr lang="uk-UA" sz="1400" b="1" dirty="0" smtClean="0">
                <a:solidFill>
                  <a:schemeClr val="bg1"/>
                </a:solidFill>
              </a:rPr>
              <a:t>Проект потребує  подальшого аналізу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27" name="Down Arrow 26"/>
          <p:cNvSpPr/>
          <p:nvPr/>
        </p:nvSpPr>
        <p:spPr>
          <a:xfrm>
            <a:off x="6704620" y="4229220"/>
            <a:ext cx="216024" cy="161662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2483768" y="4390882"/>
            <a:ext cx="5283759" cy="33855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</a:rPr>
              <a:t>5. </a:t>
            </a:r>
            <a:r>
              <a:rPr lang="uk-UA" sz="1600" b="1" dirty="0" smtClean="0">
                <a:solidFill>
                  <a:schemeClr val="bg1"/>
                </a:solidFill>
              </a:rPr>
              <a:t>Економічний аналіз</a:t>
            </a:r>
            <a:endParaRPr lang="en-US" sz="1600" b="1" dirty="0">
              <a:solidFill>
                <a:schemeClr val="bg1"/>
              </a:solidFill>
            </a:endParaRPr>
          </a:p>
        </p:txBody>
      </p:sp>
      <p:sp>
        <p:nvSpPr>
          <p:cNvPr id="29" name="Down Arrow 28"/>
          <p:cNvSpPr/>
          <p:nvPr/>
        </p:nvSpPr>
        <p:spPr>
          <a:xfrm>
            <a:off x="2843808" y="4735006"/>
            <a:ext cx="216024" cy="323325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992408" y="5089623"/>
            <a:ext cx="3147544" cy="80021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Якщ</a:t>
            </a:r>
            <a:r>
              <a:rPr lang="uk-UA" b="1" dirty="0" smtClean="0">
                <a:solidFill>
                  <a:schemeClr val="bg1"/>
                </a:solidFill>
              </a:rPr>
              <a:t>о </a:t>
            </a:r>
            <a:r>
              <a:rPr lang="en-US" b="1" dirty="0" smtClean="0">
                <a:solidFill>
                  <a:schemeClr val="bg1"/>
                </a:solidFill>
              </a:rPr>
              <a:t> ENPV &gt;0</a:t>
            </a:r>
            <a:r>
              <a:rPr lang="uk-UA" b="1" dirty="0" smtClean="0">
                <a:solidFill>
                  <a:schemeClr val="bg1"/>
                </a:solidFill>
              </a:rPr>
              <a:t> 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endParaRPr lang="en-US" b="1" dirty="0" smtClean="0">
              <a:solidFill>
                <a:schemeClr val="bg1"/>
              </a:solidFill>
            </a:endParaRPr>
          </a:p>
          <a:p>
            <a:r>
              <a:rPr lang="uk-UA" sz="1400" b="1" dirty="0" smtClean="0">
                <a:solidFill>
                  <a:schemeClr val="bg1"/>
                </a:solidFill>
              </a:rPr>
              <a:t>Проект слід реалізовувати для суспільства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31" name="Down Arrow 30"/>
          <p:cNvSpPr/>
          <p:nvPr/>
        </p:nvSpPr>
        <p:spPr>
          <a:xfrm>
            <a:off x="2935943" y="5891264"/>
            <a:ext cx="216024" cy="323325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31"/>
          <p:cNvSpPr txBox="1"/>
          <p:nvPr/>
        </p:nvSpPr>
        <p:spPr>
          <a:xfrm>
            <a:off x="999660" y="6171480"/>
            <a:ext cx="3147544" cy="33855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chemeClr val="bg1"/>
                </a:solidFill>
              </a:rPr>
              <a:t>6. </a:t>
            </a:r>
            <a:r>
              <a:rPr lang="uk-UA" sz="1600" b="1" dirty="0" smtClean="0">
                <a:solidFill>
                  <a:schemeClr val="bg1"/>
                </a:solidFill>
              </a:rPr>
              <a:t>Аналіз ризиків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33" name="Down Arrow 32"/>
          <p:cNvSpPr/>
          <p:nvPr/>
        </p:nvSpPr>
        <p:spPr>
          <a:xfrm>
            <a:off x="6768244" y="4766298"/>
            <a:ext cx="216024" cy="323325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4619983" y="5091045"/>
            <a:ext cx="3147544" cy="80021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Якщ</a:t>
            </a:r>
            <a:r>
              <a:rPr lang="uk-UA" b="1" dirty="0" smtClean="0">
                <a:solidFill>
                  <a:schemeClr val="bg1"/>
                </a:solidFill>
              </a:rPr>
              <a:t>о </a:t>
            </a:r>
            <a:r>
              <a:rPr lang="en-US" b="1" dirty="0" smtClean="0">
                <a:solidFill>
                  <a:schemeClr val="bg1"/>
                </a:solidFill>
              </a:rPr>
              <a:t> ENPV</a:t>
            </a:r>
            <a:r>
              <a:rPr lang="uk-UA" b="1" dirty="0" smtClean="0">
                <a:solidFill>
                  <a:schemeClr val="bg1"/>
                </a:solidFill>
              </a:rPr>
              <a:t> </a:t>
            </a:r>
            <a:r>
              <a:rPr lang="en-US" b="1" dirty="0" smtClean="0">
                <a:solidFill>
                  <a:schemeClr val="bg1"/>
                </a:solidFill>
              </a:rPr>
              <a:t>&lt; 0</a:t>
            </a:r>
            <a:r>
              <a:rPr lang="uk-UA" b="1" dirty="0" smtClean="0">
                <a:solidFill>
                  <a:schemeClr val="bg1"/>
                </a:solidFill>
              </a:rPr>
              <a:t> </a:t>
            </a:r>
            <a:r>
              <a:rPr lang="ru-RU" b="1" dirty="0" smtClean="0">
                <a:solidFill>
                  <a:schemeClr val="bg1"/>
                </a:solidFill>
              </a:rPr>
              <a:t> </a:t>
            </a:r>
            <a:endParaRPr lang="en-US" b="1" dirty="0" smtClean="0">
              <a:solidFill>
                <a:schemeClr val="bg1"/>
              </a:solidFill>
            </a:endParaRPr>
          </a:p>
          <a:p>
            <a:r>
              <a:rPr lang="uk-UA" sz="1400" b="1" dirty="0" smtClean="0">
                <a:solidFill>
                  <a:schemeClr val="bg1"/>
                </a:solidFill>
              </a:rPr>
              <a:t>Проект  не слід реалізовувати для суспільства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23" name="Slide Number Placeholder 1"/>
          <p:cNvSpPr txBox="1">
            <a:spLocks/>
          </p:cNvSpPr>
          <p:nvPr/>
        </p:nvSpPr>
        <p:spPr>
          <a:xfrm>
            <a:off x="323528" y="6356351"/>
            <a:ext cx="504056" cy="31300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E1F54401-4FA6-4023-8B78-D10A6503546B}" type="slidenum">
              <a:rPr lang="en-US" sz="1200" smtClean="0"/>
              <a:pPr>
                <a:defRPr/>
              </a:pPr>
              <a:t>4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818441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291264" cy="706090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/>
                </a:solidFill>
              </a:rPr>
              <a:t>Техніко-економічний аналіз</a:t>
            </a:r>
            <a:endParaRPr lang="en-US" sz="3200" dirty="0">
              <a:solidFill>
                <a:schemeClr val="accent6"/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776135566"/>
              </p:ext>
            </p:extLst>
          </p:nvPr>
        </p:nvGraphicFramePr>
        <p:xfrm>
          <a:off x="892632" y="1628801"/>
          <a:ext cx="7855832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029753" y="1052736"/>
            <a:ext cx="676875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solidFill>
                  <a:schemeClr val="accent6"/>
                </a:solidFill>
              </a:rPr>
              <a:t>1. Мета </a:t>
            </a:r>
            <a:r>
              <a:rPr lang="uk-UA" sz="2000" b="1" dirty="0">
                <a:solidFill>
                  <a:schemeClr val="accent6"/>
                </a:solidFill>
              </a:rPr>
              <a:t>проекту та її обґрунтування</a:t>
            </a:r>
          </a:p>
          <a:p>
            <a:endParaRPr lang="en-US" dirty="0"/>
          </a:p>
        </p:txBody>
      </p:sp>
      <p:sp>
        <p:nvSpPr>
          <p:cNvPr id="8" name="Slide Number Placeholder 1"/>
          <p:cNvSpPr txBox="1">
            <a:spLocks/>
          </p:cNvSpPr>
          <p:nvPr/>
        </p:nvSpPr>
        <p:spPr>
          <a:xfrm>
            <a:off x="323528" y="6356351"/>
            <a:ext cx="504056" cy="31300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E1F54401-4FA6-4023-8B78-D10A6503546B}" type="slidenum">
              <a:rPr lang="en-US" sz="1200" smtClean="0"/>
              <a:pPr>
                <a:defRPr/>
              </a:pPr>
              <a:t>5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156096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476672"/>
            <a:ext cx="8147248" cy="562074"/>
          </a:xfrm>
        </p:spPr>
        <p:txBody>
          <a:bodyPr/>
          <a:lstStyle/>
          <a:p>
            <a:r>
              <a:rPr lang="en-US" sz="3200" dirty="0" smtClean="0">
                <a:solidFill>
                  <a:schemeClr val="accent6"/>
                </a:solidFill>
              </a:rPr>
              <a:t>SWOT- </a:t>
            </a:r>
            <a:r>
              <a:rPr lang="uk-UA" sz="3200" dirty="0" smtClean="0">
                <a:solidFill>
                  <a:schemeClr val="accent6"/>
                </a:solidFill>
              </a:rPr>
              <a:t>аналіз</a:t>
            </a:r>
            <a:endParaRPr lang="en-US" sz="3200" dirty="0">
              <a:solidFill>
                <a:schemeClr val="accent6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7989503"/>
              </p:ext>
            </p:extLst>
          </p:nvPr>
        </p:nvGraphicFramePr>
        <p:xfrm>
          <a:off x="1115618" y="1412775"/>
          <a:ext cx="7128789" cy="40401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18567"/>
                <a:gridCol w="1745498"/>
                <a:gridCol w="1988526"/>
                <a:gridCol w="1576198"/>
              </a:tblGrid>
              <a:tr h="33177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Середовище</a:t>
                      </a:r>
                      <a:endParaRPr lang="en-US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Зовнішнє (зовнішні фактори)</a:t>
                      </a:r>
                      <a:endParaRPr lang="en-US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1772">
                <a:tc rowSpan="3"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8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Внутрішнє (внутрішні фактори)</a:t>
                      </a:r>
                      <a:endParaRPr lang="en-US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800" dirty="0" smtClean="0">
                          <a:effectLst/>
                        </a:rPr>
                        <a:t>Можливості</a:t>
                      </a:r>
                      <a:endParaRPr lang="en-US" sz="1800" dirty="0" smtClean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800" dirty="0" smtClean="0">
                          <a:effectLst/>
                        </a:rPr>
                        <a:t> </a:t>
                      </a:r>
                      <a:r>
                        <a:rPr lang="en-US" sz="1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(</a:t>
                      </a:r>
                      <a:r>
                        <a:rPr lang="en-US" sz="1800" b="1" i="0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</a:t>
                      </a:r>
                      <a:r>
                        <a:rPr lang="en-US" sz="1800" b="0" i="0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pportunities</a:t>
                      </a:r>
                      <a:r>
                        <a:rPr lang="en-US" sz="1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)</a:t>
                      </a:r>
                      <a:endParaRPr lang="en-US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800" dirty="0" smtClean="0">
                          <a:effectLst/>
                        </a:rPr>
                        <a:t>Загрози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(</a:t>
                      </a:r>
                      <a:r>
                        <a:rPr lang="en-US" sz="1800" b="1" i="0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</a:t>
                      </a:r>
                      <a:r>
                        <a:rPr lang="en-US" sz="1800" b="0" i="0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hreats</a:t>
                      </a:r>
                      <a:r>
                        <a:rPr lang="en-US" sz="1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)</a:t>
                      </a:r>
                      <a:endParaRPr lang="en-US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5798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Сильні </a:t>
                      </a:r>
                      <a:r>
                        <a:rPr lang="uk-UA" sz="1800" dirty="0" smtClean="0">
                          <a:effectLst/>
                        </a:rPr>
                        <a:t>сторони </a:t>
                      </a:r>
                      <a:r>
                        <a:rPr lang="uk-UA" sz="1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(</a:t>
                      </a:r>
                      <a:r>
                        <a:rPr lang="en-US" sz="1800" b="1" i="0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  <a:r>
                        <a:rPr lang="en-US" sz="1800" b="0" i="0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trengths</a:t>
                      </a:r>
                      <a:r>
                        <a:rPr lang="uk-UA" sz="1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)</a:t>
                      </a:r>
                      <a:endParaRPr lang="en-US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Можливість успішного використання</a:t>
                      </a:r>
                      <a:endParaRPr lang="en-US" sz="18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Прогрес</a:t>
                      </a:r>
                      <a:endParaRPr lang="en-US" sz="18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Обережний розгляд</a:t>
                      </a:r>
                      <a:endParaRPr lang="en-US" sz="18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 smtClean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800" b="1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Боротьба</a:t>
                      </a:r>
                      <a:endParaRPr lang="en-US" sz="18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15798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Слабкі </a:t>
                      </a:r>
                      <a:r>
                        <a:rPr lang="uk-UA" sz="1800" dirty="0" smtClean="0">
                          <a:effectLst/>
                        </a:rPr>
                        <a:t>сторони</a:t>
                      </a:r>
                      <a:r>
                        <a:rPr lang="en-US" sz="1800" dirty="0" smtClean="0">
                          <a:effectLst/>
                        </a:rPr>
                        <a:t>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(</a:t>
                      </a:r>
                      <a:r>
                        <a:rPr lang="en-US" sz="1800" b="1" i="0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</a:t>
                      </a:r>
                      <a:r>
                        <a:rPr lang="en-US" sz="1800" b="0" i="0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eaknesses</a:t>
                      </a:r>
                      <a:r>
                        <a:rPr lang="en-US" sz="18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)</a:t>
                      </a:r>
                      <a:endParaRPr lang="en-US" sz="18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Обережний розгляд</a:t>
                      </a:r>
                      <a:endParaRPr lang="en-US" sz="18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Потенціал</a:t>
                      </a:r>
                      <a:endParaRPr lang="en-US" sz="18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800" dirty="0">
                          <a:effectLst/>
                        </a:rPr>
                        <a:t>Можливість невдачі</a:t>
                      </a:r>
                      <a:endParaRPr lang="en-US" sz="18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8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Криза</a:t>
                      </a:r>
                      <a:endParaRPr lang="en-US" sz="18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Slide Number Placeholder 1"/>
          <p:cNvSpPr txBox="1">
            <a:spLocks/>
          </p:cNvSpPr>
          <p:nvPr/>
        </p:nvSpPr>
        <p:spPr>
          <a:xfrm>
            <a:off x="323528" y="6356351"/>
            <a:ext cx="504056" cy="31300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E1F54401-4FA6-4023-8B78-D10A6503546B}" type="slidenum">
              <a:rPr lang="en-US" sz="1200" smtClean="0"/>
              <a:pPr>
                <a:defRPr/>
              </a:pPr>
              <a:t>6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48021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634082"/>
          </a:xfrm>
        </p:spPr>
        <p:txBody>
          <a:bodyPr/>
          <a:lstStyle/>
          <a:p>
            <a:r>
              <a:rPr lang="en-US" sz="3200" dirty="0">
                <a:solidFill>
                  <a:schemeClr val="accent6"/>
                </a:solidFill>
              </a:rPr>
              <a:t>SWOT- </a:t>
            </a:r>
            <a:r>
              <a:rPr lang="uk-UA" sz="3200" dirty="0">
                <a:solidFill>
                  <a:schemeClr val="accent6"/>
                </a:solidFill>
              </a:rPr>
              <a:t>аналіз</a:t>
            </a:r>
            <a:endParaRPr lang="en-US" sz="32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794526"/>
              </p:ext>
            </p:extLst>
          </p:nvPr>
        </p:nvGraphicFramePr>
        <p:xfrm>
          <a:off x="611560" y="1196751"/>
          <a:ext cx="7992888" cy="49685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6"/>
                <a:gridCol w="1804221"/>
                <a:gridCol w="3524371"/>
              </a:tblGrid>
              <a:tr h="73269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etaNormalC"/>
                          <a:ea typeface="Times New Roman"/>
                        </a:rPr>
                        <a:t>Сильна сторона</a:t>
                      </a:r>
                      <a:endParaRPr lang="en-US" sz="16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etaNormalC"/>
                          <a:ea typeface="Times New Roman"/>
                        </a:rPr>
                        <a:t>Опис</a:t>
                      </a:r>
                      <a:endParaRPr lang="en-US" sz="16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etaNormalC"/>
                          <a:ea typeface="Times New Roman"/>
                        </a:rPr>
                        <a:t>Варіанти розвитку сильної сторони</a:t>
                      </a:r>
                      <a:endParaRPr lang="en-US" sz="16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57149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</a:tr>
              <a:tr h="73269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etaNormalC"/>
                          <a:ea typeface="Times New Roman"/>
                        </a:rPr>
                        <a:t>Слабка сторона</a:t>
                      </a:r>
                      <a:endParaRPr lang="en-US" sz="16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etaNormalC"/>
                          <a:ea typeface="Times New Roman"/>
                        </a:rPr>
                        <a:t>Опис</a:t>
                      </a:r>
                      <a:endParaRPr lang="en-US" sz="16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etaNormalC"/>
                          <a:ea typeface="Times New Roman"/>
                        </a:rPr>
                        <a:t>Варіанти зменшення або усунення цього недоліку</a:t>
                      </a:r>
                      <a:endParaRPr lang="en-US" sz="16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57149"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/>
                    </a:p>
                  </a:txBody>
                  <a:tcPr/>
                </a:tc>
              </a:tr>
              <a:tr h="109903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etaNormalC"/>
                          <a:ea typeface="Times New Roman"/>
                        </a:rPr>
                        <a:t>Можливість</a:t>
                      </a:r>
                      <a:endParaRPr lang="en-US" sz="16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etaNormalC"/>
                          <a:ea typeface="Times New Roman"/>
                        </a:rPr>
                        <a:t>Опис</a:t>
                      </a:r>
                      <a:endParaRPr lang="en-US" sz="16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etaNormalC"/>
                          <a:ea typeface="Times New Roman"/>
                        </a:rPr>
                        <a:t>Варіанти, як скористатися цією можливістю</a:t>
                      </a:r>
                      <a:endParaRPr lang="en-US" sz="16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5714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3269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etaNormalC"/>
                          <a:ea typeface="Times New Roman"/>
                        </a:rPr>
                        <a:t>Загроза</a:t>
                      </a:r>
                      <a:endParaRPr lang="en-US" sz="16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etaNormalC"/>
                          <a:ea typeface="Times New Roman"/>
                        </a:rPr>
                        <a:t> </a:t>
                      </a:r>
                      <a:endParaRPr lang="en-US" sz="16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 b="1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etaNormalC"/>
                          <a:ea typeface="Times New Roman"/>
                        </a:rPr>
                        <a:t>Опис</a:t>
                      </a:r>
                      <a:endParaRPr lang="en-US" sz="160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MetaNormalC"/>
                          <a:ea typeface="Times New Roman"/>
                        </a:rPr>
                        <a:t>Варіанти зменшення або подолання цієї загрози</a:t>
                      </a:r>
                      <a:endParaRPr lang="en-US" sz="16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Slide Number Placeholder 1"/>
          <p:cNvSpPr txBox="1">
            <a:spLocks/>
          </p:cNvSpPr>
          <p:nvPr/>
        </p:nvSpPr>
        <p:spPr>
          <a:xfrm>
            <a:off x="323528" y="6356351"/>
            <a:ext cx="504056" cy="31300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E1F54401-4FA6-4023-8B78-D10A6503546B}" type="slidenum">
              <a:rPr lang="en-US" sz="1200" smtClean="0"/>
              <a:pPr>
                <a:defRPr/>
              </a:pPr>
              <a:t>7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784441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29600" cy="634082"/>
          </a:xfrm>
        </p:spPr>
        <p:txBody>
          <a:bodyPr/>
          <a:lstStyle/>
          <a:p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2. Опис  проекту  та прогноз  витрат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104642358"/>
              </p:ext>
            </p:extLst>
          </p:nvPr>
        </p:nvGraphicFramePr>
        <p:xfrm>
          <a:off x="683568" y="1196752"/>
          <a:ext cx="7704856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Slide Number Placeholder 1"/>
          <p:cNvSpPr txBox="1">
            <a:spLocks/>
          </p:cNvSpPr>
          <p:nvPr/>
        </p:nvSpPr>
        <p:spPr>
          <a:xfrm>
            <a:off x="323528" y="6356351"/>
            <a:ext cx="504056" cy="31300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E1F54401-4FA6-4023-8B78-D10A6503546B}" type="slidenum">
              <a:rPr lang="en-US" sz="1200" smtClean="0"/>
              <a:pPr>
                <a:defRPr/>
              </a:pPr>
              <a:t>8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020631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Витрати на розроблення та реалізацію проекту (тис.грн.)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7848872" cy="5087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Slide Number Placeholder 1"/>
          <p:cNvSpPr txBox="1">
            <a:spLocks/>
          </p:cNvSpPr>
          <p:nvPr/>
        </p:nvSpPr>
        <p:spPr>
          <a:xfrm>
            <a:off x="323528" y="6356351"/>
            <a:ext cx="504056" cy="31300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E1F54401-4FA6-4023-8B78-D10A6503546B}" type="slidenum">
              <a:rPr lang="en-US" sz="1200" smtClean="0"/>
              <a:pPr>
                <a:defRPr/>
              </a:pPr>
              <a:t>9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73391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91264" cy="562074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Витрати експлуатаційного етапу (тис.грн.)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1087576"/>
            <a:ext cx="8784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Інформація про балансоутримувача: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uk-UA" dirty="0"/>
              <a:t>у разі створення/придбання нового об’єкта зазначається </a:t>
            </a:r>
            <a:r>
              <a:rPr lang="uk-UA" b="1" dirty="0">
                <a:solidFill>
                  <a:schemeClr val="accent6">
                    <a:lumMod val="75000"/>
                  </a:schemeClr>
                </a:solidFill>
              </a:rPr>
              <a:t>майбутній власник</a:t>
            </a: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,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uk-UA" dirty="0" smtClean="0"/>
              <a:t> </a:t>
            </a:r>
            <a:r>
              <a:rPr lang="uk-UA" dirty="0"/>
              <a:t>у разі реконструкції — </a:t>
            </a:r>
            <a:r>
              <a:rPr lang="uk-UA" b="1" dirty="0">
                <a:solidFill>
                  <a:schemeClr val="accent6">
                    <a:lumMod val="75000"/>
                  </a:schemeClr>
                </a:solidFill>
              </a:rPr>
              <a:t>діючий власник</a:t>
            </a:r>
            <a:endParaRPr lang="uk-UA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60848"/>
            <a:ext cx="6048672" cy="4624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Slide Number Placeholder 1"/>
          <p:cNvSpPr txBox="1">
            <a:spLocks/>
          </p:cNvSpPr>
          <p:nvPr/>
        </p:nvSpPr>
        <p:spPr>
          <a:xfrm>
            <a:off x="323528" y="6356351"/>
            <a:ext cx="504056" cy="31300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E1F54401-4FA6-4023-8B78-D10A6503546B}" type="slidenum">
              <a:rPr lang="en-US" sz="1200" smtClean="0"/>
              <a:pPr>
                <a:defRPr/>
              </a:pPr>
              <a:t>10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942269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91264" cy="706090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3. Аналіз ефективності проекту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1156102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Розрахунок показників економічної ефективності (для самоокупних проектів)</a:t>
            </a:r>
            <a:endParaRPr lang="en-US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619583480"/>
              </p:ext>
            </p:extLst>
          </p:nvPr>
        </p:nvGraphicFramePr>
        <p:xfrm>
          <a:off x="149602" y="1525434"/>
          <a:ext cx="8712968" cy="1512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23528" y="3068960"/>
            <a:ext cx="8280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П(С)БО в Державному секторі № 101 «Подання фінансової звітності»</a:t>
            </a:r>
          </a:p>
          <a:p>
            <a:r>
              <a:rPr lang="uk-UA" dirty="0" smtClean="0"/>
              <a:t>Звіт про рух грошових коштів. </a:t>
            </a:r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9807329"/>
              </p:ext>
            </p:extLst>
          </p:nvPr>
        </p:nvGraphicFramePr>
        <p:xfrm>
          <a:off x="323528" y="3715291"/>
          <a:ext cx="6096000" cy="2849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Найменування грошових потоків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Пов</a:t>
                      </a:r>
                      <a:r>
                        <a:rPr lang="en-US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’</a:t>
                      </a:r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язані з реалізацією інвестпроекту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Операційна діяльність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Надходження - Витрати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Інвестиційна діяльність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Надходження - Витрати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Фінансова діяльність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Надходження - Витрати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59231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Чистий рух коштів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59231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Залишок на початок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59231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Залишок на кінець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Right Brace 9"/>
          <p:cNvSpPr/>
          <p:nvPr/>
        </p:nvSpPr>
        <p:spPr>
          <a:xfrm>
            <a:off x="6516217" y="4509120"/>
            <a:ext cx="216023" cy="432048"/>
          </a:xfrm>
          <a:prstGeom prst="rightBrace">
            <a:avLst/>
          </a:prstGeom>
          <a:noFill/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876256" y="4509120"/>
            <a:ext cx="2160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Використовується для оцінки інвестиційних проектів</a:t>
            </a:r>
            <a:endParaRPr lang="en-US" dirty="0"/>
          </a:p>
        </p:txBody>
      </p:sp>
      <p:sp>
        <p:nvSpPr>
          <p:cNvPr id="12" name="Slide Number Placeholder 1"/>
          <p:cNvSpPr txBox="1">
            <a:spLocks/>
          </p:cNvSpPr>
          <p:nvPr/>
        </p:nvSpPr>
        <p:spPr>
          <a:xfrm>
            <a:off x="323528" y="6356351"/>
            <a:ext cx="504056" cy="31300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E1F54401-4FA6-4023-8B78-D10A6503546B}" type="slidenum">
              <a:rPr lang="en-US" sz="1200" smtClean="0"/>
              <a:pPr>
                <a:defRPr/>
              </a:pPr>
              <a:t>11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062038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672" y="620688"/>
            <a:ext cx="8867328" cy="706090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Дисконтування грошових потоків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412776"/>
            <a:ext cx="76328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Дисконтування</a:t>
            </a:r>
            <a:r>
              <a:rPr lang="ru-RU" dirty="0"/>
              <a:t> - це визначення вартості грошових потоків, які відносяться до майбутніх періодів </a:t>
            </a:r>
            <a:r>
              <a:rPr lang="ru-RU" dirty="0" smtClean="0"/>
              <a:t>на </a:t>
            </a:r>
            <a:r>
              <a:rPr lang="ru-RU" dirty="0"/>
              <a:t>теперішній момент </a:t>
            </a:r>
            <a:r>
              <a:rPr lang="ru-RU" dirty="0" smtClean="0"/>
              <a:t>часу.</a:t>
            </a:r>
          </a:p>
          <a:p>
            <a:endParaRPr lang="ru-RU" dirty="0"/>
          </a:p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Ставка </a:t>
            </a: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дисконтування  </a:t>
            </a:r>
            <a:r>
              <a:rPr lang="ru-RU" dirty="0"/>
              <a:t>відображає вартість грошей з урахуванням часового чинника і ризиків.</a:t>
            </a:r>
            <a:endParaRPr lang="en-US" dirty="0"/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415131" y="3102281"/>
            <a:ext cx="8534400" cy="1931988"/>
            <a:chOff x="384" y="2832"/>
            <a:chExt cx="5376" cy="1217"/>
          </a:xfrm>
        </p:grpSpPr>
        <p:sp>
          <p:nvSpPr>
            <p:cNvPr id="5" name="Text Box 4"/>
            <p:cNvSpPr txBox="1">
              <a:spLocks noChangeArrowheads="1"/>
            </p:cNvSpPr>
            <p:nvPr/>
          </p:nvSpPr>
          <p:spPr bwMode="auto">
            <a:xfrm>
              <a:off x="1920" y="2832"/>
              <a:ext cx="2059" cy="296"/>
            </a:xfrm>
            <a:prstGeom prst="rect">
              <a:avLst/>
            </a:prstGeom>
            <a:noFill/>
            <a:ln w="12700">
              <a:solidFill>
                <a:schemeClr val="tx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  <a:buNone/>
              </a:pPr>
              <a:r>
                <a:rPr lang="ru-RU" sz="2400" b="1" dirty="0">
                  <a:solidFill>
                    <a:srgbClr val="6600CC"/>
                  </a:solidFill>
                </a:rPr>
                <a:t>PV = FV / (1 + r)</a:t>
              </a:r>
              <a:r>
                <a:rPr lang="ru-RU" sz="2400" b="1" baseline="30000" dirty="0">
                  <a:solidFill>
                    <a:srgbClr val="6600CC"/>
                  </a:solidFill>
                </a:rPr>
                <a:t>n</a:t>
              </a:r>
              <a:r>
                <a:rPr lang="ru-RU" sz="2400" b="1" baseline="30000" dirty="0">
                  <a:solidFill>
                    <a:schemeClr val="tx2"/>
                  </a:solidFill>
                </a:rPr>
                <a:t> </a:t>
              </a:r>
              <a:r>
                <a:rPr lang="ru-RU" sz="2400" b="1" dirty="0"/>
                <a:t>, </a:t>
              </a:r>
              <a:r>
                <a:rPr lang="ru-RU" sz="2400" b="1" dirty="0" smtClean="0"/>
                <a:t>де</a:t>
              </a:r>
              <a:endParaRPr lang="ru-RU" sz="2400" b="1" dirty="0"/>
            </a:p>
          </p:txBody>
        </p:sp>
        <p:sp>
          <p:nvSpPr>
            <p:cNvPr id="6" name="Text Box 5"/>
            <p:cNvSpPr txBox="1">
              <a:spLocks noChangeArrowheads="1"/>
            </p:cNvSpPr>
            <p:nvPr/>
          </p:nvSpPr>
          <p:spPr bwMode="auto">
            <a:xfrm>
              <a:off x="384" y="3312"/>
              <a:ext cx="2496" cy="7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None/>
              </a:pPr>
              <a:r>
                <a:rPr lang="en-US" sz="2000" dirty="0"/>
                <a:t>PV</a:t>
              </a:r>
              <a:r>
                <a:rPr lang="ru-RU" sz="2000" dirty="0"/>
                <a:t> </a:t>
              </a:r>
              <a:r>
                <a:rPr lang="ru-RU" sz="2000" dirty="0" smtClean="0"/>
                <a:t>– поточна (тепер</a:t>
              </a:r>
              <a:r>
                <a:rPr lang="uk-UA" sz="2000" dirty="0" smtClean="0"/>
                <a:t>і</a:t>
              </a:r>
              <a:r>
                <a:rPr lang="ru-RU" sz="2000" dirty="0" smtClean="0"/>
                <a:t>шня) вартість </a:t>
              </a:r>
              <a:endParaRPr lang="ru-RU" sz="2000" dirty="0"/>
            </a:p>
            <a:p>
              <a:pPr>
                <a:spcBef>
                  <a:spcPct val="50000"/>
                </a:spcBef>
                <a:buNone/>
              </a:pPr>
              <a:r>
                <a:rPr lang="ru-RU" sz="2000" dirty="0"/>
                <a:t>FV </a:t>
              </a:r>
              <a:r>
                <a:rPr lang="ru-RU" sz="2000" dirty="0" smtClean="0"/>
                <a:t>– майбутня вартість</a:t>
              </a:r>
              <a:endParaRPr lang="ru-RU" sz="2000" dirty="0"/>
            </a:p>
          </p:txBody>
        </p:sp>
        <p:sp>
          <p:nvSpPr>
            <p:cNvPr id="7" name="Text Box 6"/>
            <p:cNvSpPr txBox="1">
              <a:spLocks noChangeArrowheads="1"/>
            </p:cNvSpPr>
            <p:nvPr/>
          </p:nvSpPr>
          <p:spPr bwMode="auto">
            <a:xfrm>
              <a:off x="2880" y="3264"/>
              <a:ext cx="2880" cy="54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None/>
              </a:pPr>
              <a:r>
                <a:rPr lang="en-US" sz="2000" dirty="0"/>
                <a:t>r</a:t>
              </a:r>
              <a:r>
                <a:rPr lang="ru-RU" sz="2000" dirty="0"/>
                <a:t> - ставка </a:t>
              </a:r>
              <a:r>
                <a:rPr lang="ru-RU" sz="2000" dirty="0" smtClean="0"/>
                <a:t>дисконтування</a:t>
              </a:r>
              <a:endParaRPr lang="ru-RU" sz="2000" dirty="0"/>
            </a:p>
            <a:p>
              <a:pPr>
                <a:spcBef>
                  <a:spcPct val="50000"/>
                </a:spcBef>
                <a:buNone/>
              </a:pPr>
              <a:r>
                <a:rPr lang="en-US" sz="2000" dirty="0"/>
                <a:t>n</a:t>
              </a:r>
              <a:r>
                <a:rPr lang="ru-RU" sz="2000" dirty="0"/>
                <a:t> </a:t>
              </a:r>
              <a:r>
                <a:rPr lang="ru-RU" sz="2000" dirty="0" smtClean="0"/>
                <a:t>– </a:t>
              </a:r>
              <a:r>
                <a:rPr lang="uk-UA" sz="2000" dirty="0" smtClean="0"/>
                <a:t>кількість періодів</a:t>
              </a:r>
              <a:endParaRPr lang="ru-RU" sz="2000" dirty="0"/>
            </a:p>
          </p:txBody>
        </p:sp>
      </p:grpSp>
      <p:cxnSp>
        <p:nvCxnSpPr>
          <p:cNvPr id="11" name="Straight Arrow Connector 10"/>
          <p:cNvCxnSpPr/>
          <p:nvPr/>
        </p:nvCxnSpPr>
        <p:spPr>
          <a:xfrm flipV="1">
            <a:off x="1403648" y="5229200"/>
            <a:ext cx="5544616" cy="7200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2440214" y="5229200"/>
            <a:ext cx="108012" cy="2198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3463382" y="5191304"/>
            <a:ext cx="108012" cy="2198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4487862" y="5189522"/>
            <a:ext cx="108012" cy="2198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5580112" y="5153041"/>
            <a:ext cx="108012" cy="2198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1403648" y="5229200"/>
            <a:ext cx="108012" cy="2198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899592" y="544900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-200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219328" y="5449008"/>
            <a:ext cx="657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50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2496" y="5449008"/>
            <a:ext cx="657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70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324834" y="5411112"/>
            <a:ext cx="657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60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251214" y="5409330"/>
            <a:ext cx="6577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90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cxnSp>
        <p:nvCxnSpPr>
          <p:cNvPr id="26" name="Elbow Connector 25"/>
          <p:cNvCxnSpPr/>
          <p:nvPr/>
        </p:nvCxnSpPr>
        <p:spPr>
          <a:xfrm rot="5400000">
            <a:off x="1859768" y="5298846"/>
            <a:ext cx="130940" cy="1090572"/>
          </a:xfrm>
          <a:prstGeom prst="bentConnector2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441287" y="5495174"/>
            <a:ext cx="9285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000" b="1" dirty="0" smtClean="0"/>
              <a:t>1/(1+0.1)</a:t>
            </a:r>
            <a:r>
              <a:rPr lang="en-US" sz="1000" b="1" dirty="0" smtClean="0"/>
              <a:t>^1</a:t>
            </a:r>
            <a:r>
              <a:rPr lang="uk-UA" sz="1000" b="1" dirty="0" smtClean="0"/>
              <a:t>= 0.909</a:t>
            </a:r>
            <a:endParaRPr lang="en-US" sz="1000" b="1" dirty="0"/>
          </a:p>
        </p:txBody>
      </p:sp>
      <p:cxnSp>
        <p:nvCxnSpPr>
          <p:cNvPr id="28" name="Elbow Connector 27"/>
          <p:cNvCxnSpPr/>
          <p:nvPr/>
        </p:nvCxnSpPr>
        <p:spPr>
          <a:xfrm rot="5400000">
            <a:off x="2341849" y="4971230"/>
            <a:ext cx="291344" cy="2167746"/>
          </a:xfrm>
          <a:prstGeom prst="bentConnector2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051720" y="5992257"/>
            <a:ext cx="138306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000" b="1" dirty="0" smtClean="0"/>
              <a:t>1/(1+0.1)</a:t>
            </a:r>
            <a:r>
              <a:rPr lang="en-US" sz="1000" b="1" dirty="0" smtClean="0"/>
              <a:t>^2</a:t>
            </a:r>
            <a:r>
              <a:rPr lang="uk-UA" sz="1000" b="1" dirty="0" smtClean="0"/>
              <a:t> = 0.826</a:t>
            </a:r>
            <a:endParaRPr lang="en-US" sz="1000" b="1" dirty="0"/>
          </a:p>
        </p:txBody>
      </p:sp>
      <p:cxnSp>
        <p:nvCxnSpPr>
          <p:cNvPr id="52" name="Elbow Connector 51"/>
          <p:cNvCxnSpPr/>
          <p:nvPr/>
        </p:nvCxnSpPr>
        <p:spPr>
          <a:xfrm rot="5400000">
            <a:off x="2676655" y="4496062"/>
            <a:ext cx="627312" cy="3196076"/>
          </a:xfrm>
          <a:prstGeom prst="bentConnector2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3242496" y="6161535"/>
            <a:ext cx="124536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000" b="1" dirty="0" smtClean="0"/>
              <a:t>1/(1+0.1)</a:t>
            </a:r>
            <a:r>
              <a:rPr lang="en-US" sz="1000" b="1" dirty="0" smtClean="0"/>
              <a:t>^3</a:t>
            </a:r>
            <a:r>
              <a:rPr lang="uk-UA" sz="1000" b="1" dirty="0" smtClean="0"/>
              <a:t>=0.751</a:t>
            </a:r>
            <a:endParaRPr lang="en-US" sz="1000" b="1" dirty="0"/>
          </a:p>
        </p:txBody>
      </p:sp>
      <p:cxnSp>
        <p:nvCxnSpPr>
          <p:cNvPr id="58" name="Elbow Connector 57"/>
          <p:cNvCxnSpPr>
            <a:stCxn id="24" idx="2"/>
          </p:cNvCxnSpPr>
          <p:nvPr/>
        </p:nvCxnSpPr>
        <p:spPr>
          <a:xfrm rot="5400000">
            <a:off x="3042244" y="4123794"/>
            <a:ext cx="883000" cy="4192736"/>
          </a:xfrm>
          <a:prstGeom prst="bentConnector2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4175956" y="6373148"/>
            <a:ext cx="136336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000" b="1" dirty="0" smtClean="0"/>
              <a:t>1/(1+0.1)</a:t>
            </a:r>
            <a:r>
              <a:rPr lang="en-US" sz="1000" b="1" dirty="0" smtClean="0"/>
              <a:t>^4</a:t>
            </a:r>
            <a:r>
              <a:rPr lang="uk-UA" sz="1000" b="1" dirty="0" smtClean="0"/>
              <a:t>=0.683</a:t>
            </a:r>
            <a:endParaRPr lang="en-US" sz="1000" b="1" dirty="0"/>
          </a:p>
        </p:txBody>
      </p:sp>
      <p:sp>
        <p:nvSpPr>
          <p:cNvPr id="63" name="TextBox 62"/>
          <p:cNvSpPr txBox="1"/>
          <p:nvPr/>
        </p:nvSpPr>
        <p:spPr>
          <a:xfrm>
            <a:off x="1297515" y="4895872"/>
            <a:ext cx="189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0</a:t>
            </a:r>
            <a:endParaRPr lang="en-US" dirty="0"/>
          </a:p>
        </p:txBody>
      </p:sp>
      <p:sp>
        <p:nvSpPr>
          <p:cNvPr id="64" name="TextBox 63"/>
          <p:cNvSpPr txBox="1"/>
          <p:nvPr/>
        </p:nvSpPr>
        <p:spPr>
          <a:xfrm flipH="1">
            <a:off x="2440214" y="4895872"/>
            <a:ext cx="259578" cy="37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65" name="TextBox 64"/>
          <p:cNvSpPr txBox="1"/>
          <p:nvPr/>
        </p:nvSpPr>
        <p:spPr>
          <a:xfrm flipH="1">
            <a:off x="3387599" y="4855696"/>
            <a:ext cx="259578" cy="37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66" name="TextBox 65"/>
          <p:cNvSpPr txBox="1"/>
          <p:nvPr/>
        </p:nvSpPr>
        <p:spPr>
          <a:xfrm flipH="1">
            <a:off x="4417250" y="4816018"/>
            <a:ext cx="259578" cy="37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67" name="TextBox 66"/>
          <p:cNvSpPr txBox="1"/>
          <p:nvPr/>
        </p:nvSpPr>
        <p:spPr>
          <a:xfrm flipH="1">
            <a:off x="5504329" y="4769854"/>
            <a:ext cx="259578" cy="37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68" name="TextBox 67"/>
          <p:cNvSpPr txBox="1"/>
          <p:nvPr/>
        </p:nvSpPr>
        <p:spPr>
          <a:xfrm>
            <a:off x="772662" y="5740325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</a:rPr>
              <a:t>45.45</a:t>
            </a:r>
            <a:endParaRPr lang="en-US" sz="1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72662" y="5992258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</a:rPr>
              <a:t>57.82</a:t>
            </a:r>
            <a:endParaRPr lang="en-US" sz="1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72662" y="6238479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</a:rPr>
              <a:t>45.06</a:t>
            </a:r>
            <a:endParaRPr lang="en-US" sz="1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772662" y="6478527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</a:rPr>
              <a:t>61.47</a:t>
            </a:r>
            <a:endParaRPr lang="en-US" sz="1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2" name="Left Brace 71"/>
          <p:cNvSpPr/>
          <p:nvPr/>
        </p:nvSpPr>
        <p:spPr>
          <a:xfrm>
            <a:off x="539552" y="5909602"/>
            <a:ext cx="278829" cy="738202"/>
          </a:xfrm>
          <a:prstGeom prst="leftBrace">
            <a:avLst/>
          </a:prstGeom>
          <a:ln>
            <a:solidFill>
              <a:srgbClr val="00206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TextBox 72"/>
          <p:cNvSpPr txBox="1"/>
          <p:nvPr/>
        </p:nvSpPr>
        <p:spPr>
          <a:xfrm>
            <a:off x="0" y="6055103"/>
            <a:ext cx="7726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accent6">
                    <a:lumMod val="75000"/>
                  </a:schemeClr>
                </a:solidFill>
              </a:rPr>
              <a:t>209.8</a:t>
            </a:r>
            <a:endParaRPr lang="en-US" sz="16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704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8" grpId="0" animBg="1"/>
      <p:bldP spid="19" grpId="0"/>
      <p:bldP spid="20" grpId="0"/>
      <p:bldP spid="22" grpId="0"/>
      <p:bldP spid="23" grpId="0"/>
      <p:bldP spid="24" grpId="0"/>
      <p:bldP spid="27" grpId="0"/>
      <p:bldP spid="37" grpId="0"/>
      <p:bldP spid="57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 animBg="1"/>
      <p:bldP spid="7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634082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Інфляційна складова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328189" y="1412776"/>
            <a:ext cx="8064500" cy="1571625"/>
          </a:xfrm>
          <a:prstGeom prst="rect">
            <a:avLst/>
          </a:prstGeom>
          <a:solidFill>
            <a:srgbClr val="FFFF99"/>
          </a:solidFill>
          <a:ln w="31750" algn="ctr">
            <a:solidFill>
              <a:schemeClr val="accent2"/>
            </a:solidFill>
            <a:miter lim="800000"/>
            <a:headEnd/>
            <a:tailEnd/>
          </a:ln>
          <a:effectLst>
            <a:outerShdw dist="107763" dir="2700000" algn="ctr" rotWithShape="0">
              <a:srgbClr val="969696">
                <a:alpha val="50000"/>
              </a:srgbClr>
            </a:outerShdw>
          </a:effectLst>
        </p:spPr>
        <p:txBody>
          <a:bodyPr lIns="180000" tIns="82800" rIns="90000" bIns="46800"/>
          <a:lstStyle/>
          <a:p>
            <a:pPr marL="342900" indent="-342900" algn="ctr">
              <a:lnSpc>
                <a:spcPct val="130000"/>
              </a:lnSpc>
              <a:spcAft>
                <a:spcPct val="20000"/>
              </a:spcAft>
              <a:defRPr/>
            </a:pPr>
            <a:r>
              <a:rPr lang="en-GB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(1 + 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номінальна ставка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) </a:t>
            </a: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= </a:t>
            </a:r>
          </a:p>
          <a:p>
            <a:pPr marL="342900" indent="-342900" algn="ctr">
              <a:lnSpc>
                <a:spcPct val="130000"/>
              </a:lnSpc>
              <a:spcAft>
                <a:spcPct val="20000"/>
              </a:spcAft>
              <a:defRPr/>
            </a:pPr>
            <a:r>
              <a:rPr lang="en-GB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(1 + 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реальна </a:t>
            </a: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ставка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)</a:t>
            </a: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 х </a:t>
            </a:r>
            <a:r>
              <a:rPr lang="en-GB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(1 + </a:t>
            </a: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ставка </a:t>
            </a:r>
            <a:r>
              <a:rPr lang="uk-UA" sz="2400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і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нфляції</a:t>
            </a:r>
            <a:r>
              <a:rPr lang="en-GB" sz="2400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)</a:t>
            </a:r>
            <a:endParaRPr lang="en-GB" sz="2400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1297515" y="3645024"/>
            <a:ext cx="5544616" cy="7200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8"/>
          <p:cNvSpPr/>
          <p:nvPr/>
        </p:nvSpPr>
        <p:spPr>
          <a:xfrm>
            <a:off x="2334081" y="3645024"/>
            <a:ext cx="108012" cy="2198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3357249" y="3607128"/>
            <a:ext cx="108012" cy="2198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4381729" y="3605346"/>
            <a:ext cx="108012" cy="2198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5473979" y="3568865"/>
            <a:ext cx="108012" cy="2198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1297515" y="3645024"/>
            <a:ext cx="108012" cy="2198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793459" y="386483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-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15</a:t>
            </a: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0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29563" y="3864832"/>
            <a:ext cx="1352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50*(1+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i)^1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91382" y="3311696"/>
            <a:ext cx="189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0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 flipH="1">
            <a:off x="2334081" y="3311696"/>
            <a:ext cx="259578" cy="37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 flipH="1">
            <a:off x="3281466" y="3271520"/>
            <a:ext cx="259578" cy="37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31" name="TextBox 30"/>
          <p:cNvSpPr txBox="1"/>
          <p:nvPr/>
        </p:nvSpPr>
        <p:spPr>
          <a:xfrm flipH="1">
            <a:off x="4311117" y="3231842"/>
            <a:ext cx="259578" cy="37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>
          <a:xfrm flipH="1">
            <a:off x="5398196" y="3185678"/>
            <a:ext cx="259578" cy="373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793459" y="4509120"/>
            <a:ext cx="7853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Майбутні грошові потоки повинні бути відкориговані на рівень інфляції.</a:t>
            </a:r>
            <a:endParaRPr lang="en-US" dirty="0" smtClean="0"/>
          </a:p>
          <a:p>
            <a:r>
              <a:rPr lang="uk-UA" dirty="0" smtClean="0"/>
              <a:t>Грошові потоки слід дисконтувати з використанням номінальної ставки</a:t>
            </a:r>
            <a:r>
              <a:rPr lang="en-US" dirty="0" smtClean="0"/>
              <a:t> </a:t>
            </a:r>
            <a:r>
              <a:rPr lang="uk-UA" dirty="0" smtClean="0"/>
              <a:t>дисконтування.</a:t>
            </a:r>
            <a:endParaRPr 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2976161" y="3864832"/>
            <a:ext cx="1352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50*(1+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i)^2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243921" y="3864832"/>
            <a:ext cx="1352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50*(1+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i)^3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489338" y="3864832"/>
            <a:ext cx="13527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50*(1+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i)^4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99592" y="5661248"/>
            <a:ext cx="7848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Фінансові аналітики прогнозують зниження рівня інфляціїї в кроткостроковій перспективі до </a:t>
            </a: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12 %</a:t>
            </a:r>
            <a:r>
              <a:rPr lang="uk-UA" dirty="0" smtClean="0"/>
              <a:t> з подальшим зниженням до </a:t>
            </a: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5 - 8 %.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462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/>
      <p:bldP spid="25" grpId="0"/>
      <p:bldP spid="28" grpId="0"/>
      <p:bldP spid="29" grpId="0"/>
      <p:bldP spid="30" grpId="0"/>
      <p:bldP spid="31" grpId="0"/>
      <p:bldP spid="32" grpId="0"/>
      <p:bldP spid="35" grpId="0"/>
      <p:bldP spid="36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229600" cy="562074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Інфляційні прогнози МЕРТ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2513007"/>
              </p:ext>
            </p:extLst>
          </p:nvPr>
        </p:nvGraphicFramePr>
        <p:xfrm>
          <a:off x="971598" y="1340768"/>
          <a:ext cx="6912770" cy="136815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95585"/>
                <a:gridCol w="1043437"/>
                <a:gridCol w="1043437"/>
                <a:gridCol w="1043437"/>
                <a:gridCol w="1043437"/>
                <a:gridCol w="1043437"/>
              </a:tblGrid>
              <a:tr h="51283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Індекс споживчих цін</a:t>
                      </a:r>
                      <a:endParaRPr lang="ru-RU" sz="16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2016</a:t>
                      </a:r>
                      <a:endParaRPr lang="en-US" sz="16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2017</a:t>
                      </a:r>
                      <a:endParaRPr lang="en-US" sz="16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2018</a:t>
                      </a:r>
                      <a:endParaRPr lang="en-US" sz="16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2019</a:t>
                      </a:r>
                      <a:endParaRPr lang="en-US" sz="16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Середній</a:t>
                      </a:r>
                      <a:endParaRPr lang="ru-RU" sz="16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2765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>
                          <a:effectLst/>
                        </a:rPr>
                        <a:t>Сценарій 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114.2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110.4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107.5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105.5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109.4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2765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>
                          <a:effectLst/>
                        </a:rPr>
                        <a:t>Сценарій 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116.6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112.6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>
                          <a:effectLst/>
                        </a:rPr>
                        <a:t>109.2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107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effectLst/>
                        </a:rPr>
                        <a:t>111.3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1662091"/>
              </p:ext>
            </p:extLst>
          </p:nvPr>
        </p:nvGraphicFramePr>
        <p:xfrm>
          <a:off x="1043608" y="3356992"/>
          <a:ext cx="6912770" cy="136815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95585"/>
                <a:gridCol w="1043437"/>
                <a:gridCol w="1043437"/>
                <a:gridCol w="1043437"/>
                <a:gridCol w="1043437"/>
                <a:gridCol w="1043437"/>
              </a:tblGrid>
              <a:tr h="51283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Індекс цін виробників</a:t>
                      </a:r>
                      <a:endParaRPr lang="ru-RU" sz="16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2016</a:t>
                      </a:r>
                      <a:endParaRPr lang="en-US" sz="16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2017</a:t>
                      </a:r>
                      <a:endParaRPr lang="en-US" sz="16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2018</a:t>
                      </a:r>
                      <a:endParaRPr lang="en-US" sz="16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2019</a:t>
                      </a:r>
                      <a:endParaRPr lang="en-US" sz="16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Середній</a:t>
                      </a:r>
                      <a:endParaRPr lang="ru-RU" sz="16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42765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>
                          <a:effectLst/>
                        </a:rPr>
                        <a:t>Сценарій 1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114.</a:t>
                      </a:r>
                      <a:r>
                        <a:rPr lang="uk-UA" sz="1600" u="none" strike="noStrike" dirty="0" smtClean="0">
                          <a:effectLst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10</a:t>
                      </a:r>
                      <a:r>
                        <a:rPr lang="uk-UA" sz="1600" u="none" strike="noStrike" dirty="0" smtClean="0">
                          <a:effectLst/>
                        </a:rPr>
                        <a:t>9</a:t>
                      </a:r>
                      <a:r>
                        <a:rPr lang="en-US" sz="1600" u="none" strike="noStrike" dirty="0" smtClean="0">
                          <a:effectLst/>
                        </a:rPr>
                        <a:t>.</a:t>
                      </a:r>
                      <a:r>
                        <a:rPr lang="uk-UA" sz="1600" u="none" strike="noStrike" dirty="0" smtClean="0">
                          <a:effectLst/>
                        </a:rPr>
                        <a:t>1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10</a:t>
                      </a:r>
                      <a:r>
                        <a:rPr lang="uk-UA" sz="1600" u="none" strike="noStrike" dirty="0" smtClean="0">
                          <a:effectLst/>
                        </a:rPr>
                        <a:t>6</a:t>
                      </a:r>
                      <a:r>
                        <a:rPr lang="en-US" sz="1600" u="none" strike="noStrike" dirty="0" smtClean="0">
                          <a:effectLst/>
                        </a:rPr>
                        <a:t>.</a:t>
                      </a:r>
                      <a:r>
                        <a:rPr lang="uk-UA" sz="1600" u="none" strike="noStrike" dirty="0" smtClean="0">
                          <a:effectLst/>
                        </a:rPr>
                        <a:t>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105.</a:t>
                      </a:r>
                      <a:r>
                        <a:rPr lang="uk-UA" sz="1600" u="none" strike="noStrike" dirty="0" smtClean="0">
                          <a:effectLst/>
                        </a:rPr>
                        <a:t>3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10</a:t>
                      </a:r>
                      <a:r>
                        <a:rPr lang="uk-UA" sz="1600" u="none" strike="noStrike" dirty="0" smtClean="0">
                          <a:effectLst/>
                        </a:rPr>
                        <a:t>8</a:t>
                      </a:r>
                      <a:r>
                        <a:rPr lang="en-US" sz="1600" u="none" strike="noStrike" dirty="0" smtClean="0">
                          <a:effectLst/>
                        </a:rPr>
                        <a:t>.</a:t>
                      </a:r>
                      <a:r>
                        <a:rPr lang="uk-UA" sz="1600" u="none" strike="noStrike" dirty="0" smtClean="0">
                          <a:effectLst/>
                        </a:rPr>
                        <a:t>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27659"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u="none" strike="noStrike">
                          <a:effectLst/>
                        </a:rPr>
                        <a:t>Сценарій 2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11</a:t>
                      </a:r>
                      <a:r>
                        <a:rPr lang="uk-UA" sz="1600" u="none" strike="noStrike" dirty="0" smtClean="0">
                          <a:effectLst/>
                        </a:rPr>
                        <a:t>5</a:t>
                      </a:r>
                      <a:r>
                        <a:rPr lang="en-US" sz="1600" u="none" strike="noStrike" dirty="0" smtClean="0">
                          <a:effectLst/>
                        </a:rPr>
                        <a:t>.</a:t>
                      </a:r>
                      <a:r>
                        <a:rPr lang="uk-UA" sz="1600" u="none" strike="noStrike" dirty="0" smtClean="0">
                          <a:effectLst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11</a:t>
                      </a:r>
                      <a:r>
                        <a:rPr lang="uk-UA" sz="1600" u="none" strike="noStrike" dirty="0" smtClean="0">
                          <a:effectLst/>
                        </a:rPr>
                        <a:t>1</a:t>
                      </a:r>
                      <a:r>
                        <a:rPr lang="en-US" sz="1600" u="none" strike="noStrike" dirty="0" smtClean="0">
                          <a:effectLst/>
                        </a:rPr>
                        <a:t>.</a:t>
                      </a:r>
                      <a:r>
                        <a:rPr lang="uk-UA" sz="1600" u="none" strike="noStrike" dirty="0" smtClean="0">
                          <a:effectLst/>
                        </a:rPr>
                        <a:t>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10</a:t>
                      </a:r>
                      <a:r>
                        <a:rPr lang="uk-UA" sz="1600" u="none" strike="noStrike" dirty="0" smtClean="0">
                          <a:effectLst/>
                        </a:rPr>
                        <a:t>7</a:t>
                      </a:r>
                      <a:r>
                        <a:rPr lang="en-US" sz="1600" u="none" strike="noStrike" dirty="0" smtClean="0">
                          <a:effectLst/>
                        </a:rPr>
                        <a:t>.</a:t>
                      </a:r>
                      <a:r>
                        <a:rPr lang="uk-UA" sz="1600" u="none" strike="noStrike" dirty="0" smtClean="0">
                          <a:effectLst/>
                        </a:rPr>
                        <a:t>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10</a:t>
                      </a:r>
                      <a:r>
                        <a:rPr lang="uk-UA" sz="1600" u="none" strike="noStrike" dirty="0" smtClean="0">
                          <a:effectLst/>
                        </a:rPr>
                        <a:t>6,0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>
                          <a:effectLst/>
                        </a:rPr>
                        <a:t>11</a:t>
                      </a:r>
                      <a:r>
                        <a:rPr lang="uk-UA" sz="1600" u="none" strike="noStrike" dirty="0" smtClean="0">
                          <a:effectLst/>
                        </a:rPr>
                        <a:t>0</a:t>
                      </a:r>
                      <a:r>
                        <a:rPr lang="en-US" sz="1600" u="none" strike="noStrike" dirty="0" smtClean="0">
                          <a:effectLst/>
                        </a:rPr>
                        <a:t>.</a:t>
                      </a:r>
                      <a:r>
                        <a:rPr lang="uk-UA" sz="1600" u="none" strike="noStrike" dirty="0" smtClean="0">
                          <a:effectLst/>
                        </a:rPr>
                        <a:t>0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115616" y="5229200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При проведенні аналізу ризиків інвестиційних проектів слід використовувати дані різних сценаріїв.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47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Визначення ставки дисконтування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" name="Рисунок 9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203270"/>
            <a:ext cx="4824536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39552" y="980728"/>
            <a:ext cx="7920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При оцінці фінансової ефективності проекту за традиційною схемою </a:t>
            </a:r>
            <a:r>
              <a:rPr lang="uk-UA" dirty="0" smtClean="0"/>
              <a:t>використовується </a:t>
            </a:r>
            <a:r>
              <a:rPr lang="uk-UA" dirty="0"/>
              <a:t>показник WACC – середньозважена вартість капіталу (Weighted Average Cost of Capital). </a:t>
            </a:r>
            <a:endParaRPr lang="en-US" dirty="0"/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043608" y="2780928"/>
            <a:ext cx="61926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де: Wd </a:t>
            </a:r>
            <a:r>
              <a:rPr lang="uk-UA" dirty="0"/>
              <a:t>– </a:t>
            </a:r>
            <a:r>
              <a:rPr lang="uk-UA" dirty="0" smtClean="0"/>
              <a:t>частка </a:t>
            </a:r>
            <a:r>
              <a:rPr lang="uk-UA" dirty="0"/>
              <a:t>позикових </a:t>
            </a:r>
            <a:r>
              <a:rPr lang="uk-UA" dirty="0" smtClean="0"/>
              <a:t>коштів; </a:t>
            </a:r>
          </a:p>
          <a:p>
            <a:r>
              <a:rPr lang="uk-UA" dirty="0" smtClean="0"/>
              <a:t>     We </a:t>
            </a:r>
            <a:r>
              <a:rPr lang="uk-UA" dirty="0"/>
              <a:t>– </a:t>
            </a:r>
            <a:r>
              <a:rPr lang="uk-UA" dirty="0" smtClean="0"/>
              <a:t>частка власного капіталу;</a:t>
            </a:r>
            <a:endParaRPr lang="en-US" dirty="0"/>
          </a:p>
          <a:p>
            <a:r>
              <a:rPr lang="uk-UA" dirty="0" smtClean="0"/>
              <a:t>     Cd </a:t>
            </a:r>
            <a:r>
              <a:rPr lang="uk-UA" dirty="0"/>
              <a:t>– вартість позикових коштів; </a:t>
            </a:r>
            <a:endParaRPr lang="uk-UA" dirty="0" smtClean="0"/>
          </a:p>
          <a:p>
            <a:r>
              <a:rPr lang="uk-UA" dirty="0" smtClean="0"/>
              <a:t>     Ce </a:t>
            </a:r>
            <a:r>
              <a:rPr lang="uk-UA" dirty="0"/>
              <a:t>– вартість власного капіталу;</a:t>
            </a:r>
            <a:endParaRPr lang="en-US" dirty="0"/>
          </a:p>
          <a:p>
            <a:r>
              <a:rPr lang="uk-UA" dirty="0" smtClean="0"/>
              <a:t>      Т </a:t>
            </a:r>
            <a:r>
              <a:rPr lang="uk-UA" dirty="0"/>
              <a:t>– ставка податку на прибуток.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5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634082"/>
          </a:xfrm>
        </p:spPr>
        <p:txBody>
          <a:bodyPr/>
          <a:lstStyle/>
          <a:p>
            <a:r>
              <a:rPr lang="uk-UA" sz="3200" dirty="0">
                <a:solidFill>
                  <a:schemeClr val="accent6">
                    <a:lumMod val="75000"/>
                  </a:schemeClr>
                </a:solidFill>
              </a:rPr>
              <a:t>Визначення ставки дисконтування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899592" y="1340768"/>
            <a:ext cx="35283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СД = Сдцп + </a:t>
            </a:r>
            <a:r>
              <a:rPr lang="en-US" sz="2400" dirty="0"/>
              <a:t>k · </a:t>
            </a:r>
            <a:r>
              <a:rPr lang="ru-RU" sz="2400" dirty="0"/>
              <a:t>Сдцп</a:t>
            </a:r>
            <a:endParaRPr lang="en-US" sz="2400" dirty="0"/>
          </a:p>
        </p:txBody>
      </p:sp>
      <p:sp>
        <p:nvSpPr>
          <p:cNvPr id="4" name="Rectangle 3"/>
          <p:cNvSpPr/>
          <p:nvPr/>
        </p:nvSpPr>
        <p:spPr>
          <a:xfrm>
            <a:off x="1043608" y="2204864"/>
            <a:ext cx="70567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де:  </a:t>
            </a:r>
            <a:r>
              <a:rPr lang="ru-RU" dirty="0"/>
              <a:t>СД – ставка </a:t>
            </a:r>
            <a:r>
              <a:rPr lang="ru-RU" dirty="0" smtClean="0"/>
              <a:t>дисконтування, </a:t>
            </a:r>
            <a:r>
              <a:rPr lang="ru-RU" dirty="0"/>
              <a:t>%; </a:t>
            </a:r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 Сдцп </a:t>
            </a:r>
            <a:r>
              <a:rPr lang="ru-RU" dirty="0"/>
              <a:t>– розмір ставки по державних цінних паперах, </a:t>
            </a:r>
            <a:r>
              <a:rPr lang="ru-RU" dirty="0" smtClean="0"/>
              <a:t>%;</a:t>
            </a:r>
          </a:p>
          <a:p>
            <a:r>
              <a:rPr lang="ru-RU" dirty="0" smtClean="0"/>
              <a:t>        </a:t>
            </a:r>
            <a:r>
              <a:rPr lang="ru-RU" dirty="0"/>
              <a:t>k – коефіцієнт, що враховує ступінь </a:t>
            </a:r>
            <a:r>
              <a:rPr lang="ru-RU" dirty="0" smtClean="0"/>
              <a:t>ризику </a:t>
            </a:r>
            <a:r>
              <a:rPr lang="ru-RU" dirty="0"/>
              <a:t>(премію за </a:t>
            </a:r>
            <a:r>
              <a:rPr lang="ru-RU" dirty="0" smtClean="0"/>
              <a:t>ризик).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0641895"/>
              </p:ext>
            </p:extLst>
          </p:nvPr>
        </p:nvGraphicFramePr>
        <p:xfrm>
          <a:off x="755576" y="3717031"/>
          <a:ext cx="6336703" cy="24206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90807"/>
                <a:gridCol w="2272948"/>
                <a:gridCol w="2272948"/>
              </a:tblGrid>
              <a:tr h="978298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Ступень ризику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Премія за ризик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Ставка дисконтування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59705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Низька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0.2 – 0.3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( 20.0 % -  22.0 %)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91320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Середня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0.3 – 0.4 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(22.0 % - 24.0 %)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91320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Висока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0.5 – 1.0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(26.0 %  - 34.0 %)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295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7220" y="764704"/>
            <a:ext cx="8229600" cy="706090"/>
          </a:xfrm>
        </p:spPr>
        <p:txBody>
          <a:bodyPr/>
          <a:lstStyle/>
          <a:p>
            <a:r>
              <a:rPr lang="ru-RU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Чиста приведена вартість</a:t>
            </a:r>
            <a:endParaRPr lang="en-US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3068960"/>
            <a:ext cx="78488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  </a:t>
            </a:r>
            <a:endParaRPr lang="uk-UA" dirty="0"/>
          </a:p>
          <a:p>
            <a:r>
              <a:rPr lang="uk-UA" dirty="0"/>
              <a:t>де n – прогнозний період;</a:t>
            </a:r>
            <a:endParaRPr lang="en-US" dirty="0"/>
          </a:p>
          <a:p>
            <a:r>
              <a:rPr lang="en-US" dirty="0"/>
              <a:t>k</a:t>
            </a:r>
            <a:r>
              <a:rPr lang="ru-RU" dirty="0"/>
              <a:t> – </a:t>
            </a:r>
            <a:r>
              <a:rPr lang="uk-UA" dirty="0"/>
              <a:t>рік у прогнозному періоді;</a:t>
            </a:r>
            <a:endParaRPr lang="en-US" dirty="0"/>
          </a:p>
          <a:p>
            <a:r>
              <a:rPr lang="uk-UA" dirty="0"/>
              <a:t>NСF</a:t>
            </a:r>
            <a:r>
              <a:rPr lang="uk-UA" baseline="-25000" dirty="0"/>
              <a:t>k</a:t>
            </a:r>
            <a:r>
              <a:rPr lang="uk-UA" dirty="0"/>
              <a:t> – чистий операційний грошовий потік коштів у рік </a:t>
            </a:r>
            <a:r>
              <a:rPr lang="uk-UA" i="1" dirty="0" smtClean="0"/>
              <a:t>k</a:t>
            </a:r>
            <a:endParaRPr lang="uk-UA" dirty="0" smtClean="0"/>
          </a:p>
          <a:p>
            <a:r>
              <a:rPr lang="uk-UA" dirty="0" smtClean="0"/>
              <a:t>r</a:t>
            </a:r>
            <a:r>
              <a:rPr lang="uk-UA" baseline="-25000" dirty="0" smtClean="0"/>
              <a:t>k </a:t>
            </a:r>
            <a:r>
              <a:rPr lang="uk-UA" dirty="0"/>
              <a:t>– річна ставка дисконтування в рік </a:t>
            </a:r>
            <a:r>
              <a:rPr lang="uk-UA" i="1" dirty="0" smtClean="0"/>
              <a:t>k</a:t>
            </a:r>
          </a:p>
          <a:p>
            <a:r>
              <a:rPr lang="uk-UA" dirty="0" smtClean="0"/>
              <a:t>I</a:t>
            </a:r>
            <a:r>
              <a:rPr lang="en-US" baseline="-25000" dirty="0"/>
              <a:t>k </a:t>
            </a:r>
            <a:r>
              <a:rPr lang="uk-UA" dirty="0"/>
              <a:t>– інвестиції (витрати) у рік </a:t>
            </a:r>
            <a:r>
              <a:rPr lang="en-US" i="1" dirty="0"/>
              <a:t>k </a:t>
            </a:r>
            <a:r>
              <a:rPr lang="uk-UA" dirty="0"/>
              <a:t>по </a:t>
            </a:r>
            <a:r>
              <a:rPr lang="uk-UA" dirty="0" smtClean="0"/>
              <a:t>проекту</a:t>
            </a:r>
            <a:endParaRPr lang="en-US" dirty="0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2873399"/>
              </p:ext>
            </p:extLst>
          </p:nvPr>
        </p:nvGraphicFramePr>
        <p:xfrm>
          <a:off x="827584" y="1700808"/>
          <a:ext cx="5328592" cy="11925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54" name="Equation" r:id="rId3" imgW="2006280" imgH="444240" progId="Equation.3">
                  <p:embed/>
                </p:oleObj>
              </mc:Choice>
              <mc:Fallback>
                <p:oleObj name="Equation" r:id="rId3" imgW="2006280" imgH="444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1700808"/>
                        <a:ext cx="5328592" cy="119259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27584" y="5301208"/>
            <a:ext cx="6480720" cy="923330"/>
          </a:xfrm>
          <a:prstGeom prst="rect">
            <a:avLst/>
          </a:prstGeom>
          <a:noFill/>
          <a:ln w="31750" cmpd="dbl">
            <a:solidFill>
              <a:schemeClr val="accent6">
                <a:lumMod val="75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NPV &gt; 0</a:t>
            </a:r>
            <a:r>
              <a:rPr lang="en-US" dirty="0" smtClean="0"/>
              <a:t>, </a:t>
            </a:r>
            <a:r>
              <a:rPr lang="uk-UA" dirty="0" smtClean="0"/>
              <a:t>проект необхідно реалізовувати</a:t>
            </a:r>
          </a:p>
          <a:p>
            <a:r>
              <a:rPr lang="en-US" b="1" dirty="0">
                <a:solidFill>
                  <a:srgbClr val="002060"/>
                </a:solidFill>
              </a:rPr>
              <a:t>NPV </a:t>
            </a:r>
            <a:r>
              <a:rPr lang="uk-UA" b="1" dirty="0" smtClean="0">
                <a:solidFill>
                  <a:srgbClr val="002060"/>
                </a:solidFill>
              </a:rPr>
              <a:t>=</a:t>
            </a:r>
            <a:r>
              <a:rPr lang="en-US" b="1" dirty="0" smtClean="0">
                <a:solidFill>
                  <a:srgbClr val="002060"/>
                </a:solidFill>
              </a:rPr>
              <a:t> 0</a:t>
            </a:r>
            <a:r>
              <a:rPr lang="uk-UA" b="1" dirty="0" smtClean="0">
                <a:solidFill>
                  <a:srgbClr val="002060"/>
                </a:solidFill>
              </a:rPr>
              <a:t> </a:t>
            </a:r>
            <a:r>
              <a:rPr lang="uk-UA" dirty="0" smtClean="0"/>
              <a:t>– точка беззбитковості проекту</a:t>
            </a:r>
          </a:p>
          <a:p>
            <a:r>
              <a:rPr lang="en-US" b="1" dirty="0">
                <a:solidFill>
                  <a:srgbClr val="002060"/>
                </a:solidFill>
              </a:rPr>
              <a:t>NPV </a:t>
            </a:r>
            <a:r>
              <a:rPr lang="en-US" b="1" dirty="0" smtClean="0">
                <a:solidFill>
                  <a:srgbClr val="002060"/>
                </a:solidFill>
              </a:rPr>
              <a:t>&lt; 0</a:t>
            </a:r>
            <a:r>
              <a:rPr lang="en-US" dirty="0" smtClean="0"/>
              <a:t>, </a:t>
            </a:r>
            <a:r>
              <a:rPr lang="uk-UA" dirty="0" smtClean="0"/>
              <a:t>проект інвестиційно непривабливий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9" name="Slide Number Placeholder 1"/>
          <p:cNvSpPr txBox="1">
            <a:spLocks/>
          </p:cNvSpPr>
          <p:nvPr/>
        </p:nvSpPr>
        <p:spPr>
          <a:xfrm>
            <a:off x="323528" y="6356351"/>
            <a:ext cx="504056" cy="31300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E1F54401-4FA6-4023-8B78-D10A6503546B}" type="slidenum">
              <a:rPr lang="en-US" sz="1200" smtClean="0"/>
              <a:pPr>
                <a:defRPr/>
              </a:pPr>
              <a:t>17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81335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795855" cy="994122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Приклад державного інвестиційного проекту. </a:t>
            </a: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</a:rPr>
              <a:t>Закупівля медичного обладнання для лікарні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</a:rPr>
              <a:t>. (</a:t>
            </a:r>
            <a:r>
              <a:rPr lang="uk-UA" sz="2000" dirty="0" smtClean="0">
                <a:solidFill>
                  <a:schemeClr val="accent6">
                    <a:lumMod val="75000"/>
                  </a:schemeClr>
                </a:solidFill>
              </a:rPr>
              <a:t>тис.грн.</a:t>
            </a:r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</a:rPr>
              <a:t>)</a:t>
            </a:r>
            <a:endParaRPr lang="en-US" sz="2000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1296040"/>
              </p:ext>
            </p:extLst>
          </p:nvPr>
        </p:nvGraphicFramePr>
        <p:xfrm>
          <a:off x="611560" y="1340768"/>
          <a:ext cx="7992891" cy="5067212"/>
        </p:xfrm>
        <a:graphic>
          <a:graphicData uri="http://schemas.openxmlformats.org/drawingml/2006/table">
            <a:tbl>
              <a:tblPr>
                <a:tableStyleId>{72833802-FEF1-4C79-8D5D-14CF1EAF98D9}</a:tableStyleId>
              </a:tblPr>
              <a:tblGrid>
                <a:gridCol w="2665715"/>
                <a:gridCol w="619928"/>
                <a:gridCol w="672464"/>
                <a:gridCol w="672464"/>
                <a:gridCol w="672464"/>
                <a:gridCol w="672464"/>
                <a:gridCol w="672464"/>
                <a:gridCol w="672464"/>
                <a:gridCol w="672464"/>
              </a:tblGrid>
              <a:tr h="2170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Найменування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Рядок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2016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2017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2018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2019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2020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2021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2022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effectLst/>
                        </a:rPr>
                        <a:t>Операційна діяльність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(01)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170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Надходження 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(02)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7,500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8,500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9,200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9,500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10,500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11,000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2170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Медичні послуги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(03)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7,500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8,500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9,200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9,500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10,500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11,000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42472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Витрати на операційну діяльність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(04)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-3,650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-3,870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-4,040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-4,180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-4,310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-4,450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2170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</a:rPr>
                        <a:t>Матеріальні витрати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(05)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-800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-900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-950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-970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-980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-1,000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2170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</a:rPr>
                        <a:t>Заробітна плата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(07)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-1,500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-1,550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-1,600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-1,650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-1,700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-1,750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2170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Соціальні внески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(08)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-600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-620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-640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-660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-680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-700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2170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Адмін. Витрати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(09)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-750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-800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-850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-900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-950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-1,000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2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Чистий грошовий потік від операційної діяльності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(10)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3,850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4,630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5,160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5,320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6,190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6,550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effectLst/>
                        </a:rPr>
                        <a:t>Інвестиційна діяльність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(11)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170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Розроблення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(12)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-1,000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2170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</a:rPr>
                        <a:t>Реалізація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(13)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42472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Медичне обладнання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(14)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-5,000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-10,000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</a:tr>
              <a:tr h="42472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Чистий грошовий потік від інвестиційної діяльності 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(15)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-6,000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-10,000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2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Грошовий потік для оцінки інвестиційного проекту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(16)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-6,000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-6,150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4,630</a:t>
                      </a:r>
                      <a:endParaRPr lang="en-US" sz="1400" b="1" i="0" u="none" strike="noStrike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5,160</a:t>
                      </a:r>
                      <a:endParaRPr lang="en-US" sz="1400" b="1" i="0" u="none" strike="noStrike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5,320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6,190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6,550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</a:rPr>
                        <a:t>Коеф-ти дисконтування  (20%)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0.833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0.694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0.579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0.482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0.402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0.335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0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Дисконтовані грошові потоки</a:t>
                      </a:r>
                      <a:endParaRPr lang="ru-RU" sz="1400" b="0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-6,000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-5,123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3,213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2,988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2,564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2,488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2,194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28575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9" name="Left Brace 8"/>
          <p:cNvSpPr/>
          <p:nvPr/>
        </p:nvSpPr>
        <p:spPr>
          <a:xfrm rot="16200000">
            <a:off x="6111172" y="4176080"/>
            <a:ext cx="378043" cy="4608513"/>
          </a:xfrm>
          <a:prstGeom prst="leftBrace">
            <a:avLst/>
          </a:prstGeom>
          <a:noFill/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115616" y="6480336"/>
            <a:ext cx="2592288" cy="377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NPV = 2 325 </a:t>
            </a:r>
            <a:r>
              <a:rPr lang="uk-UA" b="1" dirty="0" smtClean="0">
                <a:solidFill>
                  <a:srgbClr val="002060"/>
                </a:solidFill>
              </a:rPr>
              <a:t>тис.грн.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14" name="Slide Number Placeholder 1"/>
          <p:cNvSpPr txBox="1">
            <a:spLocks/>
          </p:cNvSpPr>
          <p:nvPr/>
        </p:nvSpPr>
        <p:spPr>
          <a:xfrm>
            <a:off x="323528" y="6356351"/>
            <a:ext cx="504056" cy="31300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E1F54401-4FA6-4023-8B78-D10A6503546B}" type="slidenum">
              <a:rPr lang="en-US" sz="1200" smtClean="0"/>
              <a:pPr>
                <a:defRPr/>
              </a:pPr>
              <a:t>18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76685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8229600" cy="634082"/>
          </a:xfrm>
        </p:spPr>
        <p:txBody>
          <a:bodyPr/>
          <a:lstStyle/>
          <a:p>
            <a:r>
              <a:rPr lang="uk-UA" sz="3200" dirty="0" smtClean="0">
                <a:solidFill>
                  <a:srgbClr val="002060"/>
                </a:solidFill>
              </a:rPr>
              <a:t>Профіль </a:t>
            </a:r>
            <a:r>
              <a:rPr lang="en-US" sz="3200" dirty="0" smtClean="0">
                <a:solidFill>
                  <a:srgbClr val="002060"/>
                </a:solidFill>
              </a:rPr>
              <a:t>NPV</a:t>
            </a:r>
            <a:endParaRPr lang="en-US" sz="3200" dirty="0">
              <a:solidFill>
                <a:srgbClr val="002060"/>
              </a:solidFill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40768"/>
            <a:ext cx="7056783" cy="4290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148064" y="306896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IRR = 27.1%</a:t>
            </a:r>
            <a:endParaRPr lang="en-US" b="1" dirty="0">
              <a:solidFill>
                <a:srgbClr val="002060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5380321" y="3438292"/>
            <a:ext cx="0" cy="350748"/>
          </a:xfrm>
          <a:prstGeom prst="straightConnector1">
            <a:avLst/>
          </a:prstGeom>
          <a:ln w="38100">
            <a:solidFill>
              <a:schemeClr val="accent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1"/>
          <p:cNvSpPr txBox="1">
            <a:spLocks/>
          </p:cNvSpPr>
          <p:nvPr/>
        </p:nvSpPr>
        <p:spPr>
          <a:xfrm>
            <a:off x="323528" y="6356351"/>
            <a:ext cx="504056" cy="31300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E1F54401-4FA6-4023-8B78-D10A6503546B}" type="slidenum">
              <a:rPr lang="en-US" sz="1200" smtClean="0"/>
              <a:pPr>
                <a:defRPr/>
              </a:pPr>
              <a:t>19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694757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2291" y="692696"/>
            <a:ext cx="8229600" cy="562074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Аналіз альтернативних проектів</a:t>
            </a:r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3" name="Picture 2" descr="http://refdb.ru/images/804/1607097/3f6480ec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83" y="1556792"/>
            <a:ext cx="7920880" cy="4414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663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91264" cy="778098"/>
          </a:xfrm>
        </p:spPr>
        <p:txBody>
          <a:bodyPr/>
          <a:lstStyle/>
          <a:p>
            <a:r>
              <a:rPr lang="uk-UA" sz="3200" dirty="0" smtClean="0">
                <a:solidFill>
                  <a:srgbClr val="002060"/>
                </a:solidFill>
              </a:rPr>
              <a:t>Внутрішня ставка доходності</a:t>
            </a:r>
            <a:endParaRPr lang="en-US" sz="3200" dirty="0">
              <a:solidFill>
                <a:srgbClr val="002060"/>
              </a:solidFill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6357510"/>
              </p:ext>
            </p:extLst>
          </p:nvPr>
        </p:nvGraphicFramePr>
        <p:xfrm>
          <a:off x="1475656" y="1484784"/>
          <a:ext cx="3744416" cy="8072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0" name="Equation" r:id="rId3" imgW="2082800" imgH="444500" progId="Equation.3">
                  <p:embed/>
                </p:oleObj>
              </mc:Choice>
              <mc:Fallback>
                <p:oleObj name="Equation" r:id="rId3" imgW="2082800" imgH="4445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5656" y="1484784"/>
                        <a:ext cx="3744416" cy="80728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63588" y="2492896"/>
            <a:ext cx="74168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де n – прогнозний період;</a:t>
            </a:r>
            <a:endParaRPr lang="en-US" dirty="0"/>
          </a:p>
          <a:p>
            <a:r>
              <a:rPr lang="en-US" dirty="0"/>
              <a:t>k</a:t>
            </a:r>
            <a:r>
              <a:rPr lang="ru-RU" dirty="0"/>
              <a:t> – </a:t>
            </a:r>
            <a:r>
              <a:rPr lang="uk-UA" dirty="0"/>
              <a:t>рік у прогнозному періоді;</a:t>
            </a:r>
            <a:endParaRPr lang="en-US" dirty="0"/>
          </a:p>
          <a:p>
            <a:r>
              <a:rPr lang="uk-UA" b="1" dirty="0">
                <a:solidFill>
                  <a:srgbClr val="002060"/>
                </a:solidFill>
              </a:rPr>
              <a:t>IRR – значення ставки дисконтування, при якому чиста приведена вартість дорівнює 0;</a:t>
            </a:r>
            <a:endParaRPr lang="en-US" b="1" dirty="0">
              <a:solidFill>
                <a:srgbClr val="002060"/>
              </a:solidFill>
            </a:endParaRPr>
          </a:p>
          <a:p>
            <a:r>
              <a:rPr lang="uk-UA" dirty="0"/>
              <a:t>NCF</a:t>
            </a:r>
            <a:r>
              <a:rPr lang="uk-UA" baseline="-25000" dirty="0"/>
              <a:t>k </a:t>
            </a:r>
            <a:r>
              <a:rPr lang="uk-UA" dirty="0"/>
              <a:t>– чистий операційний грошовий потік коштів у рік </a:t>
            </a:r>
            <a:r>
              <a:rPr lang="uk-UA" i="1" dirty="0"/>
              <a:t>k </a:t>
            </a:r>
            <a:r>
              <a:rPr lang="uk-UA" dirty="0" smtClean="0"/>
              <a:t>;</a:t>
            </a:r>
            <a:endParaRPr lang="en-US" dirty="0"/>
          </a:p>
          <a:p>
            <a:r>
              <a:rPr lang="uk-UA" dirty="0"/>
              <a:t>I</a:t>
            </a:r>
            <a:r>
              <a:rPr lang="en-US" baseline="-25000" dirty="0"/>
              <a:t>k </a:t>
            </a:r>
            <a:r>
              <a:rPr lang="uk-UA" dirty="0"/>
              <a:t>– інвестиції (витрати) у рік </a:t>
            </a:r>
            <a:r>
              <a:rPr lang="en-US" i="1" dirty="0"/>
              <a:t>k </a:t>
            </a:r>
            <a:r>
              <a:rPr lang="uk-UA" dirty="0"/>
              <a:t>по </a:t>
            </a:r>
            <a:r>
              <a:rPr lang="uk-UA" dirty="0" smtClean="0"/>
              <a:t>проекту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98193" y="5013176"/>
            <a:ext cx="6480720" cy="369332"/>
          </a:xfrm>
          <a:prstGeom prst="rect">
            <a:avLst/>
          </a:prstGeom>
          <a:noFill/>
          <a:ln w="31750" cmpd="dbl">
            <a:solidFill>
              <a:schemeClr val="accent6">
                <a:lumMod val="75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uk-UA" dirty="0" smtClean="0"/>
              <a:t>Розрахунок в </a:t>
            </a:r>
            <a:r>
              <a:rPr lang="en-US" dirty="0" smtClean="0"/>
              <a:t>Excel</a:t>
            </a:r>
            <a:r>
              <a:rPr lang="uk-UA" dirty="0" smtClean="0"/>
              <a:t> – функція </a:t>
            </a:r>
            <a:r>
              <a:rPr lang="en-US" b="1" dirty="0" smtClean="0">
                <a:solidFill>
                  <a:srgbClr val="002060"/>
                </a:solidFill>
              </a:rPr>
              <a:t>IRR</a:t>
            </a:r>
            <a:r>
              <a:rPr lang="en-US" dirty="0" smtClean="0"/>
              <a:t> </a:t>
            </a:r>
            <a:r>
              <a:rPr lang="uk-UA" dirty="0" smtClean="0"/>
              <a:t>або </a:t>
            </a:r>
            <a:r>
              <a:rPr lang="uk-UA" b="1" dirty="0" smtClean="0">
                <a:solidFill>
                  <a:srgbClr val="002060"/>
                </a:solidFill>
              </a:rPr>
              <a:t>ВСД</a:t>
            </a:r>
            <a:r>
              <a:rPr lang="en-US" b="1" dirty="0" smtClean="0">
                <a:solidFill>
                  <a:srgbClr val="002060"/>
                </a:solidFill>
              </a:rPr>
              <a:t>  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8" name="Slide Number Placeholder 1"/>
          <p:cNvSpPr txBox="1">
            <a:spLocks/>
          </p:cNvSpPr>
          <p:nvPr/>
        </p:nvSpPr>
        <p:spPr>
          <a:xfrm>
            <a:off x="323528" y="6356351"/>
            <a:ext cx="504056" cy="31300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E1F54401-4FA6-4023-8B78-D10A6503546B}" type="slidenum">
              <a:rPr lang="en-US" sz="1200" smtClean="0"/>
              <a:pPr>
                <a:defRPr/>
              </a:pPr>
              <a:t>21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04532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8229600" cy="634082"/>
          </a:xfrm>
        </p:spPr>
        <p:txBody>
          <a:bodyPr/>
          <a:lstStyle/>
          <a:p>
            <a:r>
              <a:rPr lang="uk-UA" sz="3200" dirty="0" smtClean="0">
                <a:solidFill>
                  <a:srgbClr val="002060"/>
                </a:solidFill>
              </a:rPr>
              <a:t>Внутрішня ставка доходності</a:t>
            </a:r>
            <a:endParaRPr lang="en-US" sz="3200" dirty="0">
              <a:solidFill>
                <a:srgbClr val="002060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3217705"/>
              </p:ext>
            </p:extLst>
          </p:nvPr>
        </p:nvGraphicFramePr>
        <p:xfrm>
          <a:off x="539552" y="1696051"/>
          <a:ext cx="8208912" cy="420662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368152"/>
                <a:gridCol w="3276096"/>
                <a:gridCol w="3564664"/>
              </a:tblGrid>
              <a:tr h="111690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342900" algn="l"/>
                        </a:tabLs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Найменування показника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342900" algn="l"/>
                        </a:tabLst>
                      </a:pPr>
                      <a:endParaRPr lang="uk-UA" sz="1600" dirty="0" smtClean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342900" algn="l"/>
                        </a:tabLst>
                      </a:pPr>
                      <a:r>
                        <a:rPr lang="uk-UA" sz="160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Значення 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показника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342900" algn="l"/>
                        </a:tabLs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Висновки (інтерпретація)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02207"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342900" algn="l"/>
                        </a:tabLs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Внутрішня </a:t>
                      </a:r>
                      <a:r>
                        <a:rPr lang="uk-UA" sz="160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ставка доходності (IRR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)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342900" algn="l"/>
                        </a:tabLs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342900" algn="l"/>
                        </a:tabLst>
                      </a:pPr>
                      <a:r>
                        <a:rPr lang="uk-UA" sz="1600" b="1" dirty="0"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IRR ≥ вартість капіталу </a:t>
                      </a:r>
                      <a:endParaRPr lang="en-US" sz="1600" b="1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342900" algn="l"/>
                        </a:tabLst>
                      </a:pPr>
                      <a:r>
                        <a:rPr lang="uk-UA" sz="16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Інвестиції є прийнятними, якщо показник IRR </a:t>
                      </a:r>
                      <a:r>
                        <a:rPr lang="uk-UA" sz="1600" b="1" dirty="0"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дорівнює або більший вартості капіталу. </a:t>
                      </a:r>
                      <a:endParaRPr lang="en-US" sz="1600" b="1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75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342900" algn="l"/>
                        </a:tabLst>
                      </a:pPr>
                      <a:r>
                        <a:rPr lang="uk-UA" sz="1600" b="1" dirty="0"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IRR &lt; вартість капіталу</a:t>
                      </a:r>
                      <a:endParaRPr lang="en-US" sz="1600" b="1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342900" algn="l"/>
                        </a:tabLs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Навіть якщо показник IRR нижчий за відповідну вартість капіталу, це не вимагає відмови від проекту, якщо при цьому можливе досягнення певних </a:t>
                      </a:r>
                      <a:r>
                        <a:rPr lang="uk-UA" sz="1600" b="1" dirty="0">
                          <a:solidFill>
                            <a:srgbClr val="00206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соціально-економічних цілей</a:t>
                      </a:r>
                      <a:endParaRPr lang="en-US" sz="1600" b="1" dirty="0">
                        <a:solidFill>
                          <a:srgbClr val="00206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8926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Дисконтований період окупності (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DPP</a:t>
            </a:r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)</a:t>
            </a:r>
            <a:r>
              <a:rPr lang="uk-UA" dirty="0" smtClean="0"/>
              <a:t> </a:t>
            </a:r>
            <a:endParaRPr lang="en-US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3564456"/>
              </p:ext>
            </p:extLst>
          </p:nvPr>
        </p:nvGraphicFramePr>
        <p:xfrm>
          <a:off x="1475656" y="1052736"/>
          <a:ext cx="3960440" cy="1195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8" name="Equation" r:id="rId3" imgW="1104900" imgH="457200" progId="Equation.3">
                  <p:embed/>
                </p:oleObj>
              </mc:Choice>
              <mc:Fallback>
                <p:oleObj name="Equation" r:id="rId3" imgW="1104900" imgH="457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5656" y="1052736"/>
                        <a:ext cx="3960440" cy="11951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55010" y="2253063"/>
            <a:ext cx="84814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де Т – період, у якому накопичений дисконтований чистий грошовий потік останній раз приймає негативне значення;</a:t>
            </a:r>
            <a:endParaRPr lang="en-US" dirty="0"/>
          </a:p>
          <a:p>
            <a:r>
              <a:rPr lang="uk-UA" dirty="0"/>
              <a:t> </a:t>
            </a:r>
            <a:r>
              <a:rPr lang="en-US" dirty="0" smtClean="0"/>
              <a:t>                 </a:t>
            </a:r>
            <a:r>
              <a:rPr lang="uk-UA" dirty="0" smtClean="0"/>
              <a:t>– </a:t>
            </a:r>
            <a:r>
              <a:rPr lang="uk-UA" dirty="0"/>
              <a:t>накопичений дисконтований чистий грошовий потік у періоді Т;</a:t>
            </a:r>
            <a:endParaRPr lang="en-US" dirty="0"/>
          </a:p>
          <a:p>
            <a:r>
              <a:rPr lang="uk-UA" dirty="0"/>
              <a:t> </a:t>
            </a:r>
            <a:r>
              <a:rPr lang="en-US" dirty="0" smtClean="0"/>
              <a:t>                </a:t>
            </a:r>
            <a:r>
              <a:rPr lang="uk-UA" dirty="0" smtClean="0"/>
              <a:t>– </a:t>
            </a:r>
            <a:r>
              <a:rPr lang="uk-UA" dirty="0"/>
              <a:t>дисконтований чистий грошовий потік у періоді </a:t>
            </a:r>
            <a:r>
              <a:rPr lang="uk-UA" i="1" dirty="0" smtClean="0"/>
              <a:t>Т+1</a:t>
            </a:r>
            <a:endParaRPr lang="en-US" i="1" dirty="0" smtClean="0"/>
          </a:p>
          <a:p>
            <a:endParaRPr lang="en-US" i="1" dirty="0"/>
          </a:p>
          <a:p>
            <a:endParaRPr lang="en-US" dirty="0"/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010" y="2790348"/>
            <a:ext cx="936104" cy="476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705" y="3175123"/>
            <a:ext cx="936104" cy="436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3296291"/>
              </p:ext>
            </p:extLst>
          </p:nvPr>
        </p:nvGraphicFramePr>
        <p:xfrm>
          <a:off x="852240" y="3611972"/>
          <a:ext cx="7887025" cy="1160836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877496"/>
                <a:gridCol w="715647"/>
                <a:gridCol w="715647"/>
                <a:gridCol w="715647"/>
                <a:gridCol w="715647"/>
                <a:gridCol w="715647"/>
                <a:gridCol w="715647"/>
                <a:gridCol w="715647"/>
              </a:tblGrid>
              <a:tr h="23620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3620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</a:rPr>
                        <a:t>Дисконтовані грошові потоки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-6,000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-5,123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3,213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2,988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</a:rPr>
                        <a:t>2,564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2,488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</a:rPr>
                        <a:t>2,194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68842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 smtClean="0">
                          <a:effectLst/>
                        </a:rPr>
                        <a:t>Накопичений (кумулятивний) </a:t>
                      </a:r>
                      <a:r>
                        <a:rPr lang="ru-RU" sz="1400" u="none" strike="noStrike" dirty="0">
                          <a:effectLst/>
                        </a:rPr>
                        <a:t>дисконтований грошовий потік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-6,000</a:t>
                      </a:r>
                      <a:endParaRPr lang="en-US" sz="1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-11,123</a:t>
                      </a:r>
                      <a:endParaRPr lang="en-US" sz="1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-7,910</a:t>
                      </a:r>
                      <a:endParaRPr lang="en-US" sz="1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-4,922</a:t>
                      </a:r>
                      <a:endParaRPr lang="en-US" sz="1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-2,358</a:t>
                      </a:r>
                      <a:endParaRPr lang="en-US" sz="1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131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effectLst/>
                        </a:rPr>
                        <a:t>2,325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021039" y="4941168"/>
            <a:ext cx="75248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DPP= 4 + 2 358/2 488= 4.95 </a:t>
            </a:r>
            <a:r>
              <a:rPr lang="uk-UA" dirty="0" smtClean="0"/>
              <a:t>роки = 4 роки</a:t>
            </a:r>
            <a:r>
              <a:rPr lang="en-US" dirty="0" smtClean="0"/>
              <a:t> </a:t>
            </a:r>
            <a:r>
              <a:rPr lang="uk-UA" dirty="0" smtClean="0"/>
              <a:t>11 місяців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59705" y="5310500"/>
            <a:ext cx="83327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r>
              <a:rPr lang="uk-UA" dirty="0"/>
              <a:t>Ефективні з фінансової  точки зору проекти повинні мати </a:t>
            </a:r>
            <a:r>
              <a:rPr lang="uk-UA" b="1" dirty="0">
                <a:solidFill>
                  <a:schemeClr val="accent6">
                    <a:lumMod val="75000"/>
                  </a:schemeClr>
                </a:solidFill>
              </a:rPr>
              <a:t>DPР </a:t>
            </a:r>
            <a:r>
              <a:rPr lang="uk-UA" dirty="0"/>
              <a:t>менше, ніж термін, на який планується реалізація проекту. </a:t>
            </a:r>
            <a:endParaRPr lang="uk-UA" dirty="0" smtClean="0"/>
          </a:p>
          <a:p>
            <a:pPr marL="285750" indent="-285750">
              <a:buFont typeface="Courier New" pitchFamily="49" charset="0"/>
              <a:buChar char="o"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DPP</a:t>
            </a:r>
            <a:r>
              <a:rPr lang="en-US" dirty="0" smtClean="0"/>
              <a:t> </a:t>
            </a:r>
            <a:r>
              <a:rPr lang="uk-UA" dirty="0" smtClean="0"/>
              <a:t>дає </a:t>
            </a:r>
            <a:r>
              <a:rPr lang="uk-UA" dirty="0"/>
              <a:t>змогу визначити, який проміжок часу необхідний для того, щоб відшкодувати початкові інвестиції з урахуванням часу.</a:t>
            </a:r>
            <a:endParaRPr lang="en-US" dirty="0"/>
          </a:p>
          <a:p>
            <a:endParaRPr lang="en-US" dirty="0"/>
          </a:p>
        </p:txBody>
      </p:sp>
      <p:sp>
        <p:nvSpPr>
          <p:cNvPr id="14" name="Slide Number Placeholder 1"/>
          <p:cNvSpPr txBox="1">
            <a:spLocks/>
          </p:cNvSpPr>
          <p:nvPr/>
        </p:nvSpPr>
        <p:spPr>
          <a:xfrm>
            <a:off x="323528" y="6356351"/>
            <a:ext cx="504056" cy="31300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E1F54401-4FA6-4023-8B78-D10A6503546B}" type="slidenum">
              <a:rPr lang="en-US" sz="1200" smtClean="0"/>
              <a:pPr>
                <a:defRPr/>
              </a:pPr>
              <a:t>23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408422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634082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Індекс прибутковості (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PI</a:t>
            </a:r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)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7056386"/>
              </p:ext>
            </p:extLst>
          </p:nvPr>
        </p:nvGraphicFramePr>
        <p:xfrm>
          <a:off x="899593" y="1053988"/>
          <a:ext cx="2376264" cy="192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73" name="Equation" r:id="rId3" imgW="1117600" imgH="889000" progId="Equation.3">
                  <p:embed/>
                </p:oleObj>
              </mc:Choice>
              <mc:Fallback>
                <p:oleObj name="Equation" r:id="rId3" imgW="1117600" imgH="8890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9593" y="1053988"/>
                        <a:ext cx="2376264" cy="19216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83568" y="3140968"/>
            <a:ext cx="79208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де n – прогнозний період;</a:t>
            </a:r>
            <a:endParaRPr lang="en-US" dirty="0"/>
          </a:p>
          <a:p>
            <a:r>
              <a:rPr lang="en-US" dirty="0"/>
              <a:t>k</a:t>
            </a:r>
            <a:r>
              <a:rPr lang="ru-RU" dirty="0"/>
              <a:t> – </a:t>
            </a:r>
            <a:r>
              <a:rPr lang="uk-UA" dirty="0"/>
              <a:t>рік у прогнозному періоді;</a:t>
            </a:r>
            <a:endParaRPr lang="en-US" dirty="0"/>
          </a:p>
          <a:p>
            <a:r>
              <a:rPr lang="uk-UA" dirty="0"/>
              <a:t>NСF</a:t>
            </a:r>
            <a:r>
              <a:rPr lang="uk-UA" baseline="-25000" dirty="0"/>
              <a:t>k</a:t>
            </a:r>
            <a:r>
              <a:rPr lang="uk-UA" dirty="0"/>
              <a:t> – чистий операційний грошовий потік коштів у рік </a:t>
            </a:r>
            <a:r>
              <a:rPr lang="uk-UA" i="1" dirty="0" smtClean="0"/>
              <a:t>k</a:t>
            </a:r>
            <a:r>
              <a:rPr lang="uk-UA" dirty="0" smtClean="0"/>
              <a:t>;</a:t>
            </a:r>
            <a:endParaRPr lang="en-US" dirty="0"/>
          </a:p>
          <a:p>
            <a:r>
              <a:rPr lang="uk-UA" dirty="0"/>
              <a:t>r</a:t>
            </a:r>
            <a:r>
              <a:rPr lang="uk-UA" baseline="-25000" dirty="0"/>
              <a:t>k </a:t>
            </a:r>
            <a:r>
              <a:rPr lang="uk-UA" dirty="0"/>
              <a:t>– річна ставка дисконтування в </a:t>
            </a:r>
            <a:r>
              <a:rPr lang="uk-UA" dirty="0" smtClean="0"/>
              <a:t>рік;</a:t>
            </a:r>
            <a:endParaRPr lang="en-US" dirty="0"/>
          </a:p>
          <a:p>
            <a:r>
              <a:rPr lang="uk-UA" dirty="0"/>
              <a:t>I</a:t>
            </a:r>
            <a:r>
              <a:rPr lang="en-US" baseline="-25000" dirty="0"/>
              <a:t>k </a:t>
            </a:r>
            <a:r>
              <a:rPr lang="uk-UA" dirty="0"/>
              <a:t>– інвестиції (витрати) у рік </a:t>
            </a:r>
            <a:r>
              <a:rPr lang="en-US" i="1" dirty="0"/>
              <a:t>k </a:t>
            </a:r>
            <a:r>
              <a:rPr lang="uk-UA" dirty="0"/>
              <a:t>по </a:t>
            </a:r>
            <a:r>
              <a:rPr lang="uk-UA" dirty="0" smtClean="0"/>
              <a:t>проекту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83568" y="4869160"/>
            <a:ext cx="77048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Проект вважається </a:t>
            </a:r>
            <a:r>
              <a:rPr lang="uk-UA" dirty="0"/>
              <a:t>ефективним, якщо </a:t>
            </a:r>
            <a:r>
              <a:rPr lang="uk-UA" b="1" dirty="0">
                <a:solidFill>
                  <a:schemeClr val="accent6">
                    <a:lumMod val="75000"/>
                  </a:schemeClr>
                </a:solidFill>
              </a:rPr>
              <a:t>РІ більше 1</a:t>
            </a:r>
            <a:r>
              <a:rPr lang="uk-UA" dirty="0"/>
              <a:t>, проте навіть якщо він становить менше </a:t>
            </a:r>
            <a:r>
              <a:rPr lang="uk-UA" dirty="0" smtClean="0"/>
              <a:t>1, </a:t>
            </a:r>
            <a:r>
              <a:rPr lang="uk-UA" dirty="0"/>
              <a:t>проект може бути прийнятним у разі можливості досягнення </a:t>
            </a:r>
            <a:r>
              <a:rPr lang="uk-UA" b="1" dirty="0">
                <a:solidFill>
                  <a:schemeClr val="accent6">
                    <a:lumMod val="75000"/>
                  </a:schemeClr>
                </a:solidFill>
              </a:rPr>
              <a:t>певних соціально-економічних цілей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Slide Number Placeholder 1"/>
          <p:cNvSpPr txBox="1">
            <a:spLocks/>
          </p:cNvSpPr>
          <p:nvPr/>
        </p:nvSpPr>
        <p:spPr>
          <a:xfrm>
            <a:off x="323528" y="6356351"/>
            <a:ext cx="504056" cy="31300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E1F54401-4FA6-4023-8B78-D10A6503546B}" type="slidenum">
              <a:rPr lang="en-US" sz="1200" smtClean="0"/>
              <a:pPr>
                <a:defRPr/>
              </a:pPr>
              <a:t>24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823536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3224" y="620688"/>
            <a:ext cx="8229600" cy="634082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Індекс прибутковості (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PI</a:t>
            </a:r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)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2528965"/>
              </p:ext>
            </p:extLst>
          </p:nvPr>
        </p:nvGraphicFramePr>
        <p:xfrm>
          <a:off x="467544" y="1556792"/>
          <a:ext cx="7848870" cy="309634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04840"/>
                <a:gridCol w="137694"/>
                <a:gridCol w="605866"/>
                <a:gridCol w="657210"/>
                <a:gridCol w="657210"/>
                <a:gridCol w="657210"/>
                <a:gridCol w="657210"/>
                <a:gridCol w="657210"/>
                <a:gridCol w="657210"/>
                <a:gridCol w="657210"/>
              </a:tblGrid>
              <a:tr h="225996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j-lt"/>
                        </a:rPr>
                        <a:t>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996"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j-lt"/>
                        </a:rPr>
                        <a:t>2016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j-lt"/>
                        </a:rPr>
                        <a:t>2017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j-lt"/>
                        </a:rPr>
                        <a:t>2018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2019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2020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2021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2022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33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j-lt"/>
                        </a:rPr>
                        <a:t>Чистий грошовий потік від операційної діяльності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j-lt"/>
                        </a:rPr>
                        <a:t>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j-lt"/>
                        </a:rPr>
                        <a:t>3,850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4,630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j-lt"/>
                        </a:rPr>
                        <a:t>5,160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j-lt"/>
                        </a:rPr>
                        <a:t>5,320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6,190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j-lt"/>
                        </a:rPr>
                        <a:t>6,550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  <a:latin typeface="+mj-lt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44233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+mj-lt"/>
                        </a:rPr>
                        <a:t>Коефіціенти дисконтування (20%)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0.833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0.694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0.579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j-lt"/>
                        </a:rPr>
                        <a:t>0.482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0.402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0.335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5867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j-lt"/>
                        </a:rPr>
                        <a:t>Дисконтований грошовий потік від операційної діяльності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3,207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3,213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2,988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j-lt"/>
                        </a:rPr>
                        <a:t>2,564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j-lt"/>
                        </a:rPr>
                        <a:t>2,488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2,194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16,655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233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j-lt"/>
                        </a:rPr>
                        <a:t>Чистий грошовий потік від інвестиційної діяльності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-6,000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-10,000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  <a:latin typeface="+mj-lt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5867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j-lt"/>
                        </a:rPr>
                        <a:t>Дисконтований грошовий потік від інвестиційної діяльності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j-lt"/>
                        </a:rPr>
                        <a:t>-</a:t>
                      </a:r>
                      <a:r>
                        <a:rPr lang="en-US" sz="1400" u="none" strike="noStrike" dirty="0" smtClean="0">
                          <a:effectLst/>
                          <a:latin typeface="+mj-lt"/>
                        </a:rPr>
                        <a:t>6,000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j-lt"/>
                        </a:rPr>
                        <a:t>-</a:t>
                      </a:r>
                      <a:r>
                        <a:rPr lang="en-US" sz="1400" u="none" strike="noStrike" dirty="0" smtClean="0">
                          <a:effectLst/>
                          <a:latin typeface="+mj-lt"/>
                        </a:rPr>
                        <a:t>8,330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  <a:latin typeface="+mj-lt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  <a:latin typeface="+mj-lt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  <a:latin typeface="+mj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j-lt"/>
                        </a:rPr>
                        <a:t>-</a:t>
                      </a:r>
                      <a:r>
                        <a:rPr lang="en-US" sz="1400" u="none" strike="noStrike" dirty="0" smtClean="0">
                          <a:effectLst/>
                          <a:latin typeface="+mj-lt"/>
                        </a:rPr>
                        <a:t>14,330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187624" y="4941168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PI = 16,655/14,330 = 1.16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54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692696"/>
            <a:ext cx="8229600" cy="562074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Показники економічної ефективності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221041"/>
              </p:ext>
            </p:extLst>
          </p:nvPr>
        </p:nvGraphicFramePr>
        <p:xfrm>
          <a:off x="1524000" y="1397000"/>
          <a:ext cx="6096000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Найменування показника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Значення показника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Чиста приведена вартість (</a:t>
                      </a:r>
                      <a:r>
                        <a:rPr lang="en-US" dirty="0" smtClean="0"/>
                        <a:t>NPV</a:t>
                      </a:r>
                      <a:r>
                        <a:rPr lang="uk-UA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2 325 </a:t>
                      </a:r>
                      <a:r>
                        <a:rPr lang="uk-UA" dirty="0" smtClean="0"/>
                        <a:t>тис.грн.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Внутрішня ставка доходності </a:t>
                      </a:r>
                      <a:r>
                        <a:rPr lang="en-US" dirty="0" smtClean="0"/>
                        <a:t> (IRR)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27.1%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Дисконтований період окупності </a:t>
                      </a:r>
                      <a:r>
                        <a:rPr lang="ru-RU" dirty="0" smtClean="0"/>
                        <a:t>(</a:t>
                      </a:r>
                      <a:r>
                        <a:rPr lang="en-US" dirty="0" smtClean="0"/>
                        <a:t>DPP</a:t>
                      </a:r>
                      <a:r>
                        <a:rPr lang="ru-RU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4.95 </a:t>
                      </a:r>
                      <a:r>
                        <a:rPr lang="uk-UA" dirty="0" smtClean="0"/>
                        <a:t>роки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Індекс прибутковості (</a:t>
                      </a:r>
                      <a:r>
                        <a:rPr lang="en-US" dirty="0" smtClean="0"/>
                        <a:t>PI</a:t>
                      </a:r>
                      <a:r>
                        <a:rPr lang="uk-UA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 smtClean="0"/>
                        <a:t>1.16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27584" y="4509120"/>
            <a:ext cx="748883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Чиста </a:t>
            </a:r>
            <a:r>
              <a:rPr lang="uk-UA" dirty="0" smtClean="0"/>
              <a:t>приведена </a:t>
            </a:r>
            <a:r>
              <a:rPr lang="uk-UA" dirty="0"/>
              <a:t>вартість проекту</a:t>
            </a:r>
            <a:r>
              <a:rPr lang="en-US" dirty="0"/>
              <a:t> (NPV)</a:t>
            </a:r>
            <a:r>
              <a:rPr lang="uk-UA" dirty="0"/>
              <a:t> – </a:t>
            </a:r>
            <a:r>
              <a:rPr lang="uk-UA" b="1" dirty="0"/>
              <a:t>позитивна. </a:t>
            </a:r>
          </a:p>
          <a:p>
            <a:r>
              <a:rPr lang="uk-UA" dirty="0" smtClean="0"/>
              <a:t>Внутрішня ставка доходності (</a:t>
            </a:r>
            <a:r>
              <a:rPr lang="en-US" dirty="0"/>
              <a:t>IRR </a:t>
            </a:r>
            <a:r>
              <a:rPr lang="uk-UA" dirty="0"/>
              <a:t>) більше ставки дисконтування – 20 </a:t>
            </a:r>
            <a:r>
              <a:rPr lang="uk-UA" dirty="0" smtClean="0"/>
              <a:t>%.</a:t>
            </a:r>
          </a:p>
          <a:p>
            <a:r>
              <a:rPr lang="uk-UA" dirty="0" smtClean="0"/>
              <a:t>Індекс прибутковості </a:t>
            </a:r>
            <a:r>
              <a:rPr lang="en-US" dirty="0" smtClean="0"/>
              <a:t>(PI) </a:t>
            </a:r>
            <a:r>
              <a:rPr lang="uk-UA" dirty="0" smtClean="0"/>
              <a:t>більше 1.</a:t>
            </a:r>
          </a:p>
          <a:p>
            <a:r>
              <a:rPr lang="uk-UA" dirty="0" smtClean="0"/>
              <a:t>Дисконтований період окупності менше строку корисного використання медичного обладнання.</a:t>
            </a:r>
            <a:endParaRPr lang="uk-UA" dirty="0"/>
          </a:p>
          <a:p>
            <a:r>
              <a:rPr lang="uk-UA" dirty="0"/>
              <a:t>Даний проект </a:t>
            </a:r>
            <a:r>
              <a:rPr lang="uk-UA" b="1" dirty="0"/>
              <a:t>є інвестиційно </a:t>
            </a:r>
            <a:r>
              <a:rPr lang="uk-UA" b="1" dirty="0" smtClean="0"/>
              <a:t>привабливим.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114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634082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Економічна чиста приведена вартість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77888056"/>
              </p:ext>
            </p:extLst>
          </p:nvPr>
        </p:nvGraphicFramePr>
        <p:xfrm>
          <a:off x="395536" y="1628800"/>
          <a:ext cx="8064897" cy="7388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17" name="Equation" r:id="rId3" imgW="4889500" imgH="444500" progId="Equation.3">
                  <p:embed/>
                </p:oleObj>
              </mc:Choice>
              <mc:Fallback>
                <p:oleObj name="Equation" r:id="rId3" imgW="4889500" imgH="4445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1628800"/>
                        <a:ext cx="8064897" cy="73888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71600" y="2780928"/>
            <a:ext cx="70567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де n - прогнозний період;</a:t>
            </a:r>
            <a:endParaRPr lang="en-US" dirty="0"/>
          </a:p>
          <a:p>
            <a:r>
              <a:rPr lang="ru-RU" dirty="0"/>
              <a:t>k - рік у прогнозному періоді;</a:t>
            </a:r>
            <a:endParaRPr lang="en-US" dirty="0"/>
          </a:p>
          <a:p>
            <a:r>
              <a:rPr lang="ru-RU" dirty="0"/>
              <a:t>NСF</a:t>
            </a:r>
            <a:r>
              <a:rPr lang="ru-RU" b="1" baseline="-25000" dirty="0"/>
              <a:t>k</a:t>
            </a:r>
            <a:r>
              <a:rPr lang="ru-RU" dirty="0"/>
              <a:t> - чистий операційний потік коштів (доходи) у рік </a:t>
            </a:r>
            <a:r>
              <a:rPr lang="ru-RU" i="1" dirty="0"/>
              <a:t>k</a:t>
            </a:r>
            <a:r>
              <a:rPr lang="ru-RU" dirty="0"/>
              <a:t>;</a:t>
            </a:r>
            <a:endParaRPr lang="en-US" dirty="0"/>
          </a:p>
          <a:p>
            <a:r>
              <a:rPr lang="ru-RU" dirty="0"/>
              <a:t>r</a:t>
            </a:r>
            <a:r>
              <a:rPr lang="ru-RU" b="1" baseline="-25000" dirty="0"/>
              <a:t>k</a:t>
            </a:r>
            <a:r>
              <a:rPr lang="ru-RU" dirty="0"/>
              <a:t> - річна </a:t>
            </a:r>
            <a:r>
              <a:rPr lang="uk-UA" dirty="0"/>
              <a:t>соціальна </a:t>
            </a:r>
            <a:r>
              <a:rPr lang="ru-RU" dirty="0"/>
              <a:t>ставка дисконту</a:t>
            </a:r>
            <a:r>
              <a:rPr lang="uk-UA" dirty="0"/>
              <a:t>вання</a:t>
            </a:r>
            <a:r>
              <a:rPr lang="ru-RU" dirty="0"/>
              <a:t> в рік </a:t>
            </a:r>
            <a:r>
              <a:rPr lang="ru-RU" i="1" dirty="0"/>
              <a:t>k</a:t>
            </a:r>
            <a:r>
              <a:rPr lang="ru-RU" dirty="0"/>
              <a:t>;</a:t>
            </a:r>
            <a:endParaRPr lang="en-US" dirty="0"/>
          </a:p>
          <a:p>
            <a:r>
              <a:rPr lang="ru-RU" dirty="0"/>
              <a:t>I</a:t>
            </a:r>
            <a:r>
              <a:rPr lang="en-US" b="1" baseline="-25000" dirty="0"/>
              <a:t>k</a:t>
            </a:r>
            <a:r>
              <a:rPr lang="ru-RU" dirty="0"/>
              <a:t> - інвестиції (витрати) у рік </a:t>
            </a:r>
            <a:r>
              <a:rPr lang="en-US" dirty="0" smtClean="0"/>
              <a:t>k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55576" y="4581128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У багатьох країнах </a:t>
            </a:r>
            <a:r>
              <a:rPr lang="ru-RU" dirty="0" smtClean="0"/>
              <a:t>соціальна ставка </a:t>
            </a:r>
            <a:r>
              <a:rPr lang="ru-RU" dirty="0"/>
              <a:t>визначається на державному рівні, </a:t>
            </a:r>
            <a:r>
              <a:rPr lang="ru-RU" dirty="0" smtClean="0"/>
              <a:t>наприклад</a:t>
            </a:r>
            <a:r>
              <a:rPr lang="ru-RU" dirty="0"/>
              <a:t>, у Великобританії приймається на рівні 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3,5%</a:t>
            </a:r>
            <a:r>
              <a:rPr lang="ru-RU" dirty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1031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8147248" cy="706090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Приклад розрахунку 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ENPV</a:t>
            </a:r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 (тис.грн.)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170351"/>
              </p:ext>
            </p:extLst>
          </p:nvPr>
        </p:nvGraphicFramePr>
        <p:xfrm>
          <a:off x="683570" y="1340769"/>
          <a:ext cx="8352927" cy="41764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98175"/>
                <a:gridCol w="733431"/>
                <a:gridCol w="191004"/>
                <a:gridCol w="704331"/>
                <a:gridCol w="704331"/>
                <a:gridCol w="704331"/>
                <a:gridCol w="704331"/>
                <a:gridCol w="704331"/>
                <a:gridCol w="704331"/>
                <a:gridCol w="704331"/>
              </a:tblGrid>
              <a:tr h="19823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Найменування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Рядок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2016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2017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2018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2019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2020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2021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2022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23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Операційна діяльність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(01)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9823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Надходження 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(02)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5,000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5,000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5,500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6,000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6,500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7,000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38799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+mn-lt"/>
                        </a:rPr>
                        <a:t>Витрати на операційну діяльність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(03)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-3,500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-4,000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-4,500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-4,500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-5,000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-6,000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57775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+mn-lt"/>
                        </a:rPr>
                        <a:t>Чистий грошовий потік від операційної діяльності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(04)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1,500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1,000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1,000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1,500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1,500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1,000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19823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+mn-lt"/>
                        </a:rPr>
                        <a:t>Інвестиційна діяльність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(05)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19823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+mn-lt"/>
                        </a:rPr>
                        <a:t>Розроблення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(06)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-6,000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57775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+mn-lt"/>
                        </a:rPr>
                        <a:t>Чистий грошовий потік від інвестиційної діяльності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(07)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-6,000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577758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Грошовий потік для оцінки інвестиційного проекту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(08)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-6,000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1,500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1,000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1,000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1,500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1,500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1,000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799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Коефіціенти дисконтування (20%)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1.000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0.833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0.694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0.579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0.482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0.402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0.335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627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Дисконтовані грошові потоки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-6,000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1,250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694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579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723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603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335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71600" y="5733256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NPV =  - 1817</a:t>
            </a: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 тис.грн.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 &lt; 0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193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3200" dirty="0">
                <a:solidFill>
                  <a:schemeClr val="accent6">
                    <a:lumMod val="75000"/>
                  </a:schemeClr>
                </a:solidFill>
              </a:rPr>
              <a:t>Приклад розрахунку </a:t>
            </a:r>
            <a:r>
              <a:rPr lang="en-US" sz="3200" dirty="0" smtClean="0">
                <a:solidFill>
                  <a:schemeClr val="accent6">
                    <a:lumMod val="75000"/>
                  </a:schemeClr>
                </a:solidFill>
              </a:rPr>
              <a:t>ENPV</a:t>
            </a:r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 (тис.грн.)</a:t>
            </a:r>
            <a:endParaRPr lang="en-US" sz="32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3334202"/>
              </p:ext>
            </p:extLst>
          </p:nvPr>
        </p:nvGraphicFramePr>
        <p:xfrm>
          <a:off x="395536" y="980728"/>
          <a:ext cx="7200800" cy="50311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29916"/>
                <a:gridCol w="223683"/>
                <a:gridCol w="646073"/>
                <a:gridCol w="150854"/>
                <a:gridCol w="607182"/>
                <a:gridCol w="607182"/>
                <a:gridCol w="607182"/>
                <a:gridCol w="607182"/>
                <a:gridCol w="607182"/>
                <a:gridCol w="607182"/>
                <a:gridCol w="607182"/>
              </a:tblGrid>
              <a:tr h="21054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Найменування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Рядок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2016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2017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2018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2019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2020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2021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2022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54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Операційна діяльність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(01)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1054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+mn-lt"/>
                        </a:rPr>
                        <a:t>Надходження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(02)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5,000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5,000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5,500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6,000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6,500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7,000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21054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Економічні вигоди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(03)</a:t>
                      </a:r>
                      <a:endParaRPr lang="en-US" sz="1400" b="1" i="0" u="none" strike="noStrike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1,500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1,500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1,500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1,500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1,500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1,500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41209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Витрати на операційну діяльність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(04)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-3,500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-4,000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-4,500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-4,500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-5,000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-6,000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21054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Економічні витрати</a:t>
                      </a:r>
                      <a:endParaRPr lang="ru-RU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(05)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-1,150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-1,150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-1,150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-1,150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-1,150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+mn-lt"/>
                        </a:rPr>
                        <a:t>-1,150</a:t>
                      </a:r>
                      <a:endParaRPr lang="en-US" sz="14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61363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Чистий грошовий потік від операційної діяльності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(06)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1,850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1,350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1,350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1,850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1,850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1,350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09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+mn-lt"/>
                        </a:rPr>
                        <a:t>Інвестиційна діяльність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(07)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1054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+mn-lt"/>
                        </a:rPr>
                        <a:t>Розроблення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(08)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-6,000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61363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+mn-lt"/>
                        </a:rPr>
                        <a:t>Чистий грошовий потік від інвестиційної діяльності 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(09)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-6,000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</a:tr>
              <a:tr h="613636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Грошовий потік для оцінки інвестиційного проекту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(10)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-6,000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1,850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1,350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1,350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1,850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1,850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1,350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09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+mn-lt"/>
                        </a:rPr>
                        <a:t>Соціальная ставка дисконтування (12%)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1.000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0.893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0.797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0.712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0.636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0.567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0.507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09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+mn-lt"/>
                        </a:rPr>
                        <a:t>Дисконтовані грошові потоки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R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-6,000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1,652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  <a:latin typeface="+mn-lt"/>
                        </a:rPr>
                        <a:t>1,076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961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1,177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1,049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  <a:latin typeface="+mn-lt"/>
                        </a:rPr>
                        <a:t>684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>
                    <a:lnT w="12700" cap="flat" cmpd="sng" algn="ctr">
                      <a:solidFill>
                        <a:schemeClr val="accent6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53836" y="6093296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ENPV =  599 </a:t>
            </a: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тис.грн.</a:t>
            </a:r>
          </a:p>
          <a:p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ERR = 15,5 %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859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19256" cy="634082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Економічний аналіз. Аеропорт</a:t>
            </a:r>
            <a:r>
              <a:rPr lang="uk-UA" dirty="0" smtClean="0"/>
              <a:t>. </a:t>
            </a:r>
            <a:endParaRPr lang="en-US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7907266"/>
              </p:ext>
            </p:extLst>
          </p:nvPr>
        </p:nvGraphicFramePr>
        <p:xfrm>
          <a:off x="395536" y="1412777"/>
          <a:ext cx="7560840" cy="5018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80420"/>
                <a:gridCol w="3780420"/>
              </a:tblGrid>
              <a:tr h="64938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C</a:t>
                      </a:r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оціально-економічні вигоди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Соціально-економічні витрати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910234">
                <a:tc>
                  <a:txBody>
                    <a:bodyPr/>
                    <a:lstStyle/>
                    <a:p>
                      <a:r>
                        <a:rPr lang="ru-RU" dirty="0" smtClean="0"/>
                        <a:t>Поліпшення безпеки та зниження нещасних випадків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Шум і забруднення навколишнього середовища</a:t>
                      </a:r>
                      <a:endParaRPr lang="en-US" dirty="0"/>
                    </a:p>
                  </a:txBody>
                  <a:tcPr/>
                </a:tc>
              </a:tr>
              <a:tr h="1456375">
                <a:tc>
                  <a:txBody>
                    <a:bodyPr/>
                    <a:lstStyle/>
                    <a:p>
                      <a:r>
                        <a:rPr lang="ru-RU" dirty="0" smtClean="0"/>
                        <a:t>Зниження впливу на навколишнє середовище у зв'язку з більш розвиненою інфраструктурою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Перевантаженість через збільшення трафіку </a:t>
                      </a:r>
                      <a:endParaRPr lang="en-US" dirty="0"/>
                    </a:p>
                  </a:txBody>
                  <a:tcPr/>
                </a:tc>
              </a:tr>
              <a:tr h="2002515">
                <a:tc>
                  <a:txBody>
                    <a:bodyPr/>
                    <a:lstStyle/>
                    <a:p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Непрямий позитивний вплив на вартість землі та комерційної нерухомості поряд з аеропортом, на господарську діяльність (роздрібна торгівля, готелі, ресторани і т.д.)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Непрямий негативний вплив на вартість землі та </a:t>
                      </a:r>
                      <a:r>
                        <a:rPr lang="ru-RU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житлової нерухомості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3709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Оцінка ризиків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Down Arrow Callout 2"/>
          <p:cNvSpPr/>
          <p:nvPr/>
        </p:nvSpPr>
        <p:spPr>
          <a:xfrm>
            <a:off x="1259632" y="980728"/>
            <a:ext cx="6336704" cy="2088232"/>
          </a:xfrm>
          <a:prstGeom prst="downArrowCallo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1401447" y="1099561"/>
            <a:ext cx="5976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Критичні фактори: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Попит на перевезення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Високі інвестиційні та експлуатаційні витрати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Координація з супутніми інвестиційними проектами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15836" y="3156069"/>
            <a:ext cx="6194889" cy="23762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619672" y="3501008"/>
            <a:ext cx="56166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Припущення щодо ВВП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Темпи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зростання трафіку </a:t>
            </a:r>
            <a:endParaRPr lang="ru-RU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Існуюча інфраструктура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Вартість часу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для користувачів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Інвестиційні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витрати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Експлуатаційні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</a:rPr>
              <a:t>витрати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>Тарифи конкурентів</a:t>
            </a:r>
            <a:endParaRPr 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15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Аналіз витрат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3568" y="1196752"/>
            <a:ext cx="78488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Метод використовується для проектів, для яких </a:t>
            </a: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проблематично (або неможливо)</a:t>
            </a:r>
            <a:r>
              <a:rPr lang="uk-UA" dirty="0" smtClean="0"/>
              <a:t> розрахувати </a:t>
            </a: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економічні вигоди</a:t>
            </a:r>
            <a:r>
              <a:rPr lang="uk-UA" dirty="0" smtClean="0"/>
              <a:t>, а економічні витрати можуть бути розраховані з високим рівнем впевненності.</a:t>
            </a:r>
          </a:p>
          <a:p>
            <a:endParaRPr lang="uk-UA" dirty="0" smtClean="0"/>
          </a:p>
        </p:txBody>
      </p:sp>
      <p:sp>
        <p:nvSpPr>
          <p:cNvPr id="6" name="Oval 5"/>
          <p:cNvSpPr/>
          <p:nvPr/>
        </p:nvSpPr>
        <p:spPr>
          <a:xfrm>
            <a:off x="249854" y="2192644"/>
            <a:ext cx="2952328" cy="1740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solidFill>
                  <a:schemeClr val="accent6">
                    <a:lumMod val="75000"/>
                  </a:schemeClr>
                </a:solidFill>
              </a:rPr>
              <a:t>Випуск продукції,</a:t>
            </a:r>
          </a:p>
          <a:p>
            <a:pPr algn="ctr"/>
            <a:r>
              <a:rPr lang="uk-UA" sz="1600" b="1" dirty="0" smtClean="0">
                <a:solidFill>
                  <a:schemeClr val="accent6">
                    <a:lumMod val="75000"/>
                  </a:schemeClr>
                </a:solidFill>
              </a:rPr>
              <a:t>Надання послуг= фіксований</a:t>
            </a:r>
            <a:endParaRPr lang="en-US" sz="1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1473990" y="3933056"/>
            <a:ext cx="720080" cy="9483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lowchart: Process 7"/>
          <p:cNvSpPr/>
          <p:nvPr/>
        </p:nvSpPr>
        <p:spPr>
          <a:xfrm>
            <a:off x="465878" y="4881380"/>
            <a:ext cx="2736304" cy="14999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Вибір постачальника, що забезпечить</a:t>
            </a:r>
          </a:p>
          <a:p>
            <a:pPr algn="ctr"/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min NPV </a:t>
            </a: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витрат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788024" y="2192644"/>
            <a:ext cx="2952328" cy="17404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solidFill>
                  <a:schemeClr val="accent6">
                    <a:lumMod val="75000"/>
                  </a:schemeClr>
                </a:solidFill>
              </a:rPr>
              <a:t>Заданий рівень витрат</a:t>
            </a:r>
            <a:endParaRPr lang="en-US" sz="16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Down Arrow 9"/>
          <p:cNvSpPr/>
          <p:nvPr/>
        </p:nvSpPr>
        <p:spPr>
          <a:xfrm>
            <a:off x="6012160" y="3933056"/>
            <a:ext cx="720080" cy="9483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lowchart: Process 10"/>
          <p:cNvSpPr/>
          <p:nvPr/>
        </p:nvSpPr>
        <p:spPr>
          <a:xfrm>
            <a:off x="5004048" y="4881380"/>
            <a:ext cx="2736304" cy="14999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accent6">
                    <a:lumMod val="75000"/>
                  </a:schemeClr>
                </a:solidFill>
              </a:rPr>
              <a:t>Вибір постачальника, що забезпечить</a:t>
            </a:r>
          </a:p>
          <a:p>
            <a:pPr algn="ctr"/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max </a:t>
            </a: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випуск продукції, надання послуг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8905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Аналіз витрат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1052736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Якщо альтернативні способи досягнення мети співпадають за строками реалізації, ключовим критерієм  відбору буде </a:t>
            </a: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min NPV </a:t>
            </a: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витрат</a:t>
            </a:r>
            <a:r>
              <a:rPr lang="uk-UA" dirty="0" smtClean="0"/>
              <a:t>.</a:t>
            </a:r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496266"/>
              </p:ext>
            </p:extLst>
          </p:nvPr>
        </p:nvGraphicFramePr>
        <p:xfrm>
          <a:off x="611560" y="1699067"/>
          <a:ext cx="7488833" cy="485884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6636"/>
                <a:gridCol w="2648489"/>
                <a:gridCol w="711299"/>
                <a:gridCol w="749937"/>
                <a:gridCol w="730618"/>
                <a:gridCol w="730618"/>
                <a:gridCol w="730618"/>
                <a:gridCol w="730618"/>
              </a:tblGrid>
              <a:tr h="104739"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1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1) Альтернативний варіант № 1</a:t>
                      </a:r>
                      <a:endParaRPr lang="ru-RU" sz="12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</a:tr>
              <a:tr h="16441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№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Грошові потоки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2015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2016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2017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2018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2019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2020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1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Операційні витрати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-4,000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-5,000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-5,500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-6,000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-6,500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1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Інвестиційні витрати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-20,000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-10,000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32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Грошовий потік для інвест.аналізу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-20,000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-14,000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-5,000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-5,500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-6,000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-6,500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32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Коефіцієнт дисконтування (14.25%)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1.000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0.875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0.766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0.671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0.587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0.514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1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Дисконтований грош.потік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-20,000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-12,250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-3,830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-3,691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-3,522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-3,341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1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NPV</a:t>
                      </a:r>
                      <a:endParaRPr lang="en-US" sz="12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-46,634</a:t>
                      </a:r>
                      <a:endParaRPr lang="en-US" sz="12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min NPV</a:t>
                      </a:r>
                      <a:endParaRPr lang="en-US" sz="12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64410"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1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2) Альтернативний варіант № 2</a:t>
                      </a:r>
                      <a:endParaRPr lang="ru-RU" sz="12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</a:tr>
              <a:tr h="16441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№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Грошові потоки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2015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2016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2017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2018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2019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2020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1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Операційні витрати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-4,500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-4,500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-6,000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-6,500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-7,000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1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Інвестиційні витрати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-18,000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-15,000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32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Грошовий потік для інвест.аналізу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-18,000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-19,500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-4,500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-6,000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-6,500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-7,000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32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Коефіцієнт дисконтування (14.25%)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1.000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0.875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0.766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0.671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0.587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0.514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1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Дисконтований грош.потік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-18,000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-17,063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-3,447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-4,026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-3,816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-3,598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10">
                <a:tc>
                  <a:txBody>
                    <a:bodyPr/>
                    <a:lstStyle/>
                    <a:p>
                      <a:pPr algn="l" fontAlgn="b"/>
                      <a:endParaRPr lang="en-US" sz="12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NPV</a:t>
                      </a:r>
                      <a:endParaRPr lang="en-US" sz="12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-49,949</a:t>
                      </a:r>
                      <a:endParaRPr lang="en-US" sz="12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64410"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1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3) Альтернативний варіант № 3</a:t>
                      </a:r>
                      <a:endParaRPr lang="ru-RU" sz="12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/>
                </a:tc>
              </a:tr>
              <a:tr h="164410"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№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Грошові потоки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2015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2016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2017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2018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2019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2020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1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 dirty="0">
                          <a:effectLst/>
                        </a:rPr>
                        <a:t>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Операційні витрати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-5,000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-4,500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-5,500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-6,000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-6,500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1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Інвестиційні витрати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-20,000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-12,000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32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Грошовий потік для інвест.аналізу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-20,000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-17,000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-4,500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-5,500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-6,000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-6,500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326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effectLst/>
                        </a:rPr>
                        <a:t>Коефіцієнт дисконтування (14.25%)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1.000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0.875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0.766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0.671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0.587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0.514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1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100" u="none" strike="noStrike">
                          <a:effectLst/>
                        </a:rPr>
                        <a:t>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>
                          <a:effectLst/>
                        </a:rPr>
                        <a:t>Дисконтований грош.потік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-20,000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-14,875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-3,447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-3,691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-3,522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-3,341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410"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NPV</a:t>
                      </a:r>
                      <a:endParaRPr lang="en-US" sz="12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1" u="none" strike="noStrike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-48,876</a:t>
                      </a:r>
                      <a:endParaRPr lang="en-US" sz="12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200" b="1" i="0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107" marR="9107" marT="9107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49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Аналіз ризиків і можливі шляхи їх зниження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556792"/>
            <a:ext cx="82089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Постанова Кабінету Міністрів України № 232 від 16.02.2011 «Методика виявлення ризиків, пов</a:t>
            </a:r>
            <a:r>
              <a:rPr lang="en-US" dirty="0" smtClean="0"/>
              <a:t>’</a:t>
            </a:r>
            <a:r>
              <a:rPr lang="uk-UA" dirty="0" smtClean="0"/>
              <a:t>язаних з ДПП, їх оцінки та виявлення форми управління ними».</a:t>
            </a:r>
          </a:p>
          <a:p>
            <a:r>
              <a:rPr lang="uk-UA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Ризик </a:t>
            </a:r>
            <a:r>
              <a:rPr lang="uk-UA" dirty="0">
                <a:latin typeface="Arial" pitchFamily="34" charset="0"/>
              </a:rPr>
              <a:t>– </a:t>
            </a:r>
            <a:r>
              <a:rPr lang="uk-UA" i="1" u="sng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загроза</a:t>
            </a:r>
            <a:r>
              <a:rPr lang="uk-UA" dirty="0">
                <a:latin typeface="Arial" pitchFamily="34" charset="0"/>
              </a:rPr>
              <a:t> того, що певна подія або дія негативно вплине на здатність організації успішно досягти своїх </a:t>
            </a:r>
            <a:r>
              <a:rPr lang="uk-UA" i="1" u="sng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</a:rPr>
              <a:t>цілей</a:t>
            </a:r>
            <a:r>
              <a:rPr lang="uk-UA" dirty="0">
                <a:latin typeface="Arial" pitchFamily="34" charset="0"/>
              </a:rPr>
              <a:t> або реалізувати свої стратегії. </a:t>
            </a:r>
          </a:p>
          <a:p>
            <a:endParaRPr lang="en-US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6853617"/>
              </p:ext>
            </p:extLst>
          </p:nvPr>
        </p:nvGraphicFramePr>
        <p:xfrm>
          <a:off x="683568" y="3573016"/>
          <a:ext cx="7272807" cy="28893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7721"/>
                <a:gridCol w="2700817"/>
                <a:gridCol w="2424269"/>
              </a:tblGrid>
              <a:tr h="864096"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Тип та вид ризику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Можливі негативні наслідки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Заходи щодо зменшення впливу ризиків</a:t>
                      </a:r>
                      <a:endParaRPr lang="en-US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393114">
                <a:tc>
                  <a:txBody>
                    <a:bodyPr/>
                    <a:lstStyle/>
                    <a:p>
                      <a:r>
                        <a:rPr lang="uk-UA" dirty="0" smtClean="0"/>
                        <a:t>Комерційні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залучення інвестицій в обсязі, недостатньому для виконання умов договору;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3114">
                <a:tc>
                  <a:txBody>
                    <a:bodyPr/>
                    <a:lstStyle/>
                    <a:p>
                      <a:r>
                        <a:rPr lang="uk-UA" dirty="0" smtClean="0"/>
                        <a:t>Екологічні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техногенні аварії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3114">
                <a:tc>
                  <a:txBody>
                    <a:bodyPr/>
                    <a:lstStyle/>
                    <a:p>
                      <a:r>
                        <a:rPr lang="uk-UA" dirty="0" smtClean="0"/>
                        <a:t>Фінансові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зміна курсу валюти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Slide Number Placeholder 1"/>
          <p:cNvSpPr txBox="1">
            <a:spLocks/>
          </p:cNvSpPr>
          <p:nvPr/>
        </p:nvSpPr>
        <p:spPr>
          <a:xfrm>
            <a:off x="323528" y="6356351"/>
            <a:ext cx="504056" cy="31300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E1F54401-4FA6-4023-8B78-D10A6503546B}" type="slidenum">
              <a:rPr lang="en-US" sz="1200" smtClean="0"/>
              <a:pPr>
                <a:defRPr/>
              </a:pPr>
              <a:t>34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36423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287338" y="6356350"/>
            <a:ext cx="468238" cy="385017"/>
          </a:xfrm>
        </p:spPr>
        <p:txBody>
          <a:bodyPr/>
          <a:lstStyle/>
          <a:p>
            <a:pPr>
              <a:defRPr/>
            </a:pPr>
            <a:fld id="{C8D6DA16-5711-4E9B-A5A1-109604F47879}" type="slidenum">
              <a:rPr lang="en-US" sz="1200" smtClean="0"/>
              <a:pPr>
                <a:defRPr/>
              </a:pPr>
              <a:t>35</a:t>
            </a:fld>
            <a:endParaRPr lang="en-US" sz="1200" b="0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395536" y="662374"/>
            <a:ext cx="8229600" cy="536104"/>
          </a:xfrm>
        </p:spPr>
        <p:txBody>
          <a:bodyPr/>
          <a:lstStyle/>
          <a:p>
            <a:r>
              <a:rPr lang="uk-UA" sz="3200" dirty="0" smtClean="0">
                <a:latin typeface="Arial" pitchFamily="34" charset="0"/>
                <a:cs typeface="Arial" pitchFamily="34" charset="0"/>
              </a:rPr>
              <a:t>Оцінка ризиків. Карта ризиків</a:t>
            </a:r>
            <a:endParaRPr lang="uk-UA" sz="32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2854045"/>
              </p:ext>
            </p:extLst>
          </p:nvPr>
        </p:nvGraphicFramePr>
        <p:xfrm>
          <a:off x="2839472" y="1302267"/>
          <a:ext cx="5764976" cy="34228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1244"/>
                <a:gridCol w="1441244"/>
                <a:gridCol w="1441244"/>
                <a:gridCol w="1441244"/>
              </a:tblGrid>
              <a:tr h="809418"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Arial" pitchFamily="34" charset="0"/>
                          <a:cs typeface="Arial" pitchFamily="34" charset="0"/>
                        </a:rPr>
                        <a:t>75%</a:t>
                      </a:r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en-US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809418"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33CC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en-US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809418">
                <a:tc>
                  <a:txBody>
                    <a:bodyPr/>
                    <a:lstStyle/>
                    <a:p>
                      <a:pPr algn="r"/>
                      <a:endParaRPr lang="en-US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33CC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33CC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en-US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99462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uk-UA" sz="1400" dirty="0" smtClean="0">
                          <a:latin typeface="Arial" pitchFamily="34" charset="0"/>
                          <a:cs typeface="Arial" pitchFamily="34" charset="0"/>
                        </a:rPr>
                        <a:t>Низька (1)</a:t>
                      </a:r>
                      <a:endParaRPr lang="en-U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uk-UA" sz="1400" dirty="0" smtClean="0">
                          <a:latin typeface="Arial" pitchFamily="34" charset="0"/>
                          <a:cs typeface="Arial" pitchFamily="34" charset="0"/>
                        </a:rPr>
                        <a:t>Середня (2)</a:t>
                      </a:r>
                      <a:endParaRPr lang="en-U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uk-UA" sz="1400" dirty="0" smtClean="0">
                          <a:latin typeface="Arial" pitchFamily="34" charset="0"/>
                          <a:cs typeface="Arial" pitchFamily="34" charset="0"/>
                        </a:rPr>
                        <a:t>Висока (3)</a:t>
                      </a:r>
                      <a:endParaRPr lang="en-U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571472" y="4857760"/>
            <a:ext cx="642942" cy="428628"/>
          </a:xfrm>
          <a:prstGeom prst="rect">
            <a:avLst/>
          </a:prstGeom>
          <a:solidFill>
            <a:srgbClr val="33CC33"/>
          </a:solidFill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sp>
        <p:nvSpPr>
          <p:cNvPr id="8" name="TextBox 7"/>
          <p:cNvSpPr txBox="1"/>
          <p:nvPr/>
        </p:nvSpPr>
        <p:spPr>
          <a:xfrm>
            <a:off x="1357290" y="4929198"/>
            <a:ext cx="65722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uk-UA" sz="1400" dirty="0" smtClean="0">
                <a:latin typeface="Arial" pitchFamily="34" charset="0"/>
                <a:cs typeface="Arial" pitchFamily="34" charset="0"/>
              </a:rPr>
              <a:t>Прийнятний ризик. Жодні дії не здійснюються.</a:t>
            </a:r>
            <a:endParaRPr lang="uk-UA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1472" y="5429264"/>
            <a:ext cx="642942" cy="42862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sp>
        <p:nvSpPr>
          <p:cNvPr id="10" name="TextBox 9"/>
          <p:cNvSpPr txBox="1"/>
          <p:nvPr/>
        </p:nvSpPr>
        <p:spPr>
          <a:xfrm>
            <a:off x="1357290" y="5374753"/>
            <a:ext cx="77867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uk-UA" sz="1400" dirty="0" smtClean="0">
                <a:latin typeface="Arial" pitchFamily="34" charset="0"/>
                <a:cs typeface="Arial" pitchFamily="34" charset="0"/>
              </a:rPr>
              <a:t>Помірний ризик. Необхідні заходи з контролю ризику.</a:t>
            </a:r>
            <a:endParaRPr lang="uk-UA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71472" y="5905683"/>
            <a:ext cx="642942" cy="415498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sp>
        <p:nvSpPr>
          <p:cNvPr id="12" name="TextBox 11"/>
          <p:cNvSpPr txBox="1"/>
          <p:nvPr/>
        </p:nvSpPr>
        <p:spPr>
          <a:xfrm>
            <a:off x="1357290" y="5857892"/>
            <a:ext cx="77867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uk-UA" sz="1400" dirty="0" smtClean="0">
                <a:latin typeface="Arial" pitchFamily="34" charset="0"/>
                <a:cs typeface="Arial" pitchFamily="34" charset="0"/>
              </a:rPr>
              <a:t>Неприйнятний ризик. Необхідні негайні заходи щодо зниження ризику.</a:t>
            </a:r>
            <a:endParaRPr lang="uk-UA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"/>
          <p:cNvSpPr/>
          <p:nvPr/>
        </p:nvSpPr>
        <p:spPr>
          <a:xfrm>
            <a:off x="121006" y="1508441"/>
            <a:ext cx="281806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457A1C"/>
              </a:buClr>
              <a:buNone/>
            </a:pPr>
            <a:r>
              <a:rPr lang="uk-UA" sz="1600" b="1" dirty="0">
                <a:latin typeface="Arial" pitchFamily="34" charset="0"/>
                <a:cs typeface="Arial" pitchFamily="34" charset="0"/>
              </a:rPr>
              <a:t>Оцінка ризиків </a:t>
            </a:r>
            <a:r>
              <a:rPr lang="uk-UA" sz="1600" dirty="0">
                <a:latin typeface="Arial" pitchFamily="34" charset="0"/>
                <a:cs typeface="Arial" pitchFamily="34" charset="0"/>
              </a:rPr>
              <a:t>передбачає визначення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285750" lvl="0" indent="-285750">
              <a:buClr>
                <a:srgbClr val="457A1C"/>
              </a:buClr>
              <a:buFont typeface="Courier New" pitchFamily="49" charset="0"/>
              <a:buChar char="o"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ступеня </a:t>
            </a:r>
            <a:r>
              <a:rPr lang="uk-UA" sz="1600" dirty="0">
                <a:latin typeface="Arial" pitchFamily="34" charset="0"/>
                <a:cs typeface="Arial" pitchFamily="34" charset="0"/>
              </a:rPr>
              <a:t>ймовірності їх виникнення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;</a:t>
            </a:r>
          </a:p>
          <a:p>
            <a:pPr marL="285750" lvl="0" indent="-285750">
              <a:buClr>
                <a:srgbClr val="457A1C"/>
              </a:buClr>
              <a:buFont typeface="Courier New" pitchFamily="49" charset="0"/>
              <a:buChar char="o"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можливих </a:t>
            </a:r>
            <a:r>
              <a:rPr lang="uk-UA" sz="1600" dirty="0">
                <a:latin typeface="Arial" pitchFamily="34" charset="0"/>
                <a:cs typeface="Arial" pitchFamily="34" charset="0"/>
              </a:rPr>
              <a:t>негативних 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наслідків</a:t>
            </a:r>
            <a:endParaRPr lang="uk-UA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29486" y="4293096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Ймовірність</a:t>
            </a:r>
            <a:endParaRPr lang="en-US" sz="16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11744" y="3061052"/>
            <a:ext cx="12284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>
                <a:latin typeface="Arial" pitchFamily="34" charset="0"/>
                <a:cs typeface="Arial" pitchFamily="34" charset="0"/>
              </a:rPr>
              <a:t>Низький (1)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987824" y="2276872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>
                <a:latin typeface="Arial" pitchFamily="34" charset="0"/>
                <a:cs typeface="Arial" pitchFamily="34" charset="0"/>
              </a:rPr>
              <a:t>Середній (2)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011744" y="1522511"/>
            <a:ext cx="1224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smtClean="0">
                <a:latin typeface="Arial" pitchFamily="34" charset="0"/>
                <a:cs typeface="Arial" pitchFamily="34" charset="0"/>
              </a:rPr>
              <a:t>Високий (3)</a:t>
            </a:r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962991" y="1198478"/>
            <a:ext cx="1800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Вплив</a:t>
            </a:r>
            <a:endParaRPr lang="en-US" sz="16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38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287338" y="6381327"/>
            <a:ext cx="396230" cy="288033"/>
          </a:xfrm>
        </p:spPr>
        <p:txBody>
          <a:bodyPr/>
          <a:lstStyle/>
          <a:p>
            <a:pPr>
              <a:defRPr/>
            </a:pPr>
            <a:fld id="{C8D6DA16-5711-4E9B-A5A1-109604F47879}" type="slidenum">
              <a:rPr lang="en-US" sz="1200" smtClean="0"/>
              <a:pPr>
                <a:defRPr/>
              </a:pPr>
              <a:t>36</a:t>
            </a:fld>
            <a:endParaRPr lang="en-US" sz="1200" b="0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83599" y="980728"/>
            <a:ext cx="8458200" cy="914400"/>
          </a:xfrm>
        </p:spPr>
        <p:txBody>
          <a:bodyPr/>
          <a:lstStyle/>
          <a:p>
            <a:r>
              <a:rPr lang="uk-UA" sz="3200" dirty="0" smtClean="0">
                <a:latin typeface="Arial" pitchFamily="34" charset="0"/>
                <a:cs typeface="Arial" pitchFamily="34" charset="0"/>
              </a:rPr>
              <a:t>Матриця ймовірності/впливу ризику (TARA)</a:t>
            </a:r>
            <a:endParaRPr lang="uk-UA" sz="32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4757721"/>
              </p:ext>
            </p:extLst>
          </p:nvPr>
        </p:nvGraphicFramePr>
        <p:xfrm>
          <a:off x="1331640" y="1988840"/>
          <a:ext cx="6553200" cy="40557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/>
                <a:gridCol w="2438400"/>
                <a:gridCol w="2362200"/>
              </a:tblGrid>
              <a:tr h="1191936">
                <a:tc>
                  <a:txBody>
                    <a:bodyPr/>
                    <a:lstStyle/>
                    <a:p>
                      <a:endParaRPr lang="uk-UA" sz="2000" noProof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000" noProof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Низька ймовірність, %</a:t>
                      </a:r>
                      <a:endParaRPr lang="uk-UA" sz="2000" noProof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000" noProof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Висока ймовірність, %</a:t>
                      </a:r>
                      <a:endParaRPr lang="uk-UA" sz="2000" noProof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1553128">
                <a:tc>
                  <a:txBody>
                    <a:bodyPr/>
                    <a:lstStyle/>
                    <a:p>
                      <a:endParaRPr lang="uk-UA" sz="2000" noProof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uk-UA" sz="2000" noProof="0" dirty="0" smtClean="0">
                          <a:latin typeface="Arial" pitchFamily="34" charset="0"/>
                          <a:cs typeface="Arial" pitchFamily="34" charset="0"/>
                        </a:rPr>
                        <a:t>Слабкий вплив</a:t>
                      </a:r>
                      <a:endParaRPr lang="uk-UA" sz="2000" noProof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000" noProof="0" dirty="0" smtClean="0">
                          <a:latin typeface="Arial" pitchFamily="34" charset="0"/>
                          <a:cs typeface="Arial" pitchFamily="34" charset="0"/>
                        </a:rPr>
                        <a:t>Прийняття ризику </a:t>
                      </a:r>
                    </a:p>
                    <a:p>
                      <a:endParaRPr lang="uk-UA" sz="2000" noProof="0" dirty="0" smtClean="0">
                        <a:solidFill>
                          <a:schemeClr val="accent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uk-UA" sz="2000" noProof="0" dirty="0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uk-UA" sz="2000" b="1" noProof="0" dirty="0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r>
                        <a:rPr lang="uk-UA" sz="2000" noProof="0" dirty="0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ccepting the risk)</a:t>
                      </a:r>
                      <a:endParaRPr lang="uk-UA" sz="2000" noProof="0" dirty="0">
                        <a:solidFill>
                          <a:schemeClr val="accent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000" noProof="0" dirty="0" smtClean="0">
                          <a:latin typeface="Arial" pitchFamily="34" charset="0"/>
                          <a:cs typeface="Arial" pitchFamily="34" charset="0"/>
                        </a:rPr>
                        <a:t>Зменшення</a:t>
                      </a:r>
                      <a:r>
                        <a:rPr lang="uk-UA" sz="2000" baseline="0" noProof="0" dirty="0" smtClean="0">
                          <a:latin typeface="Arial" pitchFamily="34" charset="0"/>
                          <a:cs typeface="Arial" pitchFamily="34" charset="0"/>
                        </a:rPr>
                        <a:t> ризику</a:t>
                      </a:r>
                      <a:endParaRPr lang="uk-UA" sz="2000" noProof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uk-UA" sz="2000" noProof="0" dirty="0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uk-UA" sz="2000" b="1" noProof="0" dirty="0" err="1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R</a:t>
                      </a:r>
                      <a:r>
                        <a:rPr lang="uk-UA" sz="2000" noProof="0" dirty="0" err="1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educe</a:t>
                      </a:r>
                      <a:r>
                        <a:rPr lang="uk-UA" sz="2000" noProof="0" dirty="0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uk-UA" sz="2000" noProof="0" dirty="0" err="1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the</a:t>
                      </a:r>
                      <a:r>
                        <a:rPr lang="uk-UA" sz="2000" noProof="0" dirty="0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uk-UA" sz="2000" noProof="0" dirty="0" err="1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risk</a:t>
                      </a:r>
                      <a:r>
                        <a:rPr lang="uk-UA" sz="2000" noProof="0" dirty="0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uk-UA" sz="2000" noProof="0" dirty="0">
                        <a:solidFill>
                          <a:schemeClr val="accent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11919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uk-UA" sz="2000" noProof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2000" noProof="0" dirty="0" smtClean="0">
                          <a:latin typeface="Arial" pitchFamily="34" charset="0"/>
                          <a:cs typeface="Arial" pitchFamily="34" charset="0"/>
                        </a:rPr>
                        <a:t>Сильний вплив</a:t>
                      </a:r>
                      <a:endParaRPr lang="uk-UA" sz="2000" noProof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000" noProof="0" dirty="0" smtClean="0">
                          <a:latin typeface="Arial" pitchFamily="34" charset="0"/>
                          <a:cs typeface="Arial" pitchFamily="34" charset="0"/>
                        </a:rPr>
                        <a:t>Передача</a:t>
                      </a:r>
                    </a:p>
                    <a:p>
                      <a:r>
                        <a:rPr lang="uk-UA" sz="2000" noProof="0" dirty="0" smtClean="0">
                          <a:latin typeface="Arial" pitchFamily="34" charset="0"/>
                          <a:cs typeface="Arial" pitchFamily="34" charset="0"/>
                        </a:rPr>
                        <a:t>(розділення) ризику</a:t>
                      </a:r>
                    </a:p>
                    <a:p>
                      <a:r>
                        <a:rPr lang="uk-UA" sz="2000" noProof="0" dirty="0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uk-UA" sz="2000" b="1" noProof="0" dirty="0" err="1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T</a:t>
                      </a:r>
                      <a:r>
                        <a:rPr lang="uk-UA" sz="2000" noProof="0" dirty="0" err="1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ransfer</a:t>
                      </a:r>
                      <a:r>
                        <a:rPr lang="uk-UA" sz="2000" noProof="0" dirty="0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uk-UA" sz="2000" noProof="0" dirty="0" err="1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the</a:t>
                      </a:r>
                      <a:r>
                        <a:rPr lang="uk-UA" sz="2000" noProof="0" dirty="0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uk-UA" sz="2000" noProof="0" dirty="0" err="1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risk</a:t>
                      </a:r>
                      <a:r>
                        <a:rPr lang="uk-UA" sz="2000" noProof="0" dirty="0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  <a:endParaRPr lang="uk-UA" sz="2000" noProof="0" dirty="0">
                        <a:solidFill>
                          <a:schemeClr val="accent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000" noProof="0" dirty="0" smtClean="0">
                          <a:latin typeface="Arial" pitchFamily="34" charset="0"/>
                          <a:cs typeface="Arial" pitchFamily="34" charset="0"/>
                        </a:rPr>
                        <a:t>Уникнення</a:t>
                      </a:r>
                      <a:r>
                        <a:rPr lang="uk-UA" sz="2000" baseline="0" noProof="0" dirty="0" smtClean="0">
                          <a:latin typeface="Arial" pitchFamily="34" charset="0"/>
                          <a:cs typeface="Arial" pitchFamily="34" charset="0"/>
                        </a:rPr>
                        <a:t> ризику</a:t>
                      </a:r>
                      <a:endParaRPr lang="uk-UA" sz="2000" noProof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uk-UA" sz="2000" noProof="0" dirty="0" smtClean="0">
                        <a:solidFill>
                          <a:schemeClr val="accent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uk-UA" sz="2000" noProof="0" dirty="0" smtClean="0">
                        <a:solidFill>
                          <a:schemeClr val="accent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uk-UA" sz="2000" noProof="0" dirty="0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(</a:t>
                      </a:r>
                      <a:r>
                        <a:rPr lang="uk-UA" sz="2000" b="1" noProof="0" dirty="0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  <a:r>
                        <a:rPr lang="uk-UA" sz="2000" noProof="0" dirty="0" smtClean="0">
                          <a:solidFill>
                            <a:schemeClr val="accent2"/>
                          </a:solidFill>
                          <a:latin typeface="Arial" pitchFamily="34" charset="0"/>
                          <a:cs typeface="Arial" pitchFamily="34" charset="0"/>
                        </a:rPr>
                        <a:t>void the risk)</a:t>
                      </a:r>
                      <a:endParaRPr lang="uk-UA" sz="2000" noProof="0" dirty="0">
                        <a:solidFill>
                          <a:schemeClr val="accent2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442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809625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</a:rPr>
              <a:t>Способи реагування на ризики</a:t>
            </a:r>
            <a:endParaRPr lang="en-US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2400" b="1" dirty="0" smtClean="0">
                <a:solidFill>
                  <a:schemeClr val="accent6">
                    <a:lumMod val="75000"/>
                  </a:schemeClr>
                </a:solidFill>
              </a:rPr>
              <a:t>Зменшення ризику </a:t>
            </a:r>
            <a:r>
              <a:rPr lang="uk-UA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вжиття заходів, які сприяють </a:t>
            </a:r>
            <a:r>
              <a:rPr lang="uk-UA" sz="20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зменшенню</a:t>
            </a:r>
            <a:r>
              <a:rPr lang="uk-UA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або </a:t>
            </a:r>
            <a:r>
              <a:rPr lang="uk-UA" sz="20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повному усуненню</a:t>
            </a:r>
            <a:r>
              <a:rPr lang="uk-UA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ймовірності виникнення ризиків та/або їх впливу.</a:t>
            </a:r>
          </a:p>
          <a:p>
            <a:r>
              <a:rPr lang="uk-UA" sz="2400" b="1" dirty="0">
                <a:solidFill>
                  <a:schemeClr val="accent6">
                    <a:lumMod val="75000"/>
                  </a:schemeClr>
                </a:solidFill>
              </a:rPr>
              <a:t>Прийняття </a:t>
            </a:r>
            <a:r>
              <a:rPr lang="uk-UA" sz="2400" b="1" dirty="0" smtClean="0">
                <a:solidFill>
                  <a:schemeClr val="accent6">
                    <a:lumMod val="75000"/>
                  </a:schemeClr>
                </a:solidFill>
              </a:rPr>
              <a:t>ризику</a:t>
            </a:r>
            <a:r>
              <a:rPr lang="uk-UA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uk-UA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означає, що жодних дій щодо нього не робитиметься. За результатами оцінки ризику видно, що його вплив </a:t>
            </a:r>
            <a:r>
              <a:rPr lang="uk-UA" sz="2000" u="sng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на діяльність буде мінімальним</a:t>
            </a:r>
            <a:r>
              <a:rPr lang="uk-UA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uk-UA" sz="2400" b="1" dirty="0">
                <a:solidFill>
                  <a:schemeClr val="accent6">
                    <a:lumMod val="75000"/>
                  </a:schemeClr>
                </a:solidFill>
              </a:rPr>
              <a:t>Передача (розділення) </a:t>
            </a:r>
            <a:r>
              <a:rPr lang="uk-UA" sz="2400" b="1" dirty="0" smtClean="0">
                <a:solidFill>
                  <a:schemeClr val="accent6">
                    <a:lumMod val="75000"/>
                  </a:schemeClr>
                </a:solidFill>
              </a:rPr>
              <a:t>ризику</a:t>
            </a:r>
            <a:r>
              <a:rPr lang="uk-UA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uk-UA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зменшити ймовірність або вплив ризику шляхом поділу цього ризику із іншими зацікавленими сторонами, або перенесення</a:t>
            </a:r>
            <a:r>
              <a:rPr lang="en-US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частини ризику. Прикладами є: використання страховки або субпідряду.</a:t>
            </a:r>
          </a:p>
          <a:p>
            <a:r>
              <a:rPr lang="uk-UA" sz="2400" b="1" dirty="0">
                <a:solidFill>
                  <a:schemeClr val="accent6">
                    <a:lumMod val="75000"/>
                  </a:schemeClr>
                </a:solidFill>
              </a:rPr>
              <a:t>Уникнення </a:t>
            </a:r>
            <a:r>
              <a:rPr lang="uk-UA" sz="2400" b="1" dirty="0" smtClean="0">
                <a:solidFill>
                  <a:schemeClr val="accent6">
                    <a:lumMod val="75000"/>
                  </a:schemeClr>
                </a:solidFill>
              </a:rPr>
              <a:t>ризику</a:t>
            </a:r>
            <a:r>
              <a:rPr lang="uk-UA" sz="2400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uk-UA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означає призупинення (припинення) діяльності (функції, процесу, операції), що призводять до підвищення ризику.</a:t>
            </a:r>
            <a:endParaRPr lang="en-US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lide Number Placeholder 1"/>
          <p:cNvSpPr txBox="1">
            <a:spLocks/>
          </p:cNvSpPr>
          <p:nvPr/>
        </p:nvSpPr>
        <p:spPr>
          <a:xfrm>
            <a:off x="323528" y="6356351"/>
            <a:ext cx="504056" cy="313009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E1F54401-4FA6-4023-8B78-D10A6503546B}" type="slidenum">
              <a:rPr lang="en-US" sz="1200" smtClean="0"/>
              <a:pPr>
                <a:defRPr/>
              </a:pPr>
              <a:t>37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975580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4. Організаційна структура та управління проектом</a:t>
            </a:r>
            <a:endParaRPr lang="en-US" sz="32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2" name="Picture 2" descr="http://usp.kiev.ua/img/st_img/Articles/Upravlenie%20proektam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307" y="1196752"/>
            <a:ext cx="2857500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56531" y="1196752"/>
            <a:ext cx="54726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Courier New" pitchFamily="49" charset="0"/>
              <a:buChar char="o"/>
            </a:pPr>
            <a:r>
              <a:rPr lang="uk-UA" dirty="0"/>
              <a:t>Інформація про Відповідального виконавця, у тому числі про Замовника у разі </a:t>
            </a:r>
            <a:r>
              <a:rPr lang="uk-UA" dirty="0" smtClean="0"/>
              <a:t>будівництва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uk-UA" dirty="0" smtClean="0"/>
              <a:t>Коротка </a:t>
            </a:r>
            <a:r>
              <a:rPr lang="uk-UA" dirty="0"/>
              <a:t>історія, включаючи фінансовий стан </a:t>
            </a:r>
            <a:r>
              <a:rPr lang="uk-UA" dirty="0" smtClean="0"/>
              <a:t>за </a:t>
            </a:r>
            <a:r>
              <a:rPr lang="uk-UA" dirty="0"/>
              <a:t>останній звітній </a:t>
            </a:r>
            <a:r>
              <a:rPr lang="uk-UA" dirty="0" smtClean="0"/>
              <a:t>період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uk-UA" dirty="0" smtClean="0"/>
              <a:t>Внутрішня </a:t>
            </a:r>
            <a:r>
              <a:rPr lang="uk-UA" dirty="0"/>
              <a:t>організаційна </a:t>
            </a:r>
            <a:r>
              <a:rPr lang="uk-UA" dirty="0" smtClean="0"/>
              <a:t>структура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uk-UA" dirty="0" smtClean="0"/>
              <a:t>Досвід </a:t>
            </a:r>
            <a:r>
              <a:rPr lang="uk-UA" dirty="0"/>
              <a:t>за останні три роки у реалізації інвестиційних проектів або в управлінні </a:t>
            </a:r>
            <a:r>
              <a:rPr lang="uk-UA" dirty="0" smtClean="0"/>
              <a:t>ними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uk-UA" dirty="0" smtClean="0"/>
              <a:t>Основні </a:t>
            </a:r>
            <a:r>
              <a:rPr lang="uk-UA" dirty="0"/>
              <a:t>види діяльності, продукції (товарів/робіт/послуг</a:t>
            </a:r>
            <a:r>
              <a:rPr lang="uk-UA" dirty="0" smtClean="0"/>
              <a:t>)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uk-UA" dirty="0" smtClean="0"/>
              <a:t>Позиція </a:t>
            </a:r>
            <a:r>
              <a:rPr lang="uk-UA" dirty="0"/>
              <a:t>на </a:t>
            </a:r>
            <a:r>
              <a:rPr lang="uk-UA" dirty="0" smtClean="0"/>
              <a:t>ринку</a:t>
            </a:r>
          </a:p>
          <a:p>
            <a:pPr marL="285750" indent="-285750">
              <a:buFont typeface="Courier New" pitchFamily="49" charset="0"/>
              <a:buChar char="o"/>
            </a:pPr>
            <a:endParaRPr lang="uk-UA" dirty="0" smtClean="0"/>
          </a:p>
          <a:p>
            <a:pPr marL="285750" indent="-285750">
              <a:buFont typeface="Courier New" pitchFamily="49" charset="0"/>
              <a:buChar char="o"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37739" y="4005064"/>
            <a:ext cx="880626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solidFill>
                  <a:schemeClr val="accent6">
                    <a:lumMod val="75000"/>
                  </a:schemeClr>
                </a:solidFill>
              </a:rPr>
              <a:t>Організаційна схема управління реалізації </a:t>
            </a:r>
            <a:r>
              <a:rPr lang="uk-UA" b="1" dirty="0" smtClean="0">
                <a:solidFill>
                  <a:schemeClr val="accent6">
                    <a:lumMod val="75000"/>
                  </a:schemeClr>
                </a:solidFill>
              </a:rPr>
              <a:t>проекту   Додатки.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uk-UA" dirty="0"/>
              <a:t>Фотографії, креслення, патентна інформація про </a:t>
            </a:r>
            <a:r>
              <a:rPr lang="uk-UA" dirty="0" smtClean="0"/>
              <a:t>продукцію</a:t>
            </a:r>
            <a:endParaRPr lang="en-US" dirty="0"/>
          </a:p>
          <a:p>
            <a:pPr marL="285750" indent="-285750">
              <a:buFont typeface="Courier New" pitchFamily="49" charset="0"/>
              <a:buChar char="o"/>
            </a:pPr>
            <a:r>
              <a:rPr lang="uk-UA" dirty="0" smtClean="0"/>
              <a:t>Результати </a:t>
            </a:r>
            <a:r>
              <a:rPr lang="uk-UA" dirty="0"/>
              <a:t>маркетингових досліджень.</a:t>
            </a:r>
            <a:endParaRPr lang="en-US" dirty="0"/>
          </a:p>
          <a:p>
            <a:pPr marL="285750" indent="-285750">
              <a:buFont typeface="Courier New" pitchFamily="49" charset="0"/>
              <a:buChar char="o"/>
            </a:pPr>
            <a:r>
              <a:rPr lang="uk-UA" dirty="0" smtClean="0"/>
              <a:t>Фотографії </a:t>
            </a:r>
            <a:r>
              <a:rPr lang="uk-UA" dirty="0"/>
              <a:t>і схеми.</a:t>
            </a:r>
            <a:endParaRPr lang="en-US" dirty="0"/>
          </a:p>
          <a:p>
            <a:pPr marL="285750" indent="-285750">
              <a:buFont typeface="Courier New" pitchFamily="49" charset="0"/>
              <a:buChar char="o"/>
            </a:pPr>
            <a:r>
              <a:rPr lang="uk-UA" dirty="0" smtClean="0"/>
              <a:t>Фінансово-економічні </a:t>
            </a:r>
            <a:r>
              <a:rPr lang="uk-UA" dirty="0"/>
              <a:t>розрахунки (таблиці, графіки). </a:t>
            </a:r>
            <a:endParaRPr lang="en-US" dirty="0"/>
          </a:p>
          <a:p>
            <a:pPr marL="285750" indent="-285750">
              <a:buFont typeface="Courier New" pitchFamily="49" charset="0"/>
              <a:buChar char="o"/>
            </a:pPr>
            <a:r>
              <a:rPr lang="uk-UA" dirty="0" smtClean="0"/>
              <a:t>Результати </a:t>
            </a:r>
            <a:r>
              <a:rPr lang="uk-UA" dirty="0"/>
              <a:t>аналізу фінансового стану Відповідального виконавця/Замовника.</a:t>
            </a:r>
            <a:endParaRPr lang="en-US" dirty="0"/>
          </a:p>
          <a:p>
            <a:pPr marL="285750" indent="-285750">
              <a:buFont typeface="Courier New" pitchFamily="49" charset="0"/>
              <a:buChar char="o"/>
            </a:pPr>
            <a:r>
              <a:rPr lang="uk-UA" dirty="0" smtClean="0"/>
              <a:t>Пакет </a:t>
            </a:r>
            <a:r>
              <a:rPr lang="uk-UA" dirty="0"/>
              <a:t>документів з обґрунтуванням оцінки впливу на навколишнє природне середовище.</a:t>
            </a:r>
            <a:endParaRPr lang="en-US" dirty="0"/>
          </a:p>
          <a:p>
            <a:pPr marL="285750" indent="-285750">
              <a:buFont typeface="Courier New" pitchFamily="49" charset="0"/>
              <a:buChar char="o"/>
            </a:pPr>
            <a:r>
              <a:rPr lang="uk-UA" dirty="0" smtClean="0"/>
              <a:t>Копії </a:t>
            </a:r>
            <a:r>
              <a:rPr lang="uk-UA" dirty="0"/>
              <a:t>установчих документів Відповідального виконавця/Замовника (крім структурних підрозділів)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340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5"/>
          <p:cNvSpPr>
            <a:spLocks noGrp="1" noChangeArrowheads="1"/>
          </p:cNvSpPr>
          <p:nvPr>
            <p:ph type="ctrTitle"/>
          </p:nvPr>
        </p:nvSpPr>
        <p:spPr bwMode="auto">
          <a:xfrm>
            <a:off x="0" y="2133600"/>
            <a:ext cx="9144000" cy="12954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uk-UA" dirty="0" smtClean="0">
                <a:solidFill>
                  <a:srgbClr val="002060"/>
                </a:solidFill>
                <a:latin typeface="Gill Sans MT" pitchFamily="34" charset="0"/>
              </a:rPr>
              <a:t>Дякуємо за увагу!</a:t>
            </a:r>
            <a:endParaRPr lang="en-US" dirty="0" smtClean="0">
              <a:solidFill>
                <a:srgbClr val="002060"/>
              </a:solidFill>
              <a:latin typeface="Gill Sans MT" pitchFamily="34" charset="0"/>
            </a:endParaRPr>
          </a:p>
        </p:txBody>
      </p:sp>
      <p:pic>
        <p:nvPicPr>
          <p:cNvPr id="9" name="Picture 2" descr="http://yapi.com.ua/public/frontend/images/uploads/8b3074c72781b9bb1fcccc0ca2f88b06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382687"/>
            <a:ext cx="1448798" cy="1240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4788024" y="609600"/>
            <a:ext cx="412737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uk-UA" sz="2000" dirty="0">
                <a:solidFill>
                  <a:schemeClr val="accent6">
                    <a:lumMod val="75000"/>
                  </a:schemeClr>
                </a:solidFill>
              </a:rPr>
              <a:t>Підготовка та відбір державних інвестиційних проектів</a:t>
            </a:r>
            <a:endParaRPr lang="en-US" sz="2000" dirty="0"/>
          </a:p>
          <a:p>
            <a:endParaRPr lang="en-US" dirty="0"/>
          </a:p>
        </p:txBody>
      </p:sp>
      <p:pic>
        <p:nvPicPr>
          <p:cNvPr id="13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432331"/>
            <a:ext cx="1235820" cy="1155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3103</Words>
  <Application>Microsoft Office PowerPoint</Application>
  <PresentationFormat>Экран (4:3)</PresentationFormat>
  <Paragraphs>977</Paragraphs>
  <Slides>39</Slides>
  <Notes>4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2" baseType="lpstr">
      <vt:lpstr>1_Default Design</vt:lpstr>
      <vt:lpstr>Default Design</vt:lpstr>
      <vt:lpstr>Equation</vt:lpstr>
      <vt:lpstr>Презентация PowerPoint</vt:lpstr>
      <vt:lpstr>Державний інвестиційний проект підлягає уточненню у разі: </vt:lpstr>
      <vt:lpstr>Критерії відбору державних інвестиційних проектів</vt:lpstr>
      <vt:lpstr>Оцінка інвестиційних проектів</vt:lpstr>
      <vt:lpstr>Техніко-економічний аналіз</vt:lpstr>
      <vt:lpstr>SWOT- аналіз</vt:lpstr>
      <vt:lpstr>SWOT- аналіз</vt:lpstr>
      <vt:lpstr>2. Опис  проекту  та прогноз  витрат</vt:lpstr>
      <vt:lpstr>Витрати на розроблення та реалізацію проекту (тис.грн.)</vt:lpstr>
      <vt:lpstr>Витрати експлуатаційного етапу (тис.грн.)</vt:lpstr>
      <vt:lpstr>3. Аналіз ефективності проекту</vt:lpstr>
      <vt:lpstr>Дисконтування грошових потоків</vt:lpstr>
      <vt:lpstr>Інфляційна складова</vt:lpstr>
      <vt:lpstr>Інфляційні прогнози МЕРТ</vt:lpstr>
      <vt:lpstr>Визначення ставки дисконтування</vt:lpstr>
      <vt:lpstr>Визначення ставки дисконтування</vt:lpstr>
      <vt:lpstr>Чиста приведена вартість</vt:lpstr>
      <vt:lpstr>Приклад державного інвестиційного проекту. Закупівля медичного обладнання для лікарні. (тис.грн.)</vt:lpstr>
      <vt:lpstr>Профіль NPV</vt:lpstr>
      <vt:lpstr>Аналіз альтернативних проектів </vt:lpstr>
      <vt:lpstr>Внутрішня ставка доходності</vt:lpstr>
      <vt:lpstr>Внутрішня ставка доходності</vt:lpstr>
      <vt:lpstr>Дисконтований період окупності (DPP) </vt:lpstr>
      <vt:lpstr>Індекс прибутковості (PI)</vt:lpstr>
      <vt:lpstr>Індекс прибутковості (PI)</vt:lpstr>
      <vt:lpstr>Показники економічної ефективності</vt:lpstr>
      <vt:lpstr>Економічна чиста приведена вартість</vt:lpstr>
      <vt:lpstr>Приклад розрахунку ENPV (тис.грн.)</vt:lpstr>
      <vt:lpstr>Приклад розрахунку ENPV (тис.грн.)</vt:lpstr>
      <vt:lpstr>Економічний аналіз. Аеропорт. </vt:lpstr>
      <vt:lpstr>Оцінка ризиків</vt:lpstr>
      <vt:lpstr>Аналіз витрат</vt:lpstr>
      <vt:lpstr>Аналіз витрат</vt:lpstr>
      <vt:lpstr>Аналіз ризиків і можливі шляхи їх зниження</vt:lpstr>
      <vt:lpstr>Оцінка ризиків. Карта ризиків</vt:lpstr>
      <vt:lpstr>Матриця ймовірності/впливу ризику (TARA)</vt:lpstr>
      <vt:lpstr>Способи реагування на ризики</vt:lpstr>
      <vt:lpstr>4. Організаційна структура та управління проектом</vt:lpstr>
      <vt:lpstr>Дякуємо за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2012-04-18T20:29:15Z</dcterms:created>
  <dcterms:modified xsi:type="dcterms:W3CDTF">2015-08-05T12:40:57Z</dcterms:modified>
</cp:coreProperties>
</file>