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384" r:id="rId3"/>
    <p:sldId id="342" r:id="rId4"/>
    <p:sldId id="377" r:id="rId5"/>
    <p:sldId id="378" r:id="rId6"/>
    <p:sldId id="379" r:id="rId7"/>
    <p:sldId id="380" r:id="rId8"/>
    <p:sldId id="335" r:id="rId9"/>
    <p:sldId id="381" r:id="rId10"/>
    <p:sldId id="382" r:id="rId11"/>
    <p:sldId id="337" r:id="rId12"/>
    <p:sldId id="349" r:id="rId13"/>
    <p:sldId id="385" r:id="rId14"/>
    <p:sldId id="371" r:id="rId15"/>
    <p:sldId id="350" r:id="rId16"/>
    <p:sldId id="359" r:id="rId17"/>
    <p:sldId id="357" r:id="rId18"/>
    <p:sldId id="358" r:id="rId19"/>
    <p:sldId id="363" r:id="rId20"/>
    <p:sldId id="383" r:id="rId21"/>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S PGothic"/>
        <a:cs typeface="MS PGothic"/>
      </a:defRPr>
    </a:lvl1pPr>
    <a:lvl2pPr marL="457200" algn="l" defTabSz="457200" rtl="0" fontAlgn="base">
      <a:spcBef>
        <a:spcPct val="0"/>
      </a:spcBef>
      <a:spcAft>
        <a:spcPct val="0"/>
      </a:spcAft>
      <a:defRPr kern="1200">
        <a:solidFill>
          <a:schemeClr val="tx1"/>
        </a:solidFill>
        <a:latin typeface="Arial" charset="0"/>
        <a:ea typeface="MS PGothic"/>
        <a:cs typeface="MS PGothic"/>
      </a:defRPr>
    </a:lvl2pPr>
    <a:lvl3pPr marL="914400" algn="l" defTabSz="457200" rtl="0" fontAlgn="base">
      <a:spcBef>
        <a:spcPct val="0"/>
      </a:spcBef>
      <a:spcAft>
        <a:spcPct val="0"/>
      </a:spcAft>
      <a:defRPr kern="1200">
        <a:solidFill>
          <a:schemeClr val="tx1"/>
        </a:solidFill>
        <a:latin typeface="Arial" charset="0"/>
        <a:ea typeface="MS PGothic"/>
        <a:cs typeface="MS PGothic"/>
      </a:defRPr>
    </a:lvl3pPr>
    <a:lvl4pPr marL="1371600" algn="l" defTabSz="457200" rtl="0" fontAlgn="base">
      <a:spcBef>
        <a:spcPct val="0"/>
      </a:spcBef>
      <a:spcAft>
        <a:spcPct val="0"/>
      </a:spcAft>
      <a:defRPr kern="1200">
        <a:solidFill>
          <a:schemeClr val="tx1"/>
        </a:solidFill>
        <a:latin typeface="Arial" charset="0"/>
        <a:ea typeface="MS PGothic"/>
        <a:cs typeface="MS PGothic"/>
      </a:defRPr>
    </a:lvl4pPr>
    <a:lvl5pPr marL="1828800" algn="l" defTabSz="457200" rtl="0" fontAlgn="base">
      <a:spcBef>
        <a:spcPct val="0"/>
      </a:spcBef>
      <a:spcAft>
        <a:spcPct val="0"/>
      </a:spcAft>
      <a:defRPr kern="1200">
        <a:solidFill>
          <a:schemeClr val="tx1"/>
        </a:solidFill>
        <a:latin typeface="Arial" charset="0"/>
        <a:ea typeface="MS PGothic"/>
        <a:cs typeface="MS PGothic"/>
      </a:defRPr>
    </a:lvl5pPr>
    <a:lvl6pPr marL="2286000" algn="l" defTabSz="914400" rtl="0" eaLnBrk="1" latinLnBrk="0" hangingPunct="1">
      <a:defRPr kern="1200">
        <a:solidFill>
          <a:schemeClr val="tx1"/>
        </a:solidFill>
        <a:latin typeface="Arial" charset="0"/>
        <a:ea typeface="MS PGothic"/>
        <a:cs typeface="MS PGothic"/>
      </a:defRPr>
    </a:lvl6pPr>
    <a:lvl7pPr marL="2743200" algn="l" defTabSz="914400" rtl="0" eaLnBrk="1" latinLnBrk="0" hangingPunct="1">
      <a:defRPr kern="1200">
        <a:solidFill>
          <a:schemeClr val="tx1"/>
        </a:solidFill>
        <a:latin typeface="Arial" charset="0"/>
        <a:ea typeface="MS PGothic"/>
        <a:cs typeface="MS PGothic"/>
      </a:defRPr>
    </a:lvl7pPr>
    <a:lvl8pPr marL="3200400" algn="l" defTabSz="914400" rtl="0" eaLnBrk="1" latinLnBrk="0" hangingPunct="1">
      <a:defRPr kern="1200">
        <a:solidFill>
          <a:schemeClr val="tx1"/>
        </a:solidFill>
        <a:latin typeface="Arial" charset="0"/>
        <a:ea typeface="MS PGothic"/>
        <a:cs typeface="MS PGothic"/>
      </a:defRPr>
    </a:lvl8pPr>
    <a:lvl9pPr marL="3657600" algn="l" defTabSz="914400" rtl="0" eaLnBrk="1" latinLnBrk="0" hangingPunct="1">
      <a:defRPr kern="1200">
        <a:solidFill>
          <a:schemeClr val="tx1"/>
        </a:solidFill>
        <a:latin typeface="Arial" charset="0"/>
        <a:ea typeface="MS PGothic"/>
        <a:cs typeface="MS PGothic"/>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25" autoAdjust="0"/>
    <p:restoredTop sz="94660"/>
  </p:normalViewPr>
  <p:slideViewPr>
    <p:cSldViewPr snapToGrid="0" snapToObjects="1">
      <p:cViewPr varScale="1">
        <p:scale>
          <a:sx n="105" d="100"/>
          <a:sy n="105" d="100"/>
        </p:scale>
        <p:origin x="-72" y="-12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ea typeface="ＭＳ Ｐゴシック" pitchFamily="34" charset="-128"/>
                <a:cs typeface="+mn-cs"/>
              </a:defRPr>
            </a:lvl1pPr>
          </a:lstStyle>
          <a:p>
            <a:pPr>
              <a:defRPr/>
            </a:pPr>
            <a:endParaRPr lang="uk-UA"/>
          </a:p>
        </p:txBody>
      </p:sp>
      <p:sp>
        <p:nvSpPr>
          <p:cNvPr id="614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ea typeface="ＭＳ Ｐゴシック" pitchFamily="34" charset="-128"/>
                <a:cs typeface="+mn-cs"/>
              </a:defRPr>
            </a:lvl1pPr>
          </a:lstStyle>
          <a:p>
            <a:pPr>
              <a:defRPr/>
            </a:pPr>
            <a:fld id="{869B5784-FEEF-443D-86FC-81041246F159}" type="datetimeFigureOut">
              <a:rPr lang="uk-UA"/>
              <a:pPr>
                <a:defRPr/>
              </a:pPr>
              <a:t>02.04.2018</a:t>
            </a:fld>
            <a:endParaRPr lang="uk-UA"/>
          </a:p>
        </p:txBody>
      </p:sp>
      <p:sp>
        <p:nvSpPr>
          <p:cNvPr id="13316" name="Rectangle 4"/>
          <p:cNvSpPr>
            <a:spLocks noGrp="1"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614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uk-UA" noProof="0" smtClean="0"/>
              <a:t>Образец текста</a:t>
            </a:r>
          </a:p>
          <a:p>
            <a:pPr lvl="1"/>
            <a:r>
              <a:rPr lang="uk-UA" noProof="0" smtClean="0"/>
              <a:t>Второй уровень</a:t>
            </a:r>
          </a:p>
          <a:p>
            <a:pPr lvl="2"/>
            <a:r>
              <a:rPr lang="uk-UA" noProof="0" smtClean="0"/>
              <a:t>Третий уровень</a:t>
            </a:r>
          </a:p>
          <a:p>
            <a:pPr lvl="3"/>
            <a:r>
              <a:rPr lang="uk-UA" noProof="0" smtClean="0"/>
              <a:t>Четвертый уровень</a:t>
            </a:r>
          </a:p>
          <a:p>
            <a:pPr lvl="4"/>
            <a:r>
              <a:rPr lang="uk-UA" noProof="0" smtClean="0"/>
              <a:t>Пятый уровень</a:t>
            </a:r>
          </a:p>
        </p:txBody>
      </p:sp>
      <p:sp>
        <p:nvSpPr>
          <p:cNvPr id="614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ea typeface="ＭＳ Ｐゴシック" pitchFamily="34" charset="-128"/>
                <a:cs typeface="+mn-cs"/>
              </a:defRPr>
            </a:lvl1pPr>
          </a:lstStyle>
          <a:p>
            <a:pPr>
              <a:defRPr/>
            </a:pPr>
            <a:endParaRPr lang="uk-UA"/>
          </a:p>
        </p:txBody>
      </p:sp>
      <p:sp>
        <p:nvSpPr>
          <p:cNvPr id="614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ea typeface="ＭＳ Ｐゴシック" pitchFamily="34" charset="-128"/>
                <a:cs typeface="+mn-cs"/>
              </a:defRPr>
            </a:lvl1pPr>
          </a:lstStyle>
          <a:p>
            <a:pPr>
              <a:defRPr/>
            </a:pPr>
            <a:fld id="{CE3B8F60-3C90-472A-8429-F9E059081B6B}" type="slidenum">
              <a:rPr lang="uk-UA"/>
              <a:pPr>
                <a:defRPr/>
              </a:pPr>
              <a:t>‹#›</a:t>
            </a:fld>
            <a:endParaRPr lang="uk-UA"/>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799" y="4275489"/>
            <a:ext cx="5663715" cy="1670088"/>
          </a:xfrm>
        </p:spPr>
        <p:txBody>
          <a:bodyPr/>
          <a:lstStyle>
            <a:lvl1pPr>
              <a:defRPr b="0" i="0">
                <a:latin typeface="Helvetica Neue Light"/>
                <a:cs typeface="Helvetica Neue Light"/>
              </a:defRPr>
            </a:lvl1pPr>
          </a:lstStyle>
          <a:p>
            <a:r>
              <a:rPr lang="en-US" dirty="0"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1EA467E4-BCCC-4171-B7F1-54B709E9D61F}" type="datetime1">
              <a:rPr lang="en-US"/>
              <a:pPr>
                <a:defRPr/>
              </a:pPr>
              <a:t>4/2/2018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D807FB7-F1FC-4A89-8995-AFE8CCC6685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5B047BB-7C85-4308-A57E-7E6C71E5154B}" type="datetime1">
              <a:rPr lang="en-US"/>
              <a:pPr>
                <a:defRPr/>
              </a:pPr>
              <a:t>4/2/2018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FB85655-8A04-431D-AE53-D2B61F695C0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AEA51CD-B81E-418B-8A5C-4485D66B3C73}" type="datetime1">
              <a:rPr lang="en-US"/>
              <a:pPr>
                <a:defRPr/>
              </a:pPr>
              <a:t>4/2/2018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29007AF-C172-4BD6-A274-48ECB9DFAD84}"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79EEBC7-EC0B-4C69-A164-0FB47FDE9907}" type="datetime1">
              <a:rPr lang="en-US"/>
              <a:pPr>
                <a:defRPr/>
              </a:pPr>
              <a:t>4/2/2018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29C8812-2A42-4940-9A42-DA7149F68BD5}"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4AD4B6D-88F5-45E0-93D2-504B05A488C6}" type="datetime1">
              <a:rPr lang="en-US"/>
              <a:pPr>
                <a:defRPr/>
              </a:pPr>
              <a:t>4/2/2018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23E72AD-2ACB-4E09-9A6E-F75EE51258E2}"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B61223B0-8202-418F-85D5-02968A61CC0C}" type="datetime1">
              <a:rPr lang="en-US"/>
              <a:pPr>
                <a:defRPr/>
              </a:pPr>
              <a:t>4/2/2018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A6D8A77-4606-43B8-989A-C595772EE7E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C3C7283-33C5-4FAA-BFA1-CB1F49B3755E}" type="datetime1">
              <a:rPr lang="en-US"/>
              <a:pPr>
                <a:defRPr/>
              </a:pPr>
              <a:t>4/2/2018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E7AB1708-3C69-4FBD-B2A2-583952235D0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661D3F1-CF83-46BA-995D-4254EFD2886B}" type="datetime1">
              <a:rPr lang="en-US"/>
              <a:pPr>
                <a:defRPr/>
              </a:pPr>
              <a:t>4/2/2018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7A33B82-0630-4E2D-9DAF-783EC99EFC61}"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62B00F6-B9F3-409C-8B4F-7F1DD47D2757}" type="datetime1">
              <a:rPr lang="en-US"/>
              <a:pPr>
                <a:defRPr/>
              </a:pPr>
              <a:t>4/2/2018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41C6FC3-ABF5-4F4D-BF63-89C05D551E5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B024AD6-1C1F-49E6-86DB-D6CA2B5C82BD}" type="datetime1">
              <a:rPr lang="en-US"/>
              <a:pPr>
                <a:defRPr/>
              </a:pPr>
              <a:t>4/2/2018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C48B14-1B02-4EA0-BFE9-7CA9B153C48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1BA0615-A2B5-4FD9-926F-132820CBED71}" type="datetime1">
              <a:rPr lang="en-US"/>
              <a:pPr>
                <a:defRPr/>
              </a:pPr>
              <a:t>4/2/2018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E8EA8A7-45A8-48B0-B904-EA55C7FF809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cs typeface="+mn-cs"/>
              </a:defRPr>
            </a:lvl1pPr>
          </a:lstStyle>
          <a:p>
            <a:pPr>
              <a:defRPr/>
            </a:pPr>
            <a:fld id="{F9B62561-E3D9-4EF7-B838-2BE39622A1C1}" type="datetime1">
              <a:rPr lang="en-US"/>
              <a:pPr>
                <a:defRPr/>
              </a:pPr>
              <a:t>4/2/2018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p:cNvSpPr>
            <a:spLocks noGrp="1"/>
          </p:cNvSpPr>
          <p:nvPr>
            <p:ph type="sldNum" sz="quarter" idx="4"/>
          </p:nvPr>
        </p:nvSpPr>
        <p:spPr>
          <a:xfrm>
            <a:off x="6873875"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cs typeface="+mn-cs"/>
              </a:defRPr>
            </a:lvl1pPr>
          </a:lstStyle>
          <a:p>
            <a:pPr>
              <a:defRPr/>
            </a:pPr>
            <a:fld id="{AC7BDA7B-3B32-4F63-B207-CA47295D71F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Lst>
  <p:txStyles>
    <p:titleStyle>
      <a:lvl1pPr algn="ctr" defTabSz="457200" rtl="0" eaLnBrk="0" fontAlgn="base" hangingPunct="0">
        <a:spcBef>
          <a:spcPct val="0"/>
        </a:spcBef>
        <a:spcAft>
          <a:spcPct val="0"/>
        </a:spcAft>
        <a:defRPr sz="4400" kern="1200">
          <a:solidFill>
            <a:schemeClr val="tx1"/>
          </a:solidFill>
          <a:latin typeface="Helvetica Neue Light"/>
          <a:ea typeface="MS PGothic" pitchFamily="34" charset="-128"/>
          <a:cs typeface="Helvetica Neue Light"/>
        </a:defRPr>
      </a:lvl1pPr>
      <a:lvl2pPr algn="ctr" defTabSz="457200" rtl="0" eaLnBrk="0" fontAlgn="base" hangingPunct="0">
        <a:spcBef>
          <a:spcPct val="0"/>
        </a:spcBef>
        <a:spcAft>
          <a:spcPct val="0"/>
        </a:spcAft>
        <a:defRPr sz="4400">
          <a:solidFill>
            <a:schemeClr val="tx1"/>
          </a:solidFill>
          <a:latin typeface="Helvetica Neue Light" pitchFamily="1" charset="0"/>
          <a:ea typeface="MS PGothic" pitchFamily="34" charset="-128"/>
          <a:cs typeface="Helvetica Neue Light"/>
        </a:defRPr>
      </a:lvl2pPr>
      <a:lvl3pPr algn="ctr" defTabSz="457200" rtl="0" eaLnBrk="0" fontAlgn="base" hangingPunct="0">
        <a:spcBef>
          <a:spcPct val="0"/>
        </a:spcBef>
        <a:spcAft>
          <a:spcPct val="0"/>
        </a:spcAft>
        <a:defRPr sz="4400">
          <a:solidFill>
            <a:schemeClr val="tx1"/>
          </a:solidFill>
          <a:latin typeface="Helvetica Neue Light" pitchFamily="1" charset="0"/>
          <a:ea typeface="MS PGothic" pitchFamily="34" charset="-128"/>
          <a:cs typeface="Helvetica Neue Light"/>
        </a:defRPr>
      </a:lvl3pPr>
      <a:lvl4pPr algn="ctr" defTabSz="457200" rtl="0" eaLnBrk="0" fontAlgn="base" hangingPunct="0">
        <a:spcBef>
          <a:spcPct val="0"/>
        </a:spcBef>
        <a:spcAft>
          <a:spcPct val="0"/>
        </a:spcAft>
        <a:defRPr sz="4400">
          <a:solidFill>
            <a:schemeClr val="tx1"/>
          </a:solidFill>
          <a:latin typeface="Helvetica Neue Light" pitchFamily="1" charset="0"/>
          <a:ea typeface="MS PGothic" pitchFamily="34" charset="-128"/>
          <a:cs typeface="Helvetica Neue Light"/>
        </a:defRPr>
      </a:lvl4pPr>
      <a:lvl5pPr algn="ctr" defTabSz="457200" rtl="0" eaLnBrk="0" fontAlgn="base" hangingPunct="0">
        <a:spcBef>
          <a:spcPct val="0"/>
        </a:spcBef>
        <a:spcAft>
          <a:spcPct val="0"/>
        </a:spcAft>
        <a:defRPr sz="4400">
          <a:solidFill>
            <a:schemeClr val="tx1"/>
          </a:solidFill>
          <a:latin typeface="Helvetica Neue Light" pitchFamily="1" charset="0"/>
          <a:ea typeface="MS PGothic" pitchFamily="34" charset="-128"/>
          <a:cs typeface="Helvetica Neue Light"/>
        </a:defRPr>
      </a:lvl5pPr>
      <a:lvl6pPr marL="457200" algn="ctr" defTabSz="457200" rtl="0" fontAlgn="base">
        <a:spcBef>
          <a:spcPct val="0"/>
        </a:spcBef>
        <a:spcAft>
          <a:spcPct val="0"/>
        </a:spcAft>
        <a:defRPr sz="4400">
          <a:solidFill>
            <a:schemeClr val="tx1"/>
          </a:solidFill>
          <a:latin typeface="Helvetica Neue Light" pitchFamily="1" charset="0"/>
          <a:ea typeface="ＭＳ Ｐゴシック" pitchFamily="1" charset="-128"/>
        </a:defRPr>
      </a:lvl6pPr>
      <a:lvl7pPr marL="914400" algn="ctr" defTabSz="457200" rtl="0" fontAlgn="base">
        <a:spcBef>
          <a:spcPct val="0"/>
        </a:spcBef>
        <a:spcAft>
          <a:spcPct val="0"/>
        </a:spcAft>
        <a:defRPr sz="4400">
          <a:solidFill>
            <a:schemeClr val="tx1"/>
          </a:solidFill>
          <a:latin typeface="Helvetica Neue Light" pitchFamily="1" charset="0"/>
          <a:ea typeface="ＭＳ Ｐゴシック" pitchFamily="1" charset="-128"/>
        </a:defRPr>
      </a:lvl7pPr>
      <a:lvl8pPr marL="1371600" algn="ctr" defTabSz="457200" rtl="0" fontAlgn="base">
        <a:spcBef>
          <a:spcPct val="0"/>
        </a:spcBef>
        <a:spcAft>
          <a:spcPct val="0"/>
        </a:spcAft>
        <a:defRPr sz="4400">
          <a:solidFill>
            <a:schemeClr val="tx1"/>
          </a:solidFill>
          <a:latin typeface="Helvetica Neue Light" pitchFamily="1" charset="0"/>
          <a:ea typeface="ＭＳ Ｐゴシック" pitchFamily="1" charset="-128"/>
        </a:defRPr>
      </a:lvl8pPr>
      <a:lvl9pPr marL="1828800" algn="ctr" defTabSz="457200" rtl="0" fontAlgn="base">
        <a:spcBef>
          <a:spcPct val="0"/>
        </a:spcBef>
        <a:spcAft>
          <a:spcPct val="0"/>
        </a:spcAft>
        <a:defRPr sz="4400">
          <a:solidFill>
            <a:schemeClr val="tx1"/>
          </a:solidFill>
          <a:latin typeface="Helvetica Neue Light" pitchFamily="1" charset="0"/>
          <a:ea typeface="ＭＳ Ｐゴシック" pitchFamily="1" charset="-128"/>
        </a:defRPr>
      </a:lvl9pPr>
    </p:titleStyle>
    <p:body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Helvetica Neue UltraLight"/>
          <a:ea typeface="MS PGothic" pitchFamily="34" charset="-128"/>
          <a:cs typeface="Helvetica Neue UltraLight"/>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Helvetica Neue Light"/>
          <a:ea typeface="Helvetica Neue Light" pitchFamily="1" charset="0"/>
          <a:cs typeface="Helvetica Neue Light"/>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Helvetica Neue Light"/>
          <a:ea typeface="Helvetica Neue Light" pitchFamily="1" charset="0"/>
          <a:cs typeface="Helvetica Neue Light"/>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Helvetica Neue Light"/>
          <a:ea typeface="Helvetica Neue Light" pitchFamily="1" charset="0"/>
          <a:cs typeface="Helvetica Neue Light"/>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Helvetica Neue Light"/>
          <a:ea typeface="Helvetica Neue Light" pitchFamily="1" charset="0"/>
          <a:cs typeface="Helvetica Neue Light"/>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hop.uas.org.ua/"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8"/>
          <p:cNvSpPr>
            <a:spLocks noGrp="1"/>
          </p:cNvSpPr>
          <p:nvPr>
            <p:ph type="ctrTitle"/>
          </p:nvPr>
        </p:nvSpPr>
        <p:spPr>
          <a:xfrm>
            <a:off x="161925" y="293688"/>
            <a:ext cx="5921375" cy="3097212"/>
          </a:xfrm>
          <a:solidFill>
            <a:schemeClr val="bg1"/>
          </a:solidFill>
        </p:spPr>
        <p:txBody>
          <a:bodyPr/>
          <a:lstStyle/>
          <a:p>
            <a:r>
              <a:rPr lang="uk-UA" sz="1600" b="1" smtClean="0">
                <a:ea typeface="MS PGothic"/>
              </a:rPr>
              <a:t/>
            </a:r>
            <a:br>
              <a:rPr lang="uk-UA" sz="1600" b="1" smtClean="0">
                <a:ea typeface="MS PGothic"/>
              </a:rPr>
            </a:br>
            <a:r>
              <a:rPr lang="uk-UA" sz="1600" b="1" smtClean="0">
                <a:ea typeface="MS PGothic"/>
              </a:rPr>
              <a:t/>
            </a:r>
            <a:br>
              <a:rPr lang="uk-UA" sz="1600" b="1" smtClean="0">
                <a:ea typeface="MS PGothic"/>
              </a:rPr>
            </a:br>
            <a:r>
              <a:rPr lang="uk-UA" sz="1600" smtClean="0">
                <a:ea typeface="MS PGothic"/>
              </a:rPr>
              <a:t/>
            </a:r>
            <a:br>
              <a:rPr lang="uk-UA" sz="1600" smtClean="0">
                <a:ea typeface="MS PGothic"/>
              </a:rPr>
            </a:br>
            <a:r>
              <a:rPr lang="uk-UA" sz="2000" b="1" smtClean="0">
                <a:ea typeface="MS PGothic"/>
              </a:rPr>
              <a:t>ТЕЗИ ВИСТУПУ</a:t>
            </a:r>
            <a:r>
              <a:rPr lang="uk-UA" sz="2000" smtClean="0">
                <a:ea typeface="MS PGothic"/>
              </a:rPr>
              <a:t/>
            </a:r>
            <a:br>
              <a:rPr lang="uk-UA" sz="2000" smtClean="0">
                <a:ea typeface="MS PGothic"/>
              </a:rPr>
            </a:br>
            <a:r>
              <a:rPr lang="uk-UA" sz="2000" b="1" smtClean="0">
                <a:ea typeface="MS PGothic"/>
              </a:rPr>
              <a:t>директора департаменту технічного регулювання Мінекономрозвитку </a:t>
            </a:r>
            <a:br>
              <a:rPr lang="uk-UA" sz="2000" b="1" smtClean="0">
                <a:ea typeface="MS PGothic"/>
              </a:rPr>
            </a:br>
            <a:r>
              <a:rPr lang="uk-UA" sz="2000" b="1" smtClean="0">
                <a:ea typeface="MS PGothic"/>
              </a:rPr>
              <a:t>Віткіна Леоніда Михайловича </a:t>
            </a:r>
            <a:br>
              <a:rPr lang="uk-UA" sz="2000" b="1" smtClean="0">
                <a:ea typeface="MS PGothic"/>
              </a:rPr>
            </a:br>
            <a:r>
              <a:rPr lang="uk-UA" sz="2000" b="1" smtClean="0">
                <a:ea typeface="MS PGothic"/>
              </a:rPr>
              <a:t>на засіданні науково-технічної ради у сфері технічного регулювання</a:t>
            </a:r>
            <a:r>
              <a:rPr lang="uk-UA" sz="2000" smtClean="0">
                <a:ea typeface="MS PGothic"/>
              </a:rPr>
              <a:t> </a:t>
            </a:r>
            <a:r>
              <a:rPr lang="uk-UA" sz="2000" b="1" smtClean="0">
                <a:ea typeface="MS PGothic"/>
              </a:rPr>
              <a:t>при Міністерстві економічного розвитку і торгівлі України,</a:t>
            </a:r>
            <a:r>
              <a:rPr lang="uk-UA" sz="2000" smtClean="0">
                <a:ea typeface="MS PGothic"/>
              </a:rPr>
              <a:t> </a:t>
            </a:r>
            <a:r>
              <a:rPr lang="en-US" sz="2000" b="1" smtClean="0">
                <a:ea typeface="MS PGothic"/>
              </a:rPr>
              <a:t>03</a:t>
            </a:r>
            <a:r>
              <a:rPr lang="uk-UA" sz="2000" b="1" smtClean="0">
                <a:ea typeface="MS PGothic"/>
              </a:rPr>
              <a:t>.</a:t>
            </a:r>
            <a:r>
              <a:rPr lang="en-US" sz="2000" b="1" smtClean="0">
                <a:ea typeface="MS PGothic"/>
              </a:rPr>
              <a:t>04</a:t>
            </a:r>
            <a:r>
              <a:rPr lang="uk-UA" sz="2000" b="1" smtClean="0">
                <a:ea typeface="MS PGothic"/>
              </a:rPr>
              <a:t>.201</a:t>
            </a:r>
            <a:r>
              <a:rPr lang="en-US" sz="2000" b="1" smtClean="0">
                <a:ea typeface="MS PGothic"/>
              </a:rPr>
              <a:t>8</a:t>
            </a:r>
            <a:r>
              <a:rPr lang="uk-UA" sz="2000" b="1" smtClean="0">
                <a:ea typeface="MS PGothic"/>
              </a:rPr>
              <a:t>, м. Київ</a:t>
            </a:r>
            <a:r>
              <a:rPr lang="uk-UA" sz="2000" smtClean="0">
                <a:ea typeface="MS PGothic"/>
              </a:rPr>
              <a:t/>
            </a:r>
            <a:br>
              <a:rPr lang="uk-UA" sz="2000" smtClean="0">
                <a:ea typeface="MS PGothic"/>
              </a:rPr>
            </a:br>
            <a:r>
              <a:rPr lang="uk-UA" sz="1600" b="1" smtClean="0">
                <a:ea typeface="MS PGothic"/>
              </a:rPr>
              <a:t> </a:t>
            </a:r>
            <a:r>
              <a:rPr lang="uk-UA" sz="1600" smtClean="0">
                <a:ea typeface="MS PGothic"/>
              </a:rPr>
              <a:t/>
            </a:r>
            <a:br>
              <a:rPr lang="uk-UA" sz="1600" smtClean="0">
                <a:ea typeface="MS PGothic"/>
              </a:rPr>
            </a:br>
            <a:endParaRPr lang="uk-UA" sz="1600" smtClean="0">
              <a:ea typeface="MS PGothic"/>
            </a:endParaRPr>
          </a:p>
        </p:txBody>
      </p:sp>
      <p:sp>
        <p:nvSpPr>
          <p:cNvPr id="14338" name="Rectangle 4"/>
          <p:cNvSpPr>
            <a:spLocks noChangeArrowheads="1"/>
          </p:cNvSpPr>
          <p:nvPr/>
        </p:nvSpPr>
        <p:spPr bwMode="auto">
          <a:xfrm>
            <a:off x="550863" y="4132263"/>
            <a:ext cx="5894387" cy="1739900"/>
          </a:xfrm>
          <a:prstGeom prst="rect">
            <a:avLst/>
          </a:prstGeom>
          <a:noFill/>
          <a:ln w="9525">
            <a:noFill/>
            <a:miter lim="800000"/>
            <a:headEnd/>
            <a:tailEnd/>
          </a:ln>
        </p:spPr>
        <p:txBody>
          <a:bodyPr anchor="ctr">
            <a:spAutoFit/>
          </a:bodyPr>
          <a:lstStyle/>
          <a:p>
            <a:pPr algn="just"/>
            <a:r>
              <a:rPr lang="uk-UA" b="1" i="1"/>
              <a:t>Підведення підсумків діяльності Мінекономрозвитку у сфері технічного регулювання, акредитації, стандартизації, метрології та метрологічної діяльності за          І квартал 2018 року та окреслення основних завдань, які необхідно виконати у 2018 році</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8"/>
          <p:cNvSpPr>
            <a:spLocks noGrp="1"/>
          </p:cNvSpPr>
          <p:nvPr>
            <p:ph type="title" idx="4294967295"/>
          </p:nvPr>
        </p:nvSpPr>
        <p:spPr>
          <a:xfrm>
            <a:off x="1282700" y="0"/>
            <a:ext cx="8229600" cy="825500"/>
          </a:xfrm>
        </p:spPr>
        <p:txBody>
          <a:bodyPr/>
          <a:lstStyle/>
          <a:p>
            <a:pPr eaLnBrk="1" hangingPunct="1"/>
            <a:r>
              <a:rPr lang="uk-UA" sz="2800" b="1" smtClean="0">
                <a:ea typeface="MS PGothic"/>
              </a:rPr>
              <a:t> </a:t>
            </a:r>
            <a:r>
              <a:rPr lang="uk-UA" sz="3000" b="1" smtClean="0">
                <a:ea typeface="MS PGothic"/>
              </a:rPr>
              <a:t>Сфера стандартизації</a:t>
            </a:r>
          </a:p>
        </p:txBody>
      </p:sp>
      <p:sp>
        <p:nvSpPr>
          <p:cNvPr id="15362" name="Rectangle 3"/>
          <p:cNvSpPr>
            <a:spLocks noGrp="1"/>
          </p:cNvSpPr>
          <p:nvPr>
            <p:ph type="body" idx="4294967295"/>
          </p:nvPr>
        </p:nvSpPr>
        <p:spPr>
          <a:xfrm>
            <a:off x="257175" y="1095375"/>
            <a:ext cx="8886825" cy="5916613"/>
          </a:xfrm>
        </p:spPr>
        <p:txBody>
          <a:bodyPr/>
          <a:lstStyle/>
          <a:p>
            <a:pPr algn="just">
              <a:lnSpc>
                <a:spcPct val="80000"/>
              </a:lnSpc>
              <a:buFont typeface="Arial" charset="0"/>
              <a:buNone/>
            </a:pPr>
            <a:r>
              <a:rPr lang="uk-UA" sz="1900" smtClean="0">
                <a:latin typeface="Arial" charset="0"/>
                <a:ea typeface="MS PGothic"/>
              </a:rPr>
              <a:t>			 </a:t>
            </a:r>
            <a:r>
              <a:rPr lang="uk-UA" sz="1600" i="1" smtClean="0">
                <a:ea typeface="MS PGothic"/>
              </a:rPr>
              <a:t> </a:t>
            </a:r>
            <a:r>
              <a:rPr lang="uk-UA" sz="2000" b="1" i="1" smtClean="0">
                <a:ea typeface="MS PGothic"/>
              </a:rPr>
              <a:t>Продовжено приведення національної системи стандартизації у відповідність до міжнародних та європейських норм та правил,</a:t>
            </a:r>
            <a:r>
              <a:rPr lang="uk-UA" sz="2000" i="1" smtClean="0">
                <a:ea typeface="MS PGothic"/>
              </a:rPr>
              <a:t> у зв’язку з чим розроблені чотири проекти законів України:</a:t>
            </a:r>
          </a:p>
          <a:p>
            <a:pPr algn="just">
              <a:lnSpc>
                <a:spcPct val="80000"/>
              </a:lnSpc>
              <a:buFont typeface="Arial" charset="0"/>
              <a:buNone/>
            </a:pPr>
            <a:r>
              <a:rPr lang="uk-UA" sz="2000" i="1" smtClean="0">
                <a:ea typeface="MS PGothic"/>
              </a:rPr>
              <a:t>			"Про внесення змін до деяких законодавчих актів України у зв’язку з прийняттям Закону України "Про стандартизацію" (внесення змін до 127 законів України, реєстр. № 7123 від 19.09.2017) та "Про внесення змін до статті 35 Закону України "Про публічні закупівлі" у зв’язку з прийняттям Закону України "Про стандартизацію" (реєстр. № 7124 від 19.09.2017), які схвалено профільним комітетом ВРУ;</a:t>
            </a:r>
          </a:p>
          <a:p>
            <a:pPr algn="just">
              <a:lnSpc>
                <a:spcPct val="80000"/>
              </a:lnSpc>
              <a:buFont typeface="Arial" charset="0"/>
              <a:buNone/>
            </a:pPr>
            <a:r>
              <a:rPr lang="uk-UA" sz="2000" i="1" smtClean="0">
                <a:ea typeface="MS PGothic"/>
              </a:rPr>
              <a:t>			"Про внесення змін до Митного кодексу України у зв’язку з прийняттям Закону України "Про стандартизацію" надіслано Мін’юсту для отримання висновка правової експертизи;</a:t>
            </a:r>
          </a:p>
          <a:p>
            <a:pPr algn="just">
              <a:lnSpc>
                <a:spcPct val="80000"/>
              </a:lnSpc>
              <a:buFont typeface="Arial" charset="0"/>
              <a:buNone/>
            </a:pPr>
            <a:r>
              <a:rPr lang="uk-UA" sz="2000" i="1" smtClean="0">
                <a:ea typeface="MS PGothic"/>
              </a:rPr>
              <a:t>			"Про внесення змін до Податкового кодексу України у зв’язку з прийняттям Закону України "Про стандартизацію" надіслано на погодження Мінфіну. </a:t>
            </a:r>
          </a:p>
          <a:p>
            <a:pPr algn="just">
              <a:lnSpc>
                <a:spcPct val="80000"/>
              </a:lnSpc>
              <a:buFont typeface="Arial" charset="0"/>
              <a:buNone/>
            </a:pPr>
            <a:r>
              <a:rPr lang="uk-UA" sz="2000" i="1" smtClean="0">
                <a:ea typeface="MS PGothic"/>
              </a:rPr>
              <a:t>			Прийняття цих законів України забезпечить виконання зобов’язань України щодо добровільності застосування стандартів; встановлення прозорих правил шляхом викладення обов’язкових вимог в нормативно-правових актах; спрощення умов ведення бізнесу</a:t>
            </a:r>
            <a:r>
              <a:rPr lang="uk-UA" sz="1900" i="1" smtClean="0">
                <a:ea typeface="MS PGothic"/>
              </a:rPr>
              <a:t>.</a:t>
            </a:r>
          </a:p>
        </p:txBody>
      </p:sp>
      <p:pic>
        <p:nvPicPr>
          <p:cNvPr id="15363" name="Рисунок 11" descr="Результат пошуку зображень за запитом &quot;закон картинки&quot;"/>
          <p:cNvPicPr>
            <a:picLocks noChangeAspect="1" noChangeArrowheads="1"/>
          </p:cNvPicPr>
          <p:nvPr/>
        </p:nvPicPr>
        <p:blipFill>
          <a:blip r:embed="rId2"/>
          <a:srcRect/>
          <a:stretch>
            <a:fillRect/>
          </a:stretch>
        </p:blipFill>
        <p:spPr bwMode="auto">
          <a:xfrm>
            <a:off x="0" y="0"/>
            <a:ext cx="1282700" cy="1393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8"/>
          <p:cNvSpPr>
            <a:spLocks noGrp="1"/>
          </p:cNvSpPr>
          <p:nvPr>
            <p:ph type="title" idx="4294967295"/>
          </p:nvPr>
        </p:nvSpPr>
        <p:spPr>
          <a:xfrm>
            <a:off x="1282700" y="142875"/>
            <a:ext cx="8229600" cy="825500"/>
          </a:xfrm>
        </p:spPr>
        <p:txBody>
          <a:bodyPr/>
          <a:lstStyle/>
          <a:p>
            <a:pPr eaLnBrk="1" hangingPunct="1"/>
            <a:r>
              <a:rPr lang="uk-UA" sz="2800" b="1" smtClean="0">
                <a:ea typeface="MS PGothic"/>
              </a:rPr>
              <a:t> </a:t>
            </a:r>
            <a:r>
              <a:rPr lang="uk-UA" sz="3000" b="1" smtClean="0">
                <a:ea typeface="MS PGothic"/>
              </a:rPr>
              <a:t>Сфера стандартизації</a:t>
            </a:r>
          </a:p>
        </p:txBody>
      </p:sp>
      <p:sp>
        <p:nvSpPr>
          <p:cNvPr id="16386" name="Rectangle 3"/>
          <p:cNvSpPr>
            <a:spLocks noGrp="1"/>
          </p:cNvSpPr>
          <p:nvPr>
            <p:ph type="body" idx="4294967295"/>
          </p:nvPr>
        </p:nvSpPr>
        <p:spPr>
          <a:xfrm>
            <a:off x="257175" y="1123950"/>
            <a:ext cx="8886825" cy="5916613"/>
          </a:xfrm>
        </p:spPr>
        <p:txBody>
          <a:bodyPr/>
          <a:lstStyle/>
          <a:p>
            <a:pPr algn="just">
              <a:lnSpc>
                <a:spcPct val="80000"/>
              </a:lnSpc>
              <a:buFont typeface="Arial" charset="0"/>
              <a:buNone/>
            </a:pPr>
            <a:r>
              <a:rPr lang="uk-UA" sz="1900" smtClean="0">
                <a:latin typeface="Arial" charset="0"/>
                <a:ea typeface="MS PGothic"/>
              </a:rPr>
              <a:t>			 </a:t>
            </a:r>
            <a:r>
              <a:rPr lang="uk-UA" sz="2400" i="1" smtClean="0">
                <a:ea typeface="MS PGothic"/>
              </a:rPr>
              <a:t>Продовжено створення нової системи військової стандартизації, в рамках якої в Україні будуть прийматися стандарти НАТО та стандарти у сфері оборони держав-членів НАТО,</a:t>
            </a:r>
            <a:r>
              <a:rPr lang="uk-UA" sz="2400" smtClean="0">
                <a:ea typeface="MS PGothic"/>
              </a:rPr>
              <a:t> у зв’язку з чим розроблено проект Закону України "Про внесення змін до деяких законів України щодо військових стандартів" (проект Закону готується до подання на розгляд Уряду). 				   		  </a:t>
            </a:r>
            <a:r>
              <a:rPr lang="uk-UA" sz="2400" i="1" smtClean="0">
                <a:ea typeface="MS PGothic"/>
              </a:rPr>
              <a:t>Запроваджено нормативно-правове регулювання єдиних процедур розроблення національних класифікаторів,</a:t>
            </a:r>
            <a:r>
              <a:rPr lang="uk-UA" sz="2400" smtClean="0">
                <a:ea typeface="MS PGothic"/>
              </a:rPr>
              <a:t> у зв’язку з чим розроблено Порядок розроблення національних класифікаторів, затверджений наказом Мінекономрозвитку від 11.01.2018 № 17, зареєстрованим в Мін'юсті 31.01.2018 за № 124/31576, який встановлює правила розроблення національних класифікаторів та змін до них, у тому числі гармонізованих з міжнародними та європейськими класифікаторами, основні принципи їх побудови та правила оформлення.</a:t>
            </a:r>
            <a:endParaRPr lang="uk-UA" sz="2400" i="1" smtClean="0">
              <a:ea typeface="MS PGothic"/>
            </a:endParaRPr>
          </a:p>
          <a:p>
            <a:pPr algn="just">
              <a:lnSpc>
                <a:spcPct val="80000"/>
              </a:lnSpc>
              <a:buFont typeface="Arial" charset="0"/>
              <a:buNone/>
            </a:pPr>
            <a:endParaRPr lang="uk-UA" sz="2400" smtClean="0">
              <a:ea typeface="MS PGothic"/>
            </a:endParaRPr>
          </a:p>
        </p:txBody>
      </p:sp>
      <p:pic>
        <p:nvPicPr>
          <p:cNvPr id="16387" name="Рисунок 20" descr="Результат пошуку зображень за запитом &quot;нато картинки&quot;"/>
          <p:cNvPicPr>
            <a:picLocks noChangeAspect="1" noChangeArrowheads="1"/>
          </p:cNvPicPr>
          <p:nvPr/>
        </p:nvPicPr>
        <p:blipFill>
          <a:blip r:embed="rId2"/>
          <a:srcRect/>
          <a:stretch>
            <a:fillRect/>
          </a:stretch>
        </p:blipFill>
        <p:spPr bwMode="auto">
          <a:xfrm>
            <a:off x="117475" y="0"/>
            <a:ext cx="1981200" cy="990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9" name="Title 18"/>
          <p:cNvSpPr>
            <a:spLocks noGrp="1"/>
          </p:cNvSpPr>
          <p:nvPr>
            <p:ph type="title" idx="4294967295"/>
          </p:nvPr>
        </p:nvSpPr>
        <p:spPr>
          <a:xfrm>
            <a:off x="1282700" y="142875"/>
            <a:ext cx="8229600" cy="825500"/>
          </a:xfrm>
        </p:spPr>
        <p:txBody>
          <a:bodyPr/>
          <a:lstStyle/>
          <a:p>
            <a:pPr eaLnBrk="1" hangingPunct="1"/>
            <a:r>
              <a:rPr lang="uk-UA" sz="2800" b="1" smtClean="0">
                <a:ea typeface="MS PGothic"/>
              </a:rPr>
              <a:t> </a:t>
            </a:r>
            <a:r>
              <a:rPr lang="uk-UA" sz="3000" b="1" smtClean="0">
                <a:ea typeface="MS PGothic"/>
              </a:rPr>
              <a:t>Сфера стандартизації</a:t>
            </a:r>
          </a:p>
        </p:txBody>
      </p:sp>
      <p:sp>
        <p:nvSpPr>
          <p:cNvPr id="197640" name="Rectangle 3"/>
          <p:cNvSpPr>
            <a:spLocks noGrp="1"/>
          </p:cNvSpPr>
          <p:nvPr>
            <p:ph type="body" idx="4294967295"/>
          </p:nvPr>
        </p:nvSpPr>
        <p:spPr>
          <a:xfrm>
            <a:off x="257175" y="1123950"/>
            <a:ext cx="8886825" cy="5916613"/>
          </a:xfrm>
        </p:spPr>
        <p:txBody>
          <a:bodyPr/>
          <a:lstStyle/>
          <a:p>
            <a:pPr algn="just">
              <a:buFont typeface="Arial" charset="0"/>
              <a:buNone/>
            </a:pPr>
            <a:r>
              <a:rPr lang="uk-UA" sz="3800" smtClean="0">
                <a:latin typeface="Arial" charset="0"/>
                <a:ea typeface="MS PGothic"/>
              </a:rPr>
              <a:t>			</a:t>
            </a:r>
            <a:endParaRPr lang="uk-UA" sz="4400" smtClean="0">
              <a:ea typeface="MS PGothic"/>
            </a:endParaRPr>
          </a:p>
        </p:txBody>
      </p:sp>
      <p:pic>
        <p:nvPicPr>
          <p:cNvPr id="197641" name="Picture 21" descr="&amp;Kcy;&amp;acy;&amp;rcy;&amp;tcy;&amp;icy;&amp;ncy;&amp;kcy;&amp;icy; &amp;pcy;&amp;ocy; &amp;zcy;&amp;acy;&amp;pcy;&amp;rcy;&amp;ocy;&amp;scy;&amp;ucy; &amp;kcy;&amp;acy;&amp;rcy;&amp;tcy;&amp;icy;&amp;ncy;&amp;kcy;&amp;icy; &amp;scy;&amp;tcy;&amp;acy;&amp;ncy;&amp;dcy;&amp;acy;&amp;rcy;&amp;tcy;&amp;ycy; &amp;Dcy;&amp;Scy;&amp;Tcy;&amp;Ucy;"/>
          <p:cNvPicPr>
            <a:picLocks noChangeAspect="1" noChangeArrowheads="1"/>
          </p:cNvPicPr>
          <p:nvPr/>
        </p:nvPicPr>
        <p:blipFill>
          <a:blip r:embed="rId3"/>
          <a:srcRect/>
          <a:stretch>
            <a:fillRect/>
          </a:stretch>
        </p:blipFill>
        <p:spPr bwMode="auto">
          <a:xfrm>
            <a:off x="0" y="0"/>
            <a:ext cx="1793875" cy="1449388"/>
          </a:xfrm>
          <a:prstGeom prst="rect">
            <a:avLst/>
          </a:prstGeom>
          <a:noFill/>
          <a:ln w="9525">
            <a:noFill/>
            <a:miter lim="800000"/>
            <a:headEnd/>
            <a:tailEnd/>
          </a:ln>
        </p:spPr>
      </p:pic>
      <p:graphicFrame>
        <p:nvGraphicFramePr>
          <p:cNvPr id="197638" name="Object 132"/>
          <p:cNvGraphicFramePr>
            <a:graphicFrameLocks noChangeAspect="1"/>
          </p:cNvGraphicFramePr>
          <p:nvPr/>
        </p:nvGraphicFramePr>
        <p:xfrm>
          <a:off x="457200" y="1449388"/>
          <a:ext cx="8229600" cy="5168900"/>
        </p:xfrm>
        <a:graphic>
          <a:graphicData uri="http://schemas.openxmlformats.org/presentationml/2006/ole">
            <p:oleObj spid="_x0000_s197638" name="Диаграмма" r:id="rId4" imgW="8230313" imgH="5175953" progId="Excel.Chart.8">
              <p:embed/>
            </p:oleObj>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7" name="Title 18"/>
          <p:cNvSpPr>
            <a:spLocks noGrp="1"/>
          </p:cNvSpPr>
          <p:nvPr>
            <p:ph type="title" idx="4294967295"/>
          </p:nvPr>
        </p:nvSpPr>
        <p:spPr>
          <a:xfrm>
            <a:off x="1282700" y="142875"/>
            <a:ext cx="8229600" cy="825500"/>
          </a:xfrm>
        </p:spPr>
        <p:txBody>
          <a:bodyPr/>
          <a:lstStyle/>
          <a:p>
            <a:pPr eaLnBrk="1" hangingPunct="1"/>
            <a:r>
              <a:rPr lang="uk-UA" sz="2800" b="1" smtClean="0">
                <a:ea typeface="MS PGothic"/>
              </a:rPr>
              <a:t> </a:t>
            </a:r>
            <a:r>
              <a:rPr lang="uk-UA" sz="3000" b="1" smtClean="0">
                <a:ea typeface="MS PGothic"/>
              </a:rPr>
              <a:t>Сфера стандартизації</a:t>
            </a:r>
          </a:p>
        </p:txBody>
      </p:sp>
      <p:sp>
        <p:nvSpPr>
          <p:cNvPr id="198658" name="Rectangle 3"/>
          <p:cNvSpPr>
            <a:spLocks noGrp="1"/>
          </p:cNvSpPr>
          <p:nvPr>
            <p:ph type="body" idx="4294967295"/>
          </p:nvPr>
        </p:nvSpPr>
        <p:spPr>
          <a:xfrm>
            <a:off x="257175" y="1123950"/>
            <a:ext cx="8886825" cy="5916613"/>
          </a:xfrm>
        </p:spPr>
        <p:txBody>
          <a:bodyPr/>
          <a:lstStyle/>
          <a:p>
            <a:pPr algn="just">
              <a:buFont typeface="Arial" charset="0"/>
              <a:buNone/>
            </a:pPr>
            <a:r>
              <a:rPr lang="uk-UA" sz="3400" smtClean="0">
                <a:latin typeface="Arial" charset="0"/>
                <a:ea typeface="MS PGothic"/>
              </a:rPr>
              <a:t>			 </a:t>
            </a:r>
            <a:r>
              <a:rPr lang="uk-UA" sz="2800" i="1" smtClean="0">
                <a:ea typeface="MS PGothic"/>
              </a:rPr>
              <a:t> </a:t>
            </a:r>
            <a:r>
              <a:rPr lang="uk-UA" sz="2600" i="1" smtClean="0">
                <a:ea typeface="MS PGothic"/>
              </a:rPr>
              <a:t>Наказом ДП "УкрНДНЦ" від 20.02.2018 № 47 затверджено </a:t>
            </a:r>
            <a:r>
              <a:rPr lang="uk-UA" sz="2600" b="1" i="1" smtClean="0">
                <a:ea typeface="MS PGothic"/>
              </a:rPr>
              <a:t>Програму робіт з національної стандартизації на 2018 рік</a:t>
            </a:r>
            <a:r>
              <a:rPr lang="uk-UA" sz="2600" i="1" smtClean="0">
                <a:ea typeface="MS PGothic"/>
              </a:rPr>
              <a:t> (оприлюднено на офіційному сайті ДП "УкрНДНЦ" </a:t>
            </a:r>
            <a:r>
              <a:rPr lang="uk-UA" sz="2600" i="1" smtClean="0">
                <a:ea typeface="MS PGothic"/>
                <a:hlinkClick r:id="rId2"/>
              </a:rPr>
              <a:t>uas.org.ua</a:t>
            </a:r>
            <a:r>
              <a:rPr lang="uk-UA" sz="2600" i="1" smtClean="0">
                <a:ea typeface="MS PGothic"/>
              </a:rPr>
              <a:t>). </a:t>
            </a:r>
          </a:p>
          <a:p>
            <a:pPr algn="just">
              <a:buFont typeface="Arial" charset="0"/>
              <a:buNone/>
            </a:pPr>
            <a:r>
              <a:rPr lang="uk-UA" sz="2600" i="1" smtClean="0">
                <a:ea typeface="MS PGothic"/>
              </a:rPr>
              <a:t>			До Програми робіт з національної стандартизації на 2018 рік включено 3 247 тем щодо розроблення проектів національних стандартів, з яких 1 813 гармонізованих з міжнародними та європейськими, з них 1056 EN.</a:t>
            </a:r>
          </a:p>
          <a:p>
            <a:pPr algn="just">
              <a:buFont typeface="Arial" charset="0"/>
              <a:buNone/>
            </a:pPr>
            <a:r>
              <a:rPr lang="uk-UA" sz="2600" i="1" smtClean="0">
                <a:ea typeface="MS PGothic"/>
              </a:rPr>
              <a:t>			У 2018 році заплановано розроблення             1 163 нових проектів національних стандартів, з яких 940 гармонізованих з міжнародними та європейськими, з них 506 EN.</a:t>
            </a:r>
          </a:p>
        </p:txBody>
      </p:sp>
      <p:pic>
        <p:nvPicPr>
          <p:cNvPr id="198659" name="Picture 21" descr="&amp;Kcy;&amp;acy;&amp;rcy;&amp;tcy;&amp;icy;&amp;ncy;&amp;kcy;&amp;icy; &amp;pcy;&amp;ocy; &amp;zcy;&amp;acy;&amp;pcy;&amp;rcy;&amp;ocy;&amp;scy;&amp;ucy; &amp;kcy;&amp;acy;&amp;rcy;&amp;tcy;&amp;icy;&amp;ncy;&amp;kcy;&amp;icy; &amp;scy;&amp;tcy;&amp;acy;&amp;ncy;&amp;dcy;&amp;acy;&amp;rcy;&amp;tcy;&amp;ycy; &amp;Dcy;&amp;Scy;&amp;Tcy;&amp;Ucy;"/>
          <p:cNvPicPr>
            <a:picLocks noChangeAspect="1" noChangeArrowheads="1"/>
          </p:cNvPicPr>
          <p:nvPr/>
        </p:nvPicPr>
        <p:blipFill>
          <a:blip r:embed="rId3"/>
          <a:srcRect/>
          <a:stretch>
            <a:fillRect/>
          </a:stretch>
        </p:blipFill>
        <p:spPr bwMode="auto">
          <a:xfrm>
            <a:off x="0" y="0"/>
            <a:ext cx="1793875" cy="12493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1" name="Title 18"/>
          <p:cNvSpPr>
            <a:spLocks noGrp="1"/>
          </p:cNvSpPr>
          <p:nvPr>
            <p:ph type="title" idx="4294967295"/>
          </p:nvPr>
        </p:nvSpPr>
        <p:spPr>
          <a:xfrm>
            <a:off x="1287463" y="0"/>
            <a:ext cx="8229600" cy="825500"/>
          </a:xfrm>
        </p:spPr>
        <p:txBody>
          <a:bodyPr/>
          <a:lstStyle/>
          <a:p>
            <a:pPr eaLnBrk="1" hangingPunct="1"/>
            <a:r>
              <a:rPr lang="uk-UA" sz="2800" b="1" smtClean="0">
                <a:ea typeface="MS PGothic"/>
              </a:rPr>
              <a:t> </a:t>
            </a:r>
            <a:r>
              <a:rPr lang="uk-UA" sz="3000" b="1" smtClean="0">
                <a:ea typeface="MS PGothic"/>
              </a:rPr>
              <a:t>Сфера стандартизації</a:t>
            </a:r>
          </a:p>
        </p:txBody>
      </p:sp>
      <p:sp>
        <p:nvSpPr>
          <p:cNvPr id="199682" name="Rectangle 3"/>
          <p:cNvSpPr>
            <a:spLocks noGrp="1"/>
          </p:cNvSpPr>
          <p:nvPr>
            <p:ph type="body" idx="4294967295"/>
          </p:nvPr>
        </p:nvSpPr>
        <p:spPr>
          <a:xfrm>
            <a:off x="257175" y="1620838"/>
            <a:ext cx="8886825" cy="5916612"/>
          </a:xfrm>
        </p:spPr>
        <p:txBody>
          <a:bodyPr/>
          <a:lstStyle/>
          <a:p>
            <a:pPr algn="just">
              <a:lnSpc>
                <a:spcPct val="80000"/>
              </a:lnSpc>
              <a:buFont typeface="Arial" charset="0"/>
              <a:buNone/>
            </a:pPr>
            <a:r>
              <a:rPr lang="uk-UA" sz="1900" smtClean="0">
                <a:latin typeface="Arial" charset="0"/>
                <a:ea typeface="MS PGothic"/>
              </a:rPr>
              <a:t>			 </a:t>
            </a:r>
            <a:r>
              <a:rPr lang="uk-UA" sz="1600" i="1" smtClean="0">
                <a:ea typeface="MS PGothic"/>
              </a:rPr>
              <a:t> </a:t>
            </a:r>
            <a:r>
              <a:rPr lang="uk-UA" sz="1500" i="1" smtClean="0">
                <a:ea typeface="MS PGothic"/>
              </a:rPr>
              <a:t> </a:t>
            </a:r>
            <a:r>
              <a:rPr lang="uk-UA" sz="2200" i="1" smtClean="0">
                <a:ea typeface="MS PGothic"/>
              </a:rPr>
              <a:t>У І кварталі 2018 року </a:t>
            </a:r>
            <a:r>
              <a:rPr lang="uk-UA" sz="2200" b="1" i="1" smtClean="0">
                <a:ea typeface="MS PGothic"/>
              </a:rPr>
              <a:t>оновлено 3 переліки</a:t>
            </a:r>
            <a:r>
              <a:rPr lang="uk-UA" sz="2200" i="1" smtClean="0">
                <a:ea typeface="MS PGothic"/>
              </a:rPr>
              <a:t> </a:t>
            </a:r>
            <a:r>
              <a:rPr lang="uk-UA" sz="2200" b="1" i="1" smtClean="0">
                <a:ea typeface="MS PGothic"/>
              </a:rPr>
              <a:t>національних стандартів:</a:t>
            </a:r>
            <a:endParaRPr lang="uk-UA" sz="2200" i="1" smtClean="0">
              <a:ea typeface="MS PGothic"/>
            </a:endParaRPr>
          </a:p>
          <a:p>
            <a:pPr algn="just">
              <a:lnSpc>
                <a:spcPct val="80000"/>
              </a:lnSpc>
              <a:buFont typeface="Arial" charset="0"/>
              <a:buNone/>
            </a:pPr>
            <a:r>
              <a:rPr lang="uk-UA" sz="2200" i="1" smtClean="0">
                <a:ea typeface="MS PGothic"/>
              </a:rPr>
              <a:t>			що надає презумпцію відповідності вимогам технічного регламенту обладнання та захисних систем, призначених для використання в потенційно вибухонебезпечних середовищах</a:t>
            </a:r>
            <a:r>
              <a:rPr lang="uk-UA" sz="2200" b="1" i="1" smtClean="0">
                <a:ea typeface="MS PGothic"/>
              </a:rPr>
              <a:t> </a:t>
            </a:r>
            <a:r>
              <a:rPr lang="uk-UA" sz="2200" i="1" smtClean="0">
                <a:ea typeface="MS PGothic"/>
              </a:rPr>
              <a:t>(наказ Мінекономрозвитку від 22.02.2018           № 240);</a:t>
            </a:r>
          </a:p>
          <a:p>
            <a:pPr algn="just">
              <a:lnSpc>
                <a:spcPct val="80000"/>
              </a:lnSpc>
              <a:buFont typeface="Arial" charset="0"/>
              <a:buNone/>
            </a:pPr>
            <a:r>
              <a:rPr lang="uk-UA" sz="2200" i="1" smtClean="0">
                <a:ea typeface="MS PGothic"/>
              </a:rPr>
              <a:t>			що надає презумпцію відповідності безпечності нехарчової продукції (наказ Мінекономрозвитку від 22.02.2018 № 241);</a:t>
            </a:r>
          </a:p>
          <a:p>
            <a:pPr algn="just">
              <a:lnSpc>
                <a:spcPct val="80000"/>
              </a:lnSpc>
              <a:buFont typeface="Arial" charset="0"/>
              <a:buNone/>
            </a:pPr>
            <a:r>
              <a:rPr lang="uk-UA" sz="2200" i="1" smtClean="0">
                <a:ea typeface="MS PGothic"/>
              </a:rPr>
              <a:t>			що надає презумпцію відповідності вимогам технічного регламенту </a:t>
            </a:r>
            <a:r>
              <a:rPr lang="uk-UA" sz="2200" b="1" i="1" smtClean="0">
                <a:ea typeface="MS PGothic"/>
              </a:rPr>
              <a:t>низьковольтного електричного обладнання </a:t>
            </a:r>
            <a:r>
              <a:rPr lang="uk-UA" sz="2200" i="1" smtClean="0">
                <a:ea typeface="MS PGothic"/>
              </a:rPr>
              <a:t>(наказ Мінекономрозвитку від 13.03.2018 № 340).</a:t>
            </a:r>
          </a:p>
          <a:p>
            <a:pPr algn="just">
              <a:lnSpc>
                <a:spcPct val="80000"/>
              </a:lnSpc>
              <a:buFont typeface="Arial" charset="0"/>
              <a:buNone/>
            </a:pPr>
            <a:r>
              <a:rPr lang="uk-UA" sz="2200" i="1" smtClean="0">
                <a:ea typeface="MS PGothic"/>
              </a:rPr>
              <a:t>			Останню редакцію переліку гармонізованих європейських стандартів до Директиви 2006/42/EC </a:t>
            </a:r>
            <a:r>
              <a:rPr lang="uk-UA" sz="2200" b="1" i="1" smtClean="0">
                <a:ea typeface="MS PGothic"/>
              </a:rPr>
              <a:t>щодо машин</a:t>
            </a:r>
            <a:r>
              <a:rPr lang="uk-UA" sz="2200" i="1" smtClean="0">
                <a:ea typeface="MS PGothic"/>
              </a:rPr>
              <a:t> опубліковано в офіційному виданні ЄС </a:t>
            </a:r>
            <a:r>
              <a:rPr lang="uk-UA" sz="2200" b="1" i="1" smtClean="0">
                <a:ea typeface="MS PGothic"/>
              </a:rPr>
              <a:t>09.03.2018</a:t>
            </a:r>
            <a:r>
              <a:rPr lang="uk-UA" sz="2200" i="1" smtClean="0">
                <a:ea typeface="MS PGothic"/>
              </a:rPr>
              <a:t> (</a:t>
            </a:r>
            <a:r>
              <a:rPr lang="en-US" sz="2200" i="1" smtClean="0">
                <a:ea typeface="MS PGothic"/>
              </a:rPr>
              <a:t>OJ </a:t>
            </a:r>
            <a:r>
              <a:rPr lang="uk-UA" sz="2200" i="1" smtClean="0">
                <a:ea typeface="MS PGothic"/>
              </a:rPr>
              <a:t>2018/C 092/01). Наразі Мінекономрозвитку </a:t>
            </a:r>
            <a:r>
              <a:rPr lang="uk-UA" sz="2200" b="1" i="1" smtClean="0">
                <a:ea typeface="MS PGothic"/>
              </a:rPr>
              <a:t>оновлює</a:t>
            </a:r>
            <a:r>
              <a:rPr lang="uk-UA" sz="2200" i="1" smtClean="0">
                <a:ea typeface="MS PGothic"/>
              </a:rPr>
              <a:t> відповідний перелік національних стандартів.</a:t>
            </a:r>
          </a:p>
        </p:txBody>
      </p:sp>
      <p:pic>
        <p:nvPicPr>
          <p:cNvPr id="199683" name="Рисунок 18" descr="Результат пошуку зображень за запитом &quot;iec standards картинки&quot;"/>
          <p:cNvPicPr>
            <a:picLocks noChangeAspect="1" noChangeArrowheads="1"/>
          </p:cNvPicPr>
          <p:nvPr/>
        </p:nvPicPr>
        <p:blipFill>
          <a:blip r:embed="rId2"/>
          <a:srcRect/>
          <a:stretch>
            <a:fillRect/>
          </a:stretch>
        </p:blipFill>
        <p:spPr bwMode="auto">
          <a:xfrm>
            <a:off x="0" y="50800"/>
            <a:ext cx="3205163" cy="15700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5" name="Title 18"/>
          <p:cNvSpPr>
            <a:spLocks noGrp="1"/>
          </p:cNvSpPr>
          <p:nvPr>
            <p:ph type="title" idx="4294967295"/>
          </p:nvPr>
        </p:nvSpPr>
        <p:spPr>
          <a:xfrm>
            <a:off x="1282700" y="142875"/>
            <a:ext cx="8229600" cy="825500"/>
          </a:xfrm>
        </p:spPr>
        <p:txBody>
          <a:bodyPr/>
          <a:lstStyle/>
          <a:p>
            <a:pPr eaLnBrk="1" hangingPunct="1"/>
            <a:r>
              <a:rPr lang="uk-UA" sz="2800" b="1" smtClean="0">
                <a:ea typeface="MS PGothic"/>
              </a:rPr>
              <a:t> </a:t>
            </a:r>
            <a:r>
              <a:rPr lang="uk-UA" sz="3000" b="1" smtClean="0">
                <a:ea typeface="MS PGothic"/>
              </a:rPr>
              <a:t>Сфера стандартизації</a:t>
            </a:r>
          </a:p>
        </p:txBody>
      </p:sp>
      <p:sp>
        <p:nvSpPr>
          <p:cNvPr id="200706" name="Rectangle 3"/>
          <p:cNvSpPr>
            <a:spLocks noGrp="1"/>
          </p:cNvSpPr>
          <p:nvPr>
            <p:ph type="body" idx="4294967295"/>
          </p:nvPr>
        </p:nvSpPr>
        <p:spPr>
          <a:xfrm>
            <a:off x="112713" y="1112838"/>
            <a:ext cx="8886825" cy="4725987"/>
          </a:xfrm>
        </p:spPr>
        <p:txBody>
          <a:bodyPr/>
          <a:lstStyle/>
          <a:p>
            <a:pPr algn="just">
              <a:buFont typeface="Arial" charset="0"/>
              <a:buNone/>
            </a:pPr>
            <a:r>
              <a:rPr lang="uk-UA" sz="3800" smtClean="0">
                <a:latin typeface="Arial" charset="0"/>
                <a:ea typeface="MS PGothic"/>
              </a:rPr>
              <a:t>			 </a:t>
            </a:r>
            <a:r>
              <a:rPr lang="uk-UA" i="1" smtClean="0">
                <a:ea typeface="MS PGothic"/>
              </a:rPr>
              <a:t> </a:t>
            </a:r>
            <a:r>
              <a:rPr lang="uk-UA" sz="3000" i="1" smtClean="0">
                <a:ea typeface="MS PGothic"/>
              </a:rPr>
              <a:t> </a:t>
            </a:r>
            <a:r>
              <a:rPr lang="uk-UA" sz="4400" i="1" smtClean="0">
                <a:ea typeface="MS PGothic"/>
              </a:rPr>
              <a:t> </a:t>
            </a:r>
            <a:r>
              <a:rPr lang="uk-UA" b="1" i="1" smtClean="0">
                <a:ea typeface="MS PGothic"/>
              </a:rPr>
              <a:t>У січні 2018 року</a:t>
            </a:r>
            <a:r>
              <a:rPr lang="uk-UA" i="1" smtClean="0">
                <a:ea typeface="MS PGothic"/>
              </a:rPr>
              <a:t> між ДП "УкрНДНЦ" як національним органом стандартизації України та ETSI </a:t>
            </a:r>
            <a:r>
              <a:rPr lang="uk-UA" b="1" i="1" smtClean="0">
                <a:ea typeface="MS PGothic"/>
              </a:rPr>
              <a:t>підписано</a:t>
            </a:r>
            <a:r>
              <a:rPr lang="uk-UA" i="1" smtClean="0">
                <a:ea typeface="MS PGothic"/>
              </a:rPr>
              <a:t> Меморандум про взаєморозуміння та Угоду про розповсюдження документів ETSI.</a:t>
            </a:r>
          </a:p>
        </p:txBody>
      </p:sp>
      <p:pic>
        <p:nvPicPr>
          <p:cNvPr id="200707" name="Picture 7" descr="&amp;Kcy;&amp;acy;&amp;rcy;&amp;tcy;&amp;icy;&amp;ncy;&amp;kcy;&amp;icy; &amp;pcy;&amp;ocy; &amp;zcy;&amp;acy;&amp;pcy;&amp;rcy;&amp;ocy;&amp;scy;&amp;ucy; &amp;pcy;&amp;iukcy;&amp;dcy;&amp;tcy;&amp;rcy;&amp;icy;&amp;mcy;&amp;kcy;&amp;acy; &amp;IEcy;&amp;Scy; &amp;rcy;&amp;ocy;&amp;zcy;&amp;vcy;&amp;icy;&amp;tcy;&amp;kcy;&amp;ucy; &amp;ucy;&amp;kcy;&amp;rcy;&amp;acy;&amp;yicy;&amp;ncy;&amp;icy; &amp;vcy; &amp;kcy;&amp;acy;&amp;rcy;&amp;tcy;&amp;icy;&amp;ncy;&amp;kcy;&amp;acy;&amp;khcy;"/>
          <p:cNvPicPr>
            <a:picLocks noChangeAspect="1" noChangeArrowheads="1"/>
          </p:cNvPicPr>
          <p:nvPr/>
        </p:nvPicPr>
        <p:blipFill>
          <a:blip r:embed="rId2"/>
          <a:srcRect/>
          <a:stretch>
            <a:fillRect/>
          </a:stretch>
        </p:blipFill>
        <p:spPr bwMode="auto">
          <a:xfrm>
            <a:off x="615950" y="4294188"/>
            <a:ext cx="3919538" cy="1924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29" name="Title 18"/>
          <p:cNvSpPr>
            <a:spLocks noGrp="1"/>
          </p:cNvSpPr>
          <p:nvPr>
            <p:ph type="title" idx="4294967295"/>
          </p:nvPr>
        </p:nvSpPr>
        <p:spPr>
          <a:xfrm>
            <a:off x="823913" y="285750"/>
            <a:ext cx="8229600" cy="825500"/>
          </a:xfrm>
        </p:spPr>
        <p:txBody>
          <a:bodyPr/>
          <a:lstStyle/>
          <a:p>
            <a:pPr eaLnBrk="1" hangingPunct="1"/>
            <a:r>
              <a:rPr lang="uk-UA" sz="2800" b="1" smtClean="0">
                <a:ea typeface="MS PGothic"/>
              </a:rPr>
              <a:t>            </a:t>
            </a:r>
            <a:r>
              <a:rPr lang="uk-UA" sz="3000" b="1" smtClean="0">
                <a:ea typeface="MS PGothic"/>
              </a:rPr>
              <a:t>Сфера метрології</a:t>
            </a:r>
          </a:p>
        </p:txBody>
      </p:sp>
      <p:sp>
        <p:nvSpPr>
          <p:cNvPr id="201730" name="Rectangle 3"/>
          <p:cNvSpPr>
            <a:spLocks noGrp="1"/>
          </p:cNvSpPr>
          <p:nvPr>
            <p:ph type="body" idx="4294967295"/>
          </p:nvPr>
        </p:nvSpPr>
        <p:spPr>
          <a:xfrm>
            <a:off x="166688" y="1611313"/>
            <a:ext cx="8886825" cy="5916612"/>
          </a:xfrm>
        </p:spPr>
        <p:txBody>
          <a:bodyPr/>
          <a:lstStyle/>
          <a:p>
            <a:pPr algn="just">
              <a:lnSpc>
                <a:spcPct val="80000"/>
              </a:lnSpc>
              <a:buFont typeface="Arial" charset="0"/>
              <a:buNone/>
            </a:pPr>
            <a:r>
              <a:rPr lang="uk-UA" sz="900" smtClean="0">
                <a:ea typeface="MS PGothic"/>
              </a:rPr>
              <a:t>  	 		</a:t>
            </a:r>
            <a:r>
              <a:rPr lang="uk-UA" sz="2800" smtClean="0">
                <a:ea typeface="MS PGothic"/>
              </a:rPr>
              <a:t>Протягом  звітного періоду у сфері метрології   здійснювалися такі заходи:</a:t>
            </a:r>
            <a:endParaRPr lang="uk-UA" sz="2800" b="1" i="1" smtClean="0">
              <a:ea typeface="MS PGothic"/>
            </a:endParaRPr>
          </a:p>
          <a:p>
            <a:pPr algn="just">
              <a:lnSpc>
                <a:spcPct val="80000"/>
              </a:lnSpc>
              <a:buFont typeface="Arial" charset="0"/>
              <a:buNone/>
            </a:pPr>
            <a:r>
              <a:rPr lang="uk-UA" sz="2800" b="1" i="1" smtClean="0">
                <a:ea typeface="MS PGothic"/>
              </a:rPr>
              <a:t>			виконання умов для набуття повного членства України в Міжнародній організації законодавчої метрології (OIML) та підписання Метричної Конвенції: </a:t>
            </a:r>
            <a:endParaRPr lang="uk-UA" sz="2800" smtClean="0">
              <a:ea typeface="MS PGothic"/>
            </a:endParaRPr>
          </a:p>
          <a:p>
            <a:pPr algn="just">
              <a:lnSpc>
                <a:spcPct val="80000"/>
              </a:lnSpc>
              <a:buFont typeface="Arial" charset="0"/>
              <a:buNone/>
            </a:pPr>
            <a:r>
              <a:rPr lang="uk-UA" sz="2800" smtClean="0">
                <a:ea typeface="MS PGothic"/>
              </a:rPr>
              <a:t>			проект Закону України "Про приєднання України до Метричної Конвенції" зареєстровано у Верховній Раді України 27.03.2018 за № 181;</a:t>
            </a:r>
          </a:p>
          <a:p>
            <a:pPr algn="just">
              <a:lnSpc>
                <a:spcPct val="80000"/>
              </a:lnSpc>
              <a:buFont typeface="Arial" charset="0"/>
              <a:buNone/>
            </a:pPr>
            <a:r>
              <a:rPr lang="uk-UA" sz="2800" smtClean="0">
                <a:ea typeface="MS PGothic"/>
              </a:rPr>
              <a:t>			вживаються заходи щодо визначення механізму набуття повного членства України в Міжнародній організації законодавчої метрології (OIML).</a:t>
            </a:r>
          </a:p>
        </p:txBody>
      </p:sp>
      <p:pic>
        <p:nvPicPr>
          <p:cNvPr id="201731" name="Рисунок 2"/>
          <p:cNvPicPr>
            <a:picLocks noChangeAspect="1"/>
          </p:cNvPicPr>
          <p:nvPr/>
        </p:nvPicPr>
        <p:blipFill>
          <a:blip r:embed="rId2"/>
          <a:srcRect/>
          <a:stretch>
            <a:fillRect/>
          </a:stretch>
        </p:blipFill>
        <p:spPr bwMode="auto">
          <a:xfrm>
            <a:off x="52388" y="39688"/>
            <a:ext cx="1387475" cy="1317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3" name="Title 18"/>
          <p:cNvSpPr>
            <a:spLocks noGrp="1"/>
          </p:cNvSpPr>
          <p:nvPr>
            <p:ph type="title" idx="4294967295"/>
          </p:nvPr>
        </p:nvSpPr>
        <p:spPr>
          <a:xfrm>
            <a:off x="457200" y="115888"/>
            <a:ext cx="8229600" cy="825500"/>
          </a:xfrm>
        </p:spPr>
        <p:txBody>
          <a:bodyPr/>
          <a:lstStyle/>
          <a:p>
            <a:pPr eaLnBrk="1" hangingPunct="1"/>
            <a:r>
              <a:rPr lang="uk-UA" sz="2800" b="1" smtClean="0">
                <a:ea typeface="MS PGothic"/>
              </a:rPr>
              <a:t> </a:t>
            </a:r>
            <a:r>
              <a:rPr lang="uk-UA" sz="3000" b="1" smtClean="0">
                <a:ea typeface="MS PGothic"/>
              </a:rPr>
              <a:t>Сфера метрології</a:t>
            </a:r>
          </a:p>
        </p:txBody>
      </p:sp>
      <p:sp>
        <p:nvSpPr>
          <p:cNvPr id="202754" name="Rectangle 3"/>
          <p:cNvSpPr>
            <a:spLocks noGrp="1"/>
          </p:cNvSpPr>
          <p:nvPr>
            <p:ph type="body" idx="4294967295"/>
          </p:nvPr>
        </p:nvSpPr>
        <p:spPr>
          <a:xfrm>
            <a:off x="0" y="941388"/>
            <a:ext cx="9144000" cy="6008687"/>
          </a:xfrm>
        </p:spPr>
        <p:txBody>
          <a:bodyPr/>
          <a:lstStyle/>
          <a:p>
            <a:pPr algn="just">
              <a:lnSpc>
                <a:spcPct val="75000"/>
              </a:lnSpc>
            </a:pPr>
            <a:r>
              <a:rPr lang="uk-UA" sz="200" smtClean="0">
                <a:ea typeface="MS PGothic"/>
              </a:rPr>
              <a:t>		      </a:t>
            </a:r>
            <a:r>
              <a:rPr lang="uk-UA" sz="2200" b="1" i="1" smtClean="0">
                <a:ea typeface="MS PGothic"/>
              </a:rPr>
              <a:t>погодження проектів Законів України</a:t>
            </a:r>
            <a:r>
              <a:rPr lang="uk-UA" sz="2200" i="1" smtClean="0">
                <a:ea typeface="MS PGothic"/>
              </a:rPr>
              <a:t> "Про внесення змін до деяких законів України щодо метрології та метрологічної діяльності" та "Про внесення змін до законодавчих актів України щодо розмежування  повноважень органів державного нагляду (контролю) у сфері житлово-комунальних послуг“, які врегульовують невідповідності під час провадження метрологічної діяльності із зацікавленими центральними органами виконавчої влади;</a:t>
            </a:r>
          </a:p>
          <a:p>
            <a:pPr algn="just">
              <a:lnSpc>
                <a:spcPct val="75000"/>
              </a:lnSpc>
            </a:pPr>
            <a:r>
              <a:rPr lang="uk-UA" sz="200" smtClean="0">
                <a:ea typeface="MS PGothic"/>
              </a:rPr>
              <a:t> 		</a:t>
            </a:r>
            <a:r>
              <a:rPr lang="uk-UA" sz="2200" b="1" i="1" smtClean="0">
                <a:ea typeface="MS PGothic"/>
              </a:rPr>
              <a:t>створення інфраструктури призначених органів з оцінки відповідності ЗВТ вимогам технічних регламентів.</a:t>
            </a:r>
            <a:r>
              <a:rPr lang="uk-UA" sz="2200" i="1" smtClean="0">
                <a:ea typeface="MS PGothic"/>
              </a:rPr>
              <a:t> </a:t>
            </a:r>
          </a:p>
          <a:p>
            <a:pPr algn="just">
              <a:lnSpc>
                <a:spcPct val="75000"/>
              </a:lnSpc>
              <a:buFont typeface="Arial" charset="0"/>
              <a:buNone/>
            </a:pPr>
            <a:r>
              <a:rPr lang="uk-UA" sz="2200" i="1" smtClean="0">
                <a:ea typeface="MS PGothic"/>
              </a:rPr>
              <a:t>			Призначено 7 органів з оцінки відповідності ЗВТ вимогам технічних регламентів (ДП «Укрметртестстандарт»,        ННЦ «Інститут метрології» ДП «Харківстандарт-метрологія», ДП «Полтавастандартметрологія», ДП  «Івано-Франківськстандартметрологія»,  ДП   «Житомирстандарт-метрологія» та ДП «Кривбасстандартметрологія»), у тому числі у І кварталі 2018 року призначено 2 органи з оцінки відповідності.</a:t>
            </a:r>
          </a:p>
          <a:p>
            <a:pPr algn="just">
              <a:lnSpc>
                <a:spcPct val="75000"/>
              </a:lnSpc>
              <a:buFont typeface="Arial" charset="0"/>
              <a:buNone/>
            </a:pPr>
            <a:r>
              <a:rPr lang="uk-UA" sz="2200" i="1" smtClean="0">
                <a:ea typeface="MS PGothic"/>
              </a:rPr>
              <a:t>			Проводиться робота щодо актуалізації переліку національних стандартів, відповідність яким надає презумпцією відповідності ЗВТ суттєвим вимогам технічних регламентів.</a:t>
            </a:r>
            <a:endParaRPr lang="uk-UA" sz="2200" b="1" i="1" smtClean="0">
              <a:ea typeface="MS PGothic"/>
            </a:endParaRPr>
          </a:p>
          <a:p>
            <a:pPr algn="just">
              <a:lnSpc>
                <a:spcPct val="75000"/>
              </a:lnSpc>
              <a:buFont typeface="Arial" charset="0"/>
              <a:buNone/>
            </a:pPr>
            <a:r>
              <a:rPr lang="uk-UA" sz="2200" b="1" i="1" smtClean="0">
                <a:ea typeface="MS PGothic"/>
              </a:rPr>
              <a:t>			</a:t>
            </a:r>
          </a:p>
        </p:txBody>
      </p:sp>
      <p:pic>
        <p:nvPicPr>
          <p:cNvPr id="202755" name="Рисунок_x0020_5" descr="Результат пошуку зображень за запитом &quot;en standards картинки&quot;"/>
          <p:cNvPicPr>
            <a:picLocks noChangeAspect="1" noChangeArrowheads="1"/>
          </p:cNvPicPr>
          <p:nvPr/>
        </p:nvPicPr>
        <p:blipFill>
          <a:blip r:embed="rId2"/>
          <a:srcRect/>
          <a:stretch>
            <a:fillRect/>
          </a:stretch>
        </p:blipFill>
        <p:spPr bwMode="auto">
          <a:xfrm>
            <a:off x="0" y="0"/>
            <a:ext cx="2227263" cy="9413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7" name="Title 18"/>
          <p:cNvSpPr>
            <a:spLocks noGrp="1"/>
          </p:cNvSpPr>
          <p:nvPr>
            <p:ph type="title" idx="4294967295"/>
          </p:nvPr>
        </p:nvSpPr>
        <p:spPr>
          <a:xfrm>
            <a:off x="1489075" y="252413"/>
            <a:ext cx="8229600" cy="825500"/>
          </a:xfrm>
        </p:spPr>
        <p:txBody>
          <a:bodyPr/>
          <a:lstStyle/>
          <a:p>
            <a:pPr eaLnBrk="1" hangingPunct="1"/>
            <a:r>
              <a:rPr lang="uk-UA" sz="2800" b="1" smtClean="0">
                <a:ea typeface="MS PGothic"/>
              </a:rPr>
              <a:t> </a:t>
            </a:r>
            <a:r>
              <a:rPr lang="uk-UA" sz="3000" b="1" smtClean="0">
                <a:ea typeface="MS PGothic"/>
              </a:rPr>
              <a:t>Сфера метрології</a:t>
            </a:r>
          </a:p>
        </p:txBody>
      </p:sp>
      <p:sp>
        <p:nvSpPr>
          <p:cNvPr id="203778" name="Rectangle 3"/>
          <p:cNvSpPr>
            <a:spLocks noGrp="1"/>
          </p:cNvSpPr>
          <p:nvPr>
            <p:ph type="body" idx="4294967295"/>
          </p:nvPr>
        </p:nvSpPr>
        <p:spPr>
          <a:xfrm>
            <a:off x="-109538" y="1465263"/>
            <a:ext cx="9144001" cy="6008687"/>
          </a:xfrm>
        </p:spPr>
        <p:txBody>
          <a:bodyPr/>
          <a:lstStyle/>
          <a:p>
            <a:pPr algn="just">
              <a:lnSpc>
                <a:spcPct val="80000"/>
              </a:lnSpc>
            </a:pPr>
            <a:r>
              <a:rPr lang="uk-UA" sz="200" smtClean="0">
                <a:ea typeface="MS PGothic"/>
              </a:rPr>
              <a:t>			</a:t>
            </a:r>
            <a:r>
              <a:rPr lang="en-US" sz="700" i="1" smtClean="0">
                <a:ea typeface="MS PGothic"/>
              </a:rPr>
              <a:t> </a:t>
            </a:r>
            <a:r>
              <a:rPr lang="uk-UA" sz="2500" b="1" i="1" smtClean="0">
                <a:ea typeface="MS PGothic"/>
              </a:rPr>
              <a:t>опрацювання та підписання замовлень</a:t>
            </a:r>
            <a:r>
              <a:rPr lang="uk-UA" sz="2500" i="1" smtClean="0">
                <a:ea typeface="MS PGothic"/>
              </a:rPr>
              <a:t> щодо утримання, створення та вдосконалення національної еталонної бази України, яка входить до переліку об’єктів, що становлять національне надбання. </a:t>
            </a:r>
          </a:p>
          <a:p>
            <a:pPr algn="just">
              <a:lnSpc>
                <a:spcPct val="80000"/>
              </a:lnSpc>
              <a:buFont typeface="Arial" charset="0"/>
              <a:buNone/>
            </a:pPr>
            <a:r>
              <a:rPr lang="uk-UA" sz="2500" i="1" smtClean="0">
                <a:ea typeface="MS PGothic"/>
              </a:rPr>
              <a:t>			  За бюджетною програмою КПКВК 1201220 передбачено протягом 2018 року виконання 31 науково-дослідних та дослідно-конструкторських робіт.</a:t>
            </a:r>
          </a:p>
          <a:p>
            <a:pPr algn="just">
              <a:lnSpc>
                <a:spcPct val="80000"/>
              </a:lnSpc>
              <a:buFont typeface="Arial" charset="0"/>
              <a:buNone/>
            </a:pPr>
            <a:r>
              <a:rPr lang="uk-UA" sz="2500" i="1" smtClean="0">
                <a:ea typeface="MS PGothic"/>
              </a:rPr>
              <a:t>			Планується завершити у поточному році роботи щодо:</a:t>
            </a:r>
          </a:p>
          <a:p>
            <a:pPr algn="just">
              <a:lnSpc>
                <a:spcPct val="80000"/>
              </a:lnSpc>
              <a:buFont typeface="Arial" charset="0"/>
              <a:buNone/>
            </a:pPr>
            <a:r>
              <a:rPr lang="uk-UA" sz="2500" i="1" smtClean="0">
                <a:ea typeface="MS PGothic"/>
              </a:rPr>
              <a:t>			створення 3 державних первинних еталонів;</a:t>
            </a:r>
          </a:p>
          <a:p>
            <a:pPr algn="just">
              <a:lnSpc>
                <a:spcPct val="80000"/>
              </a:lnSpc>
              <a:buFont typeface="Arial" charset="0"/>
              <a:buNone/>
            </a:pPr>
            <a:r>
              <a:rPr lang="uk-UA" sz="2500" i="1" smtClean="0">
                <a:ea typeface="MS PGothic"/>
              </a:rPr>
              <a:t>			вдосконалення 3 державних первинних еталонів;</a:t>
            </a:r>
          </a:p>
          <a:p>
            <a:pPr algn="just">
              <a:lnSpc>
                <a:spcPct val="80000"/>
              </a:lnSpc>
              <a:buFont typeface="Arial" charset="0"/>
              <a:buNone/>
            </a:pPr>
            <a:r>
              <a:rPr lang="uk-UA" sz="2500" i="1" smtClean="0">
                <a:ea typeface="MS PGothic"/>
              </a:rPr>
              <a:t>			звірення 2 державних первинних еталонів з національними еталонами інших держав і міжнародними еталонами.</a:t>
            </a:r>
          </a:p>
        </p:txBody>
      </p:sp>
      <p:pic>
        <p:nvPicPr>
          <p:cNvPr id="203779" name="Рисунок 12"/>
          <p:cNvPicPr>
            <a:picLocks noChangeAspect="1"/>
          </p:cNvPicPr>
          <p:nvPr/>
        </p:nvPicPr>
        <p:blipFill>
          <a:blip r:embed="rId2"/>
          <a:srcRect/>
          <a:stretch>
            <a:fillRect/>
          </a:stretch>
        </p:blipFill>
        <p:spPr bwMode="auto">
          <a:xfrm>
            <a:off x="0" y="0"/>
            <a:ext cx="1489075" cy="13128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1" name="Title 18"/>
          <p:cNvSpPr>
            <a:spLocks noGrp="1"/>
          </p:cNvSpPr>
          <p:nvPr>
            <p:ph type="title" idx="4294967295"/>
          </p:nvPr>
        </p:nvSpPr>
        <p:spPr>
          <a:xfrm>
            <a:off x="1255713" y="122238"/>
            <a:ext cx="8229600" cy="703262"/>
          </a:xfrm>
        </p:spPr>
        <p:txBody>
          <a:bodyPr/>
          <a:lstStyle/>
          <a:p>
            <a:pPr eaLnBrk="1" hangingPunct="1"/>
            <a:r>
              <a:rPr lang="uk-UA" sz="2400" b="1" smtClean="0">
                <a:ea typeface="MS PGothic"/>
              </a:rPr>
              <a:t> </a:t>
            </a:r>
            <a:r>
              <a:rPr lang="uk-UA" sz="2800" b="1" i="1" smtClean="0">
                <a:ea typeface="MS PGothic"/>
              </a:rPr>
              <a:t>Сфера оцінки відповідності та акредитації</a:t>
            </a:r>
          </a:p>
        </p:txBody>
      </p:sp>
      <p:sp>
        <p:nvSpPr>
          <p:cNvPr id="204802" name="Rectangle 3"/>
          <p:cNvSpPr>
            <a:spLocks noGrp="1"/>
          </p:cNvSpPr>
          <p:nvPr>
            <p:ph type="body" idx="4294967295"/>
          </p:nvPr>
        </p:nvSpPr>
        <p:spPr>
          <a:xfrm>
            <a:off x="0" y="1231900"/>
            <a:ext cx="9020175" cy="6083300"/>
          </a:xfrm>
        </p:spPr>
        <p:txBody>
          <a:bodyPr/>
          <a:lstStyle/>
          <a:p>
            <a:pPr algn="just">
              <a:lnSpc>
                <a:spcPct val="75000"/>
              </a:lnSpc>
              <a:buFont typeface="Arial" charset="0"/>
              <a:buNone/>
            </a:pPr>
            <a:r>
              <a:rPr lang="uk-UA" sz="2000" smtClean="0">
                <a:ea typeface="MS PGothic"/>
              </a:rPr>
              <a:t>			</a:t>
            </a:r>
            <a:r>
              <a:rPr lang="uk-UA" sz="2200" smtClean="0">
                <a:ea typeface="MS PGothic"/>
              </a:rPr>
              <a:t>Продовжено приведення національної системи оцінки відповідності та акредитації у відповідність до міжнародних та європейських норм та правил, а саме:</a:t>
            </a:r>
            <a:endParaRPr lang="uk-UA" sz="2200" i="1" smtClean="0">
              <a:ea typeface="MS PGothic"/>
            </a:endParaRPr>
          </a:p>
          <a:p>
            <a:pPr algn="just">
              <a:lnSpc>
                <a:spcPct val="75000"/>
              </a:lnSpc>
              <a:buFont typeface="Arial" charset="0"/>
              <a:buNone/>
            </a:pPr>
            <a:r>
              <a:rPr lang="uk-UA" sz="2200" i="1" smtClean="0">
                <a:ea typeface="MS PGothic"/>
              </a:rPr>
              <a:t>			</a:t>
            </a:r>
            <a:r>
              <a:rPr lang="uk-UA" sz="2200" b="1" i="1" smtClean="0">
                <a:ea typeface="MS PGothic"/>
              </a:rPr>
              <a:t>Виконано роботу з підготовки змін до  законодавчих вимог у сфері оцінки відповідності та акредитації з метою приведення у відповідність до вимог законодавства Європейського Союзу та Угоди про технічні бар'єри у торгівлі СОТ.</a:t>
            </a:r>
            <a:endParaRPr lang="uk-UA" sz="2200" b="1" smtClean="0">
              <a:ea typeface="MS PGothic"/>
            </a:endParaRPr>
          </a:p>
          <a:p>
            <a:pPr algn="just">
              <a:lnSpc>
                <a:spcPct val="75000"/>
              </a:lnSpc>
              <a:buFont typeface="Arial" charset="0"/>
              <a:buNone/>
            </a:pPr>
            <a:r>
              <a:rPr lang="uk-UA" sz="2200" smtClean="0">
                <a:ea typeface="MS PGothic"/>
              </a:rPr>
              <a:t>			У 2017 році було розроблено  проект Закону України «Про внесення змін до деяких законодавчих актів щодо технічних регламентів та оцінки відповідності», який 12.04.2017 зареєстровано у Верховній Раді України за № 6235.  Зазначений законопроект за результатами його розгляду Верховною Радою України 20.03.2018 року було прийнято за основу. Наразі законопроект готується до розгляду у другому читанні. Очікується, що він буде прийнятий Верховною Радою України у 2018 році.</a:t>
            </a:r>
          </a:p>
          <a:p>
            <a:pPr algn="just">
              <a:lnSpc>
                <a:spcPct val="75000"/>
              </a:lnSpc>
              <a:buFont typeface="Arial" charset="0"/>
              <a:buNone/>
            </a:pPr>
            <a:r>
              <a:rPr lang="uk-UA" sz="2200" smtClean="0">
                <a:ea typeface="MS PGothic"/>
              </a:rPr>
              <a:t>			Прийняття законопроекту забезпечить максимально точне перенесення у національне законодавство вимог та практики країн ЄС у сфері технічного регулювання;</a:t>
            </a:r>
          </a:p>
        </p:txBody>
      </p:sp>
      <p:pic>
        <p:nvPicPr>
          <p:cNvPr id="204803" name="Рисунок 1"/>
          <p:cNvPicPr>
            <a:picLocks noChangeAspect="1"/>
          </p:cNvPicPr>
          <p:nvPr/>
        </p:nvPicPr>
        <p:blipFill>
          <a:blip r:embed="rId2"/>
          <a:srcRect/>
          <a:stretch>
            <a:fillRect/>
          </a:stretch>
        </p:blipFill>
        <p:spPr bwMode="auto">
          <a:xfrm>
            <a:off x="180975" y="122238"/>
            <a:ext cx="1911350" cy="11096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5" name="Title 18"/>
          <p:cNvSpPr>
            <a:spLocks noGrp="1"/>
          </p:cNvSpPr>
          <p:nvPr>
            <p:ph type="title" idx="4294967295"/>
          </p:nvPr>
        </p:nvSpPr>
        <p:spPr>
          <a:xfrm>
            <a:off x="1919288" y="188913"/>
            <a:ext cx="7342187" cy="703262"/>
          </a:xfrm>
        </p:spPr>
        <p:txBody>
          <a:bodyPr/>
          <a:lstStyle/>
          <a:p>
            <a:pPr eaLnBrk="1" hangingPunct="1"/>
            <a:r>
              <a:rPr lang="uk-UA" sz="2400" b="1" smtClean="0">
                <a:ea typeface="MS PGothic"/>
              </a:rPr>
              <a:t> </a:t>
            </a:r>
            <a:r>
              <a:rPr lang="uk-UA" sz="2400" b="1" i="1" smtClean="0">
                <a:ea typeface="MS PGothic"/>
              </a:rPr>
              <a:t>Сфера оцінки відповідності та акредитації</a:t>
            </a:r>
          </a:p>
        </p:txBody>
      </p:sp>
      <p:sp>
        <p:nvSpPr>
          <p:cNvPr id="205826" name="Rectangle 3"/>
          <p:cNvSpPr>
            <a:spLocks noGrp="1"/>
          </p:cNvSpPr>
          <p:nvPr>
            <p:ph type="body" idx="4294967295"/>
          </p:nvPr>
        </p:nvSpPr>
        <p:spPr>
          <a:xfrm>
            <a:off x="-341313" y="892175"/>
            <a:ext cx="9485313" cy="6083300"/>
          </a:xfrm>
        </p:spPr>
        <p:txBody>
          <a:bodyPr/>
          <a:lstStyle/>
          <a:p>
            <a:pPr marL="609600" indent="-609600">
              <a:buFont typeface="Arial" charset="0"/>
              <a:buNone/>
            </a:pPr>
            <a:r>
              <a:rPr lang="uk-UA" b="1" i="1" smtClean="0">
                <a:ea typeface="MS PGothic"/>
              </a:rPr>
              <a:t>			     </a:t>
            </a:r>
            <a:r>
              <a:rPr lang="uk-UA" sz="2200" b="1" i="1" smtClean="0">
                <a:ea typeface="MS PGothic"/>
              </a:rPr>
              <a:t>Розроблено та затверджено технічні регламенти</a:t>
            </a:r>
            <a:endParaRPr lang="uk-UA" sz="2200" smtClean="0">
              <a:ea typeface="MS PGothic"/>
            </a:endParaRPr>
          </a:p>
          <a:p>
            <a:pPr marL="609600" indent="-609600" algn="just">
              <a:lnSpc>
                <a:spcPct val="85000"/>
              </a:lnSpc>
              <a:buFont typeface="Arial" charset="0"/>
              <a:buNone/>
            </a:pPr>
            <a:r>
              <a:rPr lang="uk-UA" sz="1800" smtClean="0">
                <a:ea typeface="MS PGothic"/>
              </a:rPr>
              <a:t>		    </a:t>
            </a:r>
            <a:r>
              <a:rPr lang="uk-UA" sz="2000" smtClean="0">
                <a:ea typeface="MS PGothic"/>
              </a:rPr>
              <a:t>На початку 2018 року прийнято технічний регламент безпеки іграшок.</a:t>
            </a:r>
          </a:p>
          <a:p>
            <a:pPr marL="609600" indent="-609600" algn="just">
              <a:lnSpc>
                <a:spcPct val="85000"/>
              </a:lnSpc>
              <a:buFont typeface="Arial" charset="0"/>
              <a:buNone/>
            </a:pPr>
            <a:r>
              <a:rPr lang="uk-UA" sz="2000" smtClean="0">
                <a:ea typeface="MS PGothic"/>
              </a:rPr>
              <a:t>		    2 проекти технічних регламентів (щодо пересувного обладнання, що працює під тиском, та щодо приладів, що працюють на газоподібному паливі) подано на розгляд Уряду. Їх прийняття забезпечить приведення національних вимог стосовно безпечності відповідних видів промислової продукції з європейськими вимогами, що сприятиме підвищенню конкурентоспроможності української продукції. </a:t>
            </a:r>
          </a:p>
          <a:p>
            <a:pPr marL="609600" indent="-609600" algn="just">
              <a:lnSpc>
                <a:spcPct val="85000"/>
              </a:lnSpc>
              <a:buFont typeface="Arial" charset="0"/>
              <a:buNone/>
            </a:pPr>
            <a:r>
              <a:rPr lang="uk-UA" sz="2000" smtClean="0">
                <a:ea typeface="MS PGothic"/>
              </a:rPr>
              <a:t>		    У І кварталі 2018 року Мінекономрозвитку підготувало проект змін до трьох технічних регламентів (низьковольтне обладнання, електромагнітна сумісність та безпека машин), який наразі надіслано на погодження зацікавленим центральним органам виконавчої влади</a:t>
            </a:r>
          </a:p>
          <a:p>
            <a:pPr marL="609600" indent="-609600" algn="just">
              <a:lnSpc>
                <a:spcPct val="85000"/>
              </a:lnSpc>
              <a:buFont typeface="Arial" charset="0"/>
              <a:buNone/>
            </a:pPr>
            <a:r>
              <a:rPr lang="uk-UA" sz="2000" smtClean="0">
                <a:ea typeface="MS PGothic"/>
              </a:rPr>
              <a:t>		    Зміни було підготовлено з метою повного приведення зазначених технічних регламентів у відповідність до актів гармонізованого законодавства ЄС за результатами їх офіційного оцінювання експертами Європейської Комісії</a:t>
            </a:r>
          </a:p>
          <a:p>
            <a:pPr marL="609600" indent="-609600" algn="just">
              <a:lnSpc>
                <a:spcPct val="85000"/>
              </a:lnSpc>
              <a:buFont typeface="Arial" charset="0"/>
              <a:buNone/>
            </a:pPr>
            <a:r>
              <a:rPr lang="uk-UA" sz="2000" smtClean="0">
                <a:ea typeface="MS PGothic"/>
              </a:rPr>
              <a:t>		     Вказані зміни не стосуються суттєвих вимог до продукції, які на сьогодні є ідентичними європейським вимогам, а отже не впливають на рівень безпечності продукції.</a:t>
            </a:r>
          </a:p>
        </p:txBody>
      </p:sp>
      <p:pic>
        <p:nvPicPr>
          <p:cNvPr id="205827" name="Рисунок 3"/>
          <p:cNvPicPr>
            <a:picLocks noChangeAspect="1"/>
          </p:cNvPicPr>
          <p:nvPr/>
        </p:nvPicPr>
        <p:blipFill>
          <a:blip r:embed="rId2"/>
          <a:srcRect/>
          <a:stretch>
            <a:fillRect/>
          </a:stretch>
        </p:blipFill>
        <p:spPr bwMode="auto">
          <a:xfrm>
            <a:off x="0" y="0"/>
            <a:ext cx="1774825" cy="1069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Title 18"/>
          <p:cNvSpPr>
            <a:spLocks noGrp="1"/>
          </p:cNvSpPr>
          <p:nvPr>
            <p:ph type="title" idx="4294967295"/>
          </p:nvPr>
        </p:nvSpPr>
        <p:spPr>
          <a:xfrm>
            <a:off x="1919288" y="188913"/>
            <a:ext cx="7342187" cy="703262"/>
          </a:xfrm>
        </p:spPr>
        <p:txBody>
          <a:bodyPr/>
          <a:lstStyle/>
          <a:p>
            <a:pPr eaLnBrk="1" hangingPunct="1"/>
            <a:r>
              <a:rPr lang="uk-UA" sz="2400" b="1" smtClean="0">
                <a:ea typeface="MS PGothic"/>
              </a:rPr>
              <a:t> </a:t>
            </a:r>
            <a:r>
              <a:rPr lang="uk-UA" sz="2400" b="1" i="1" smtClean="0">
                <a:ea typeface="MS PGothic"/>
              </a:rPr>
              <a:t>Сфера оцінки відповідності та акредитації</a:t>
            </a:r>
          </a:p>
        </p:txBody>
      </p:sp>
      <p:sp>
        <p:nvSpPr>
          <p:cNvPr id="215043" name="Rectangle 3"/>
          <p:cNvSpPr>
            <a:spLocks noGrp="1"/>
          </p:cNvSpPr>
          <p:nvPr>
            <p:ph type="body" idx="4294967295"/>
          </p:nvPr>
        </p:nvSpPr>
        <p:spPr>
          <a:xfrm>
            <a:off x="-341313" y="892175"/>
            <a:ext cx="9485313" cy="6083300"/>
          </a:xfrm>
        </p:spPr>
        <p:txBody>
          <a:bodyPr/>
          <a:lstStyle/>
          <a:p>
            <a:pPr marL="609600" indent="-609600" algn="just">
              <a:buFont typeface="Arial" charset="0"/>
              <a:buNone/>
            </a:pPr>
            <a:r>
              <a:rPr lang="uk-UA" sz="4400" b="1" i="1" smtClean="0">
                <a:ea typeface="MS PGothic"/>
              </a:rPr>
              <a:t>			     </a:t>
            </a:r>
            <a:r>
              <a:rPr lang="uk-UA" sz="2400" b="1" i="1" smtClean="0">
                <a:ea typeface="MS PGothic"/>
              </a:rPr>
              <a:t>Розроблено та затверджено технічні регламенти</a:t>
            </a:r>
            <a:endParaRPr lang="uk-UA" sz="2400" smtClean="0">
              <a:ea typeface="MS PGothic"/>
            </a:endParaRPr>
          </a:p>
          <a:p>
            <a:pPr marL="609600" indent="-609600" algn="just"/>
            <a:r>
              <a:rPr lang="uk-UA" sz="2800" smtClean="0">
                <a:ea typeface="MS PGothic"/>
              </a:rPr>
              <a:t>	</a:t>
            </a:r>
            <a:r>
              <a:rPr lang="en-US" sz="2800" smtClean="0">
                <a:ea typeface="MS PGothic"/>
              </a:rPr>
              <a:t>     </a:t>
            </a:r>
            <a:r>
              <a:rPr lang="uk-UA" sz="2600" smtClean="0">
                <a:ea typeface="MS PGothic"/>
              </a:rPr>
              <a:t>Із 27 актів європейського секторального законодавства, визначених Додатком ІІІ до Угоди про асоціацію, в Україні прийнято 24 технічних регламенти, з яких 23 технічних регламенти вже є обов’язковими до застосування.</a:t>
            </a:r>
          </a:p>
          <a:p>
            <a:pPr lvl="1" algn="just">
              <a:buFont typeface="Arial" charset="0"/>
              <a:buNone/>
            </a:pPr>
            <a:r>
              <a:rPr lang="en-US" sz="2600" smtClean="0">
                <a:ea typeface="Helvetica Neue Light"/>
              </a:rPr>
              <a:t>		      </a:t>
            </a:r>
            <a:r>
              <a:rPr lang="uk-UA" sz="2600" smtClean="0">
                <a:ea typeface="Helvetica Neue Light"/>
              </a:rPr>
              <a:t>Загалом в Україні прийнято 55 технічних регламентів, 51 з яких розроблено на основі актів законодавства ЄС, 53 технічних регламентів вже є обов’язковими до застосування.</a:t>
            </a:r>
          </a:p>
        </p:txBody>
      </p:sp>
      <p:pic>
        <p:nvPicPr>
          <p:cNvPr id="215045" name="Рисунок 1"/>
          <p:cNvPicPr>
            <a:picLocks noChangeAspect="1"/>
          </p:cNvPicPr>
          <p:nvPr/>
        </p:nvPicPr>
        <p:blipFill>
          <a:blip r:embed="rId2"/>
          <a:srcRect/>
          <a:stretch>
            <a:fillRect/>
          </a:stretch>
        </p:blipFill>
        <p:spPr bwMode="auto">
          <a:xfrm>
            <a:off x="0" y="0"/>
            <a:ext cx="1911350" cy="1109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49" name="Title 18"/>
          <p:cNvSpPr>
            <a:spLocks noGrp="1"/>
          </p:cNvSpPr>
          <p:nvPr>
            <p:ph type="title" idx="4294967295"/>
          </p:nvPr>
        </p:nvSpPr>
        <p:spPr>
          <a:xfrm>
            <a:off x="1255713" y="122238"/>
            <a:ext cx="8229600" cy="703262"/>
          </a:xfrm>
        </p:spPr>
        <p:txBody>
          <a:bodyPr/>
          <a:lstStyle/>
          <a:p>
            <a:pPr eaLnBrk="1" hangingPunct="1"/>
            <a:r>
              <a:rPr lang="uk-UA" sz="2400" b="1" smtClean="0">
                <a:ea typeface="MS PGothic"/>
              </a:rPr>
              <a:t> </a:t>
            </a:r>
            <a:r>
              <a:rPr lang="uk-UA" sz="2800" b="1" i="1" smtClean="0">
                <a:ea typeface="MS PGothic"/>
              </a:rPr>
              <a:t>Сфера оцінки відповідності та акредитації</a:t>
            </a:r>
          </a:p>
        </p:txBody>
      </p:sp>
      <p:sp>
        <p:nvSpPr>
          <p:cNvPr id="206850" name="Rectangle 3"/>
          <p:cNvSpPr>
            <a:spLocks noGrp="1"/>
          </p:cNvSpPr>
          <p:nvPr>
            <p:ph type="body" idx="4294967295"/>
          </p:nvPr>
        </p:nvSpPr>
        <p:spPr>
          <a:xfrm>
            <a:off x="0" y="1192213"/>
            <a:ext cx="9020175" cy="6083300"/>
          </a:xfrm>
        </p:spPr>
        <p:txBody>
          <a:bodyPr/>
          <a:lstStyle/>
          <a:p>
            <a:pPr algn="just">
              <a:lnSpc>
                <a:spcPct val="80000"/>
              </a:lnSpc>
              <a:buFont typeface="Arial" charset="0"/>
              <a:buNone/>
            </a:pPr>
            <a:r>
              <a:rPr lang="uk-UA" sz="3600" b="1" i="1" smtClean="0">
                <a:ea typeface="MS PGothic"/>
              </a:rPr>
              <a:t>			</a:t>
            </a:r>
            <a:r>
              <a:rPr lang="uk-UA" sz="2800" smtClean="0">
                <a:ea typeface="MS PGothic"/>
              </a:rPr>
              <a:t> </a:t>
            </a:r>
            <a:r>
              <a:rPr lang="uk-UA" sz="2600" b="1" i="1" smtClean="0">
                <a:ea typeface="MS PGothic"/>
              </a:rPr>
              <a:t> </a:t>
            </a:r>
            <a:r>
              <a:rPr lang="uk-UA" sz="2300" b="1" smtClean="0">
                <a:ea typeface="MS PGothic"/>
              </a:rPr>
              <a:t>Забезпечено координацію розроблення центральними органами виконавчої влади технічних регламентів </a:t>
            </a:r>
          </a:p>
          <a:p>
            <a:pPr algn="just">
              <a:lnSpc>
                <a:spcPct val="80000"/>
              </a:lnSpc>
              <a:buFont typeface="Arial" charset="0"/>
              <a:buNone/>
            </a:pPr>
            <a:r>
              <a:rPr lang="uk-UA" sz="2300" smtClean="0">
                <a:ea typeface="MS PGothic"/>
              </a:rPr>
              <a:t>			На початку 2018 року було затверджено  План розроблення технічних регламентів на 2018-2019 роки.</a:t>
            </a:r>
          </a:p>
          <a:p>
            <a:pPr algn="just">
              <a:lnSpc>
                <a:spcPct val="80000"/>
              </a:lnSpc>
              <a:buFont typeface="Arial" charset="0"/>
              <a:buNone/>
            </a:pPr>
            <a:r>
              <a:rPr lang="uk-UA" sz="2300" smtClean="0">
                <a:ea typeface="MS PGothic"/>
              </a:rPr>
              <a:t>			Усі незавершені завдання з розроблення технічних регламентів у 2017 році були включені до плану розроблення технічних регламентів на 2018-2019 роки. Загалом цим планом передбачено розроблення 55 технічних регламентів (14 нових редакцій технічних регламентів, зміни до                   3 технічних регламентів, 38 нових технічних регламентів).</a:t>
            </a:r>
          </a:p>
          <a:p>
            <a:pPr algn="just">
              <a:lnSpc>
                <a:spcPct val="80000"/>
              </a:lnSpc>
              <a:buFont typeface="Arial" charset="0"/>
              <a:buNone/>
            </a:pPr>
            <a:r>
              <a:rPr lang="uk-UA" sz="2300" smtClean="0">
                <a:ea typeface="MS PGothic"/>
              </a:rPr>
              <a:t>			</a:t>
            </a:r>
            <a:r>
              <a:rPr lang="uk-UA" sz="2300" b="1" smtClean="0">
                <a:ea typeface="MS PGothic"/>
              </a:rPr>
              <a:t>Продовжено створення інфраструктури призначених органів з оцінки відповідності на виконання робіт згідно з технічними регламентами</a:t>
            </a:r>
          </a:p>
          <a:p>
            <a:pPr algn="just">
              <a:lnSpc>
                <a:spcPct val="80000"/>
              </a:lnSpc>
              <a:buFont typeface="Arial" charset="0"/>
              <a:buNone/>
            </a:pPr>
            <a:r>
              <a:rPr lang="uk-UA" sz="2300" smtClean="0">
                <a:ea typeface="MS PGothic"/>
              </a:rPr>
              <a:t>			У 2018 році призначено 12 органів з оцінки відповідності (5 ДП та 7 ТОВ) згідно з 10 технічними регламентами.</a:t>
            </a:r>
          </a:p>
        </p:txBody>
      </p:sp>
      <p:pic>
        <p:nvPicPr>
          <p:cNvPr id="206851" name="Рисунок 3"/>
          <p:cNvPicPr>
            <a:picLocks noChangeAspect="1"/>
          </p:cNvPicPr>
          <p:nvPr/>
        </p:nvPicPr>
        <p:blipFill>
          <a:blip r:embed="rId2"/>
          <a:srcRect/>
          <a:stretch>
            <a:fillRect/>
          </a:stretch>
        </p:blipFill>
        <p:spPr bwMode="auto">
          <a:xfrm>
            <a:off x="249238" y="122238"/>
            <a:ext cx="1774825" cy="1069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3" name="Title 18"/>
          <p:cNvSpPr>
            <a:spLocks noGrp="1"/>
          </p:cNvSpPr>
          <p:nvPr>
            <p:ph type="title" idx="4294967295"/>
          </p:nvPr>
        </p:nvSpPr>
        <p:spPr>
          <a:xfrm>
            <a:off x="1255713" y="122238"/>
            <a:ext cx="8229600" cy="703262"/>
          </a:xfrm>
        </p:spPr>
        <p:txBody>
          <a:bodyPr/>
          <a:lstStyle/>
          <a:p>
            <a:pPr eaLnBrk="1" hangingPunct="1"/>
            <a:r>
              <a:rPr lang="uk-UA" sz="2400" b="1" smtClean="0">
                <a:ea typeface="MS PGothic"/>
              </a:rPr>
              <a:t> </a:t>
            </a:r>
            <a:r>
              <a:rPr lang="uk-UA" sz="2800" b="1" i="1" smtClean="0">
                <a:ea typeface="MS PGothic"/>
              </a:rPr>
              <a:t>Сфера оцінки відповідності та акредитації</a:t>
            </a:r>
          </a:p>
        </p:txBody>
      </p:sp>
      <p:sp>
        <p:nvSpPr>
          <p:cNvPr id="207874" name="Rectangle 3"/>
          <p:cNvSpPr>
            <a:spLocks noGrp="1"/>
          </p:cNvSpPr>
          <p:nvPr>
            <p:ph type="body" idx="4294967295"/>
          </p:nvPr>
        </p:nvSpPr>
        <p:spPr>
          <a:xfrm>
            <a:off x="0" y="1231900"/>
            <a:ext cx="9020175" cy="6083300"/>
          </a:xfrm>
        </p:spPr>
        <p:txBody>
          <a:bodyPr/>
          <a:lstStyle/>
          <a:p>
            <a:pPr algn="just">
              <a:lnSpc>
                <a:spcPct val="80000"/>
              </a:lnSpc>
              <a:buFont typeface="Arial" charset="0"/>
              <a:buNone/>
            </a:pPr>
            <a:r>
              <a:rPr lang="uk-UA" sz="1800" b="1" i="1" smtClean="0">
                <a:ea typeface="MS PGothic"/>
              </a:rPr>
              <a:t>			</a:t>
            </a:r>
            <a:r>
              <a:rPr lang="uk-UA" sz="1400" smtClean="0">
                <a:ea typeface="MS PGothic"/>
              </a:rPr>
              <a:t> </a:t>
            </a:r>
            <a:r>
              <a:rPr lang="uk-UA" sz="2300" b="1" smtClean="0">
                <a:ea typeface="MS PGothic"/>
              </a:rPr>
              <a:t>Забезпечено відміну обов'язкової сертифікації в Україні</a:t>
            </a:r>
          </a:p>
          <a:p>
            <a:pPr algn="just">
              <a:lnSpc>
                <a:spcPct val="80000"/>
              </a:lnSpc>
              <a:buFont typeface="Arial" charset="0"/>
              <a:buNone/>
            </a:pPr>
            <a:r>
              <a:rPr lang="uk-UA" sz="2300" smtClean="0">
                <a:ea typeface="MS PGothic"/>
              </a:rPr>
              <a:t>			У 2018 році було прийнято наказ Мінекономрозвитку, яким визнано такими, що втратили чинність, Перелік продукції, що підлягає обов’язковій сертифікації в Україні, а також ще 10 наказів, якими регулюються окремі питання функціонування державної системи сертифікації.</a:t>
            </a:r>
          </a:p>
          <a:p>
            <a:pPr algn="just">
              <a:lnSpc>
                <a:spcPct val="80000"/>
              </a:lnSpc>
              <a:buFont typeface="Arial" charset="0"/>
              <a:buNone/>
            </a:pPr>
            <a:r>
              <a:rPr lang="uk-UA" sz="2300" smtClean="0">
                <a:ea typeface="MS PGothic"/>
              </a:rPr>
              <a:t>			З прийняттям цього наказу було завершено перехід від сертифікації продукції у державній системі сертифікації до її оцінки відповідності вимогам відповідного технічного регламенту. </a:t>
            </a:r>
          </a:p>
          <a:p>
            <a:pPr algn="just">
              <a:lnSpc>
                <a:spcPct val="80000"/>
              </a:lnSpc>
              <a:buFont typeface="Arial" charset="0"/>
              <a:buNone/>
            </a:pPr>
            <a:r>
              <a:rPr lang="uk-UA" sz="2300" b="1" smtClean="0">
                <a:ea typeface="MS PGothic"/>
              </a:rPr>
              <a:t>			Визнання НААУ на міжнародному рівні</a:t>
            </a:r>
            <a:endParaRPr lang="uk-UA" sz="2300" smtClean="0">
              <a:ea typeface="MS PGothic"/>
            </a:endParaRPr>
          </a:p>
          <a:p>
            <a:pPr algn="just">
              <a:lnSpc>
                <a:spcPct val="80000"/>
              </a:lnSpc>
              <a:buFont typeface="Arial" charset="0"/>
              <a:buNone/>
            </a:pPr>
            <a:r>
              <a:rPr lang="uk-UA" sz="2300" smtClean="0">
                <a:ea typeface="MS PGothic"/>
              </a:rPr>
              <a:t>			НААУ забезпечено продовження розширення сфери надання послуг з акредитації для медичних лабораторій та органів з сертифікації систем енергоменеджменту, а також акредитації органів з оцінки відповідності з урахуванням документу ЄА 2/17.</a:t>
            </a:r>
          </a:p>
        </p:txBody>
      </p:sp>
      <p:pic>
        <p:nvPicPr>
          <p:cNvPr id="207875" name="Рисунок 1"/>
          <p:cNvPicPr>
            <a:picLocks noChangeAspect="1"/>
          </p:cNvPicPr>
          <p:nvPr/>
        </p:nvPicPr>
        <p:blipFill>
          <a:blip r:embed="rId2"/>
          <a:srcRect/>
          <a:stretch>
            <a:fillRect/>
          </a:stretch>
        </p:blipFill>
        <p:spPr bwMode="auto">
          <a:xfrm>
            <a:off x="0" y="0"/>
            <a:ext cx="1527175" cy="10683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7" name="Title 18"/>
          <p:cNvSpPr>
            <a:spLocks noGrp="1"/>
          </p:cNvSpPr>
          <p:nvPr>
            <p:ph type="title" idx="4294967295"/>
          </p:nvPr>
        </p:nvSpPr>
        <p:spPr>
          <a:xfrm>
            <a:off x="1284288" y="122238"/>
            <a:ext cx="8229600" cy="703262"/>
          </a:xfrm>
        </p:spPr>
        <p:txBody>
          <a:bodyPr/>
          <a:lstStyle/>
          <a:p>
            <a:pPr eaLnBrk="1" hangingPunct="1"/>
            <a:r>
              <a:rPr lang="uk-UA" sz="2800" b="1" smtClean="0">
                <a:ea typeface="MS PGothic"/>
              </a:rPr>
              <a:t> </a:t>
            </a:r>
            <a:r>
              <a:rPr lang="uk-UA" sz="3000" b="1" i="1" smtClean="0">
                <a:ea typeface="MS PGothic"/>
              </a:rPr>
              <a:t>Міжнародне співробітництво</a:t>
            </a:r>
          </a:p>
        </p:txBody>
      </p:sp>
      <p:sp>
        <p:nvSpPr>
          <p:cNvPr id="208898" name="Rectangle 3"/>
          <p:cNvSpPr>
            <a:spLocks noGrp="1"/>
          </p:cNvSpPr>
          <p:nvPr>
            <p:ph type="body" idx="4294967295"/>
          </p:nvPr>
        </p:nvSpPr>
        <p:spPr>
          <a:xfrm>
            <a:off x="0" y="955675"/>
            <a:ext cx="8882063" cy="6083300"/>
          </a:xfrm>
        </p:spPr>
        <p:txBody>
          <a:bodyPr/>
          <a:lstStyle/>
          <a:p>
            <a:pPr marL="381000" indent="-381000" algn="ctr">
              <a:lnSpc>
                <a:spcPct val="80000"/>
              </a:lnSpc>
              <a:spcBef>
                <a:spcPct val="15000"/>
              </a:spcBef>
              <a:buFont typeface="Arial" charset="0"/>
              <a:buNone/>
            </a:pPr>
            <a:r>
              <a:rPr lang="uk-UA" sz="1200" i="1" smtClean="0">
                <a:ea typeface="MS PGothic"/>
              </a:rPr>
              <a:t>   			</a:t>
            </a:r>
            <a:r>
              <a:rPr lang="uk-UA" sz="2300" b="1" i="1" smtClean="0">
                <a:ea typeface="MS PGothic"/>
              </a:rPr>
              <a:t>Підготовка до підписання Угоди АСАА</a:t>
            </a:r>
          </a:p>
          <a:p>
            <a:pPr marL="381000" indent="-381000" algn="ctr">
              <a:lnSpc>
                <a:spcPct val="80000"/>
              </a:lnSpc>
              <a:spcBef>
                <a:spcPct val="15000"/>
              </a:spcBef>
              <a:buFont typeface="Arial" charset="0"/>
              <a:buNone/>
            </a:pPr>
            <a:endParaRPr lang="uk-UA" sz="500" b="1" i="1" smtClean="0">
              <a:ea typeface="MS PGothic"/>
            </a:endParaRPr>
          </a:p>
          <a:p>
            <a:pPr marL="381000" indent="-381000" algn="just">
              <a:lnSpc>
                <a:spcPct val="80000"/>
              </a:lnSpc>
              <a:buFont typeface="Arial" charset="0"/>
              <a:buNone/>
            </a:pPr>
            <a:r>
              <a:rPr lang="uk-UA" sz="1600" b="1" i="1" smtClean="0">
                <a:ea typeface="MS PGothic"/>
              </a:rPr>
              <a:t>			</a:t>
            </a:r>
            <a:r>
              <a:rPr lang="uk-UA" sz="2000" smtClean="0">
                <a:ea typeface="MS PGothic"/>
              </a:rPr>
              <a:t> </a:t>
            </a:r>
            <a:r>
              <a:rPr lang="uk-UA" sz="2300" smtClean="0">
                <a:ea typeface="MS PGothic"/>
              </a:rPr>
              <a:t>27 березня 2018 року відбулося засідання робочої групи “Технічні бар’єри у торгівлі та стандартизація” в рамках другого засідання Діалогу високого рівня Україна-ЄС</a:t>
            </a:r>
          </a:p>
          <a:p>
            <a:pPr marL="381000" indent="-381000" algn="just">
              <a:lnSpc>
                <a:spcPct val="80000"/>
              </a:lnSpc>
              <a:buFont typeface="Arial" charset="0"/>
              <a:buNone/>
            </a:pPr>
            <a:r>
              <a:rPr lang="uk-UA" sz="2300" smtClean="0">
                <a:ea typeface="MS PGothic"/>
              </a:rPr>
              <a:t>			Сторони домовилися оновити Дорожню карту оцінювання застосування українськими інституціями українського законодавства. Українська сторона інформуватиме європейську про прийняття змін у                  3 технічних регламенти у пріоритетних сферах та законодавстві у сферах оцінки відповідності та метрології, а також про забезпечення функціонування національної інформаційної системи державного ринкового нагляду та системи оперативного взаємного сповіщення про продукцію, що становить серйозний ризик та підключення до них Держпраці.</a:t>
            </a:r>
          </a:p>
          <a:p>
            <a:pPr marL="381000" indent="-381000" algn="just">
              <a:lnSpc>
                <a:spcPct val="80000"/>
              </a:lnSpc>
              <a:buFont typeface="Arial" charset="0"/>
              <a:buNone/>
            </a:pPr>
            <a:r>
              <a:rPr lang="uk-UA" sz="2300" smtClean="0">
                <a:ea typeface="MS PGothic"/>
              </a:rPr>
              <a:t>			Європейська сторона погодилася перейти до оцінки готовності української інфраструктури якості до підписання Угоди АСАА після урегулювання зазначених питань та провести проміжне засідання у жовтні 2018 року.</a:t>
            </a:r>
          </a:p>
        </p:txBody>
      </p:sp>
      <p:pic>
        <p:nvPicPr>
          <p:cNvPr id="208899" name="Picture 8" descr="http://nikorupciji.org/wp-content/uploads/2017/04/%D0%97%D0%B0%D0%BF%D0%B8%D1%81%D0%B0%D1%82%D0%B8-32-300x162.jpg"/>
          <p:cNvPicPr>
            <a:picLocks noChangeAspect="1" noChangeArrowheads="1"/>
          </p:cNvPicPr>
          <p:nvPr/>
        </p:nvPicPr>
        <p:blipFill>
          <a:blip r:embed="rId2"/>
          <a:srcRect/>
          <a:stretch>
            <a:fillRect/>
          </a:stretch>
        </p:blipFill>
        <p:spPr bwMode="auto">
          <a:xfrm>
            <a:off x="0" y="0"/>
            <a:ext cx="1846263" cy="10779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1" name="Title 18"/>
          <p:cNvSpPr>
            <a:spLocks noGrp="1"/>
          </p:cNvSpPr>
          <p:nvPr>
            <p:ph type="title" idx="4294967295"/>
          </p:nvPr>
        </p:nvSpPr>
        <p:spPr>
          <a:xfrm>
            <a:off x="1066800" y="117475"/>
            <a:ext cx="8229600" cy="703263"/>
          </a:xfrm>
        </p:spPr>
        <p:txBody>
          <a:bodyPr/>
          <a:lstStyle/>
          <a:p>
            <a:pPr eaLnBrk="1" hangingPunct="1"/>
            <a:r>
              <a:rPr lang="uk-UA" sz="2400" b="1" smtClean="0">
                <a:ea typeface="MS PGothic"/>
              </a:rPr>
              <a:t> </a:t>
            </a:r>
            <a:r>
              <a:rPr lang="uk-UA" sz="2800" b="1" i="1" smtClean="0">
                <a:ea typeface="MS PGothic"/>
              </a:rPr>
              <a:t>Міжнародне співробітництво</a:t>
            </a:r>
          </a:p>
        </p:txBody>
      </p:sp>
      <p:sp>
        <p:nvSpPr>
          <p:cNvPr id="209922" name="Rectangle 3"/>
          <p:cNvSpPr>
            <a:spLocks noGrp="1"/>
          </p:cNvSpPr>
          <p:nvPr>
            <p:ph type="body" idx="4294967295"/>
          </p:nvPr>
        </p:nvSpPr>
        <p:spPr>
          <a:xfrm>
            <a:off x="0" y="971550"/>
            <a:ext cx="9020175" cy="6083300"/>
          </a:xfrm>
        </p:spPr>
        <p:txBody>
          <a:bodyPr/>
          <a:lstStyle/>
          <a:p>
            <a:pPr algn="just">
              <a:lnSpc>
                <a:spcPct val="80000"/>
              </a:lnSpc>
              <a:buFont typeface="Arial" charset="0"/>
              <a:buNone/>
            </a:pPr>
            <a:r>
              <a:rPr lang="uk-UA" altLang="ja-JP" sz="2400" smtClean="0">
                <a:ea typeface="MS PGothic"/>
              </a:rPr>
              <a:t>			У рамках </a:t>
            </a:r>
            <a:r>
              <a:rPr lang="uk-UA" altLang="ja-JP" sz="2400" b="1" i="1" smtClean="0">
                <a:ea typeface="MS PGothic"/>
              </a:rPr>
              <a:t>Проекту GEF UNIDO № 120321</a:t>
            </a:r>
            <a:r>
              <a:rPr lang="uk-UA" altLang="ja-JP" sz="2400" smtClean="0">
                <a:ea typeface="MS PGothic"/>
              </a:rPr>
              <a:t> «Впровадження стандарту систем енергетичного менеджменту в промисловість України»  (UKR IEE) продовжується співпраця, здійснено переклад стандартів серії ISO 50000 та проведено тренінгів з метою підготовки аудиторів з енергоефективності.</a:t>
            </a:r>
          </a:p>
          <a:p>
            <a:pPr algn="just">
              <a:lnSpc>
                <a:spcPct val="80000"/>
              </a:lnSpc>
              <a:buFont typeface="Arial" charset="0"/>
              <a:buNone/>
            </a:pPr>
            <a:r>
              <a:rPr lang="uk-UA" altLang="ja-JP" sz="2400" smtClean="0">
                <a:ea typeface="MS PGothic"/>
              </a:rPr>
              <a:t>			20 березня 2018 року представниками </a:t>
            </a:r>
            <a:r>
              <a:rPr lang="uk-UA" altLang="ja-JP" sz="2400" b="1" i="1" smtClean="0">
                <a:ea typeface="MS PGothic"/>
              </a:rPr>
              <a:t>ООН з промислового розвитку (ЮНІДО)</a:t>
            </a:r>
            <a:r>
              <a:rPr lang="uk-UA" altLang="ja-JP" sz="2400" smtClean="0">
                <a:ea typeface="MS PGothic"/>
              </a:rPr>
              <a:t> започатковано проект технічної допомоги інституціям інфраструктури якості України у сфері перероблення лісоматеріалів:                   ДП “УкрНДНЦ”, яке виконує функції національного органу стандартизації, Національному агентству з акредитації України та ДП “Укрметртестстандарт”.</a:t>
            </a:r>
          </a:p>
          <a:p>
            <a:pPr algn="just">
              <a:lnSpc>
                <a:spcPct val="80000"/>
              </a:lnSpc>
              <a:buFont typeface="Arial" charset="0"/>
              <a:buNone/>
            </a:pPr>
            <a:r>
              <a:rPr lang="uk-UA" altLang="ja-JP" sz="2400" smtClean="0">
                <a:ea typeface="MS PGothic"/>
              </a:rPr>
              <a:t>			У рамках </a:t>
            </a:r>
            <a:r>
              <a:rPr lang="uk-UA" altLang="ja-JP" sz="2400" b="1" i="1" smtClean="0">
                <a:ea typeface="MS PGothic"/>
              </a:rPr>
              <a:t>Програми розвитку комерційного права (CDLP) США</a:t>
            </a:r>
            <a:r>
              <a:rPr lang="uk-UA" altLang="ja-JP" sz="2400" smtClean="0">
                <a:ea typeface="MS PGothic"/>
              </a:rPr>
              <a:t> продовжується обговорення особливостей виходу вітчизняного виробника на ринок США, заплановано проведення семінару з зазначеного питання американськими фахівцями. </a:t>
            </a:r>
            <a:endParaRPr lang="uk-UA" sz="2400" smtClean="0">
              <a:ea typeface="MS PGothic"/>
            </a:endParaRPr>
          </a:p>
        </p:txBody>
      </p:sp>
      <p:pic>
        <p:nvPicPr>
          <p:cNvPr id="209923" name="Picture 12" descr="Lithuania presents EU Presidency priorities in telecommunications, energy and transport"/>
          <p:cNvPicPr>
            <a:picLocks noChangeAspect="1" noChangeArrowheads="1"/>
          </p:cNvPicPr>
          <p:nvPr/>
        </p:nvPicPr>
        <p:blipFill>
          <a:blip r:embed="rId2"/>
          <a:srcRect/>
          <a:stretch>
            <a:fillRect/>
          </a:stretch>
        </p:blipFill>
        <p:spPr bwMode="auto">
          <a:xfrm>
            <a:off x="0" y="0"/>
            <a:ext cx="1724025" cy="971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5" name="Title 18"/>
          <p:cNvSpPr>
            <a:spLocks noGrp="1"/>
          </p:cNvSpPr>
          <p:nvPr>
            <p:ph type="title" idx="4294967295"/>
          </p:nvPr>
        </p:nvSpPr>
        <p:spPr>
          <a:xfrm>
            <a:off x="2381250" y="365125"/>
            <a:ext cx="6996113" cy="503238"/>
          </a:xfrm>
        </p:spPr>
        <p:txBody>
          <a:bodyPr/>
          <a:lstStyle/>
          <a:p>
            <a:pPr eaLnBrk="1" hangingPunct="1"/>
            <a:r>
              <a:rPr lang="uk-UA" sz="2800" b="1" smtClean="0">
                <a:ea typeface="MS PGothic"/>
              </a:rPr>
              <a:t> </a:t>
            </a:r>
            <a:r>
              <a:rPr lang="uk-UA" sz="2800" b="1" i="1" smtClean="0">
                <a:ea typeface="MS PGothic"/>
              </a:rPr>
              <a:t>Міжнародне співробітництво</a:t>
            </a:r>
          </a:p>
        </p:txBody>
      </p:sp>
      <p:sp>
        <p:nvSpPr>
          <p:cNvPr id="210946" name="Rectangle 3"/>
          <p:cNvSpPr>
            <a:spLocks noGrp="1"/>
          </p:cNvSpPr>
          <p:nvPr>
            <p:ph type="body" idx="4294967295"/>
          </p:nvPr>
        </p:nvSpPr>
        <p:spPr>
          <a:xfrm>
            <a:off x="-176213" y="1423988"/>
            <a:ext cx="9020176" cy="6083300"/>
          </a:xfrm>
        </p:spPr>
        <p:txBody>
          <a:bodyPr/>
          <a:lstStyle/>
          <a:p>
            <a:pPr algn="just">
              <a:lnSpc>
                <a:spcPct val="90000"/>
              </a:lnSpc>
              <a:buFont typeface="Arial" charset="0"/>
              <a:buNone/>
            </a:pPr>
            <a:r>
              <a:rPr lang="uk-UA" altLang="ja-JP" sz="2400" i="1" smtClean="0">
                <a:ea typeface="MS PGothic"/>
              </a:rPr>
              <a:t>			   Започаткована співпраця з </a:t>
            </a:r>
            <a:r>
              <a:rPr lang="uk-UA" altLang="ja-JP" sz="2400" b="1" i="1" smtClean="0">
                <a:ea typeface="MS PGothic"/>
              </a:rPr>
              <a:t>Німецьким національним інститутом метрології (PTB)</a:t>
            </a:r>
            <a:r>
              <a:rPr lang="uk-UA" altLang="ja-JP" sz="2400" i="1" smtClean="0">
                <a:ea typeface="MS PGothic"/>
              </a:rPr>
              <a:t>.               14 лютого 2018 року фахівцями з PTB проведено семінар для українських фахівців щодо медичних засобів з функціями вимірювання.</a:t>
            </a:r>
          </a:p>
          <a:p>
            <a:pPr algn="just">
              <a:lnSpc>
                <a:spcPct val="90000"/>
              </a:lnSpc>
              <a:buFont typeface="Arial" charset="0"/>
              <a:buNone/>
            </a:pPr>
            <a:r>
              <a:rPr lang="uk-UA" altLang="ja-JP" sz="2400" i="1" smtClean="0">
                <a:ea typeface="MS PGothic"/>
              </a:rPr>
              <a:t>			   У стадії започаткування Проект TWINNING для Мінекономрозвитку “Зміцнення інституційної спромож-ності Міністерства економічного розвитку та торгівлі України шляхом забезпечення ефективного функціону-вання національної інфраструктури якості в Україні”.</a:t>
            </a:r>
          </a:p>
          <a:p>
            <a:pPr algn="just">
              <a:lnSpc>
                <a:spcPct val="90000"/>
              </a:lnSpc>
              <a:buFont typeface="Arial" charset="0"/>
              <a:buNone/>
            </a:pPr>
            <a:r>
              <a:rPr lang="uk-UA" altLang="ja-JP" sz="2400" i="1" smtClean="0">
                <a:ea typeface="MS PGothic"/>
              </a:rPr>
              <a:t>			  Започатковано Проект TWINNING для НОС “Посилення інституційної спроможності Національного органу стандартизації України” (функціонуватиме з      2019 року).</a:t>
            </a:r>
            <a:endParaRPr lang="uk-UA" sz="2400" i="1" smtClean="0">
              <a:ea typeface="MS PGothic"/>
            </a:endParaRPr>
          </a:p>
        </p:txBody>
      </p:sp>
      <p:pic>
        <p:nvPicPr>
          <p:cNvPr id="210947" name="Picture 7" descr="&amp;Kcy;&amp;acy;&amp;rcy;&amp;tcy;&amp;icy;&amp;ncy;&amp;kcy;&amp;icy; &amp;pcy;&amp;ocy; &amp;zcy;&amp;acy;&amp;pcy;&amp;rcy;&amp;ocy;&amp;scy;&amp;ucy; &amp;pcy;&amp;iukcy;&amp;dcy;&amp;tcy;&amp;rcy;&amp;icy;&amp;mcy;&amp;kcy;&amp;acy; &amp;IEcy;&amp;Scy; &amp;rcy;&amp;ocy;&amp;zcy;&amp;vcy;&amp;icy;&amp;tcy;&amp;kcy;&amp;ucy; &amp;ucy;&amp;kcy;&amp;rcy;&amp;acy;&amp;yicy;&amp;ncy;&amp;icy; &amp;vcy; &amp;kcy;&amp;acy;&amp;rcy;&amp;tcy;&amp;icy;&amp;ncy;&amp;kcy;&amp;acy;&amp;khcy;"/>
          <p:cNvPicPr>
            <a:picLocks noChangeAspect="1" noChangeArrowheads="1"/>
          </p:cNvPicPr>
          <p:nvPr/>
        </p:nvPicPr>
        <p:blipFill>
          <a:blip r:embed="rId2"/>
          <a:srcRect/>
          <a:stretch>
            <a:fillRect/>
          </a:stretch>
        </p:blipFill>
        <p:spPr bwMode="auto">
          <a:xfrm>
            <a:off x="0" y="0"/>
            <a:ext cx="2235200" cy="13065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69" name="Title 18"/>
          <p:cNvSpPr>
            <a:spLocks noGrp="1"/>
          </p:cNvSpPr>
          <p:nvPr>
            <p:ph type="title" idx="4294967295"/>
          </p:nvPr>
        </p:nvSpPr>
        <p:spPr>
          <a:xfrm>
            <a:off x="350838" y="122238"/>
            <a:ext cx="8229600" cy="703262"/>
          </a:xfrm>
        </p:spPr>
        <p:txBody>
          <a:bodyPr/>
          <a:lstStyle/>
          <a:p>
            <a:pPr eaLnBrk="1" hangingPunct="1"/>
            <a:r>
              <a:rPr lang="uk-UA" sz="2800" b="1" smtClean="0">
                <a:ea typeface="MS PGothic"/>
              </a:rPr>
              <a:t> </a:t>
            </a:r>
            <a:r>
              <a:rPr lang="uk-UA" sz="2400" b="1" i="1" u="sng" smtClean="0">
                <a:ea typeface="MS PGothic"/>
              </a:rPr>
              <a:t>Завдання системи технічного регулювання, стандартизації, метрології України на 2018 рік:</a:t>
            </a:r>
          </a:p>
        </p:txBody>
      </p:sp>
      <p:sp>
        <p:nvSpPr>
          <p:cNvPr id="211970" name="Rectangle 3"/>
          <p:cNvSpPr>
            <a:spLocks noGrp="1"/>
          </p:cNvSpPr>
          <p:nvPr>
            <p:ph type="body" idx="4294967295"/>
          </p:nvPr>
        </p:nvSpPr>
        <p:spPr>
          <a:xfrm>
            <a:off x="0" y="955675"/>
            <a:ext cx="8882063" cy="6083300"/>
          </a:xfrm>
        </p:spPr>
        <p:txBody>
          <a:bodyPr/>
          <a:lstStyle/>
          <a:p>
            <a:pPr marL="381000" indent="-381000" algn="just">
              <a:lnSpc>
                <a:spcPct val="80000"/>
              </a:lnSpc>
              <a:buFont typeface="Arial" charset="0"/>
              <a:buNone/>
            </a:pPr>
            <a:r>
              <a:rPr lang="uk-UA" sz="900" i="1" smtClean="0">
                <a:ea typeface="MS PGothic"/>
              </a:rPr>
              <a:t>   			</a:t>
            </a:r>
            <a:r>
              <a:rPr lang="uk-UA" sz="2400" i="1" smtClean="0">
                <a:ea typeface="MS PGothic"/>
              </a:rPr>
              <a:t>Удосконалення законодавства у сфері технічного регулювання та метрології.</a:t>
            </a:r>
          </a:p>
          <a:p>
            <a:pPr marL="381000" indent="-381000" algn="just">
              <a:lnSpc>
                <a:spcPct val="80000"/>
              </a:lnSpc>
              <a:buFont typeface="Arial" charset="0"/>
              <a:buNone/>
            </a:pPr>
            <a:r>
              <a:rPr lang="uk-UA" sz="2400" i="1" smtClean="0">
                <a:ea typeface="MS PGothic"/>
              </a:rPr>
              <a:t>			Визнання системи технічного регулювання України на міжнародному рівні.</a:t>
            </a:r>
          </a:p>
          <a:p>
            <a:pPr marL="381000" indent="-381000" algn="just">
              <a:lnSpc>
                <a:spcPct val="80000"/>
              </a:lnSpc>
              <a:buFont typeface="Arial" charset="0"/>
              <a:buNone/>
            </a:pPr>
            <a:r>
              <a:rPr lang="uk-UA" sz="2400" i="1" smtClean="0">
                <a:ea typeface="MS PGothic"/>
              </a:rPr>
              <a:t>			Реалізація заходів, передбачених Стратегією розвитку системи технічного регулювання на період до 2020 року.</a:t>
            </a:r>
          </a:p>
          <a:p>
            <a:pPr marL="381000" indent="-381000" algn="just">
              <a:lnSpc>
                <a:spcPct val="80000"/>
              </a:lnSpc>
              <a:buFont typeface="Arial" charset="0"/>
              <a:buNone/>
            </a:pPr>
            <a:r>
              <a:rPr lang="uk-UA" sz="2400" i="1" smtClean="0">
                <a:ea typeface="MS PGothic"/>
              </a:rPr>
              <a:t>			Посилення інституційної спроможності національних органів акредитації та стандартизації, органів з оцінки відповідності.  </a:t>
            </a:r>
          </a:p>
          <a:p>
            <a:pPr marL="381000" indent="-381000" algn="just">
              <a:lnSpc>
                <a:spcPct val="80000"/>
              </a:lnSpc>
              <a:buFont typeface="Arial" charset="0"/>
              <a:buNone/>
            </a:pPr>
            <a:r>
              <a:rPr lang="uk-UA" sz="2400" i="1" smtClean="0">
                <a:ea typeface="MS PGothic"/>
              </a:rPr>
              <a:t>			Гармонізація національних стандартів з європейськими з метою досягнення рівня гармонізації 80 % до 2020 року.</a:t>
            </a:r>
          </a:p>
          <a:p>
            <a:pPr marL="381000" indent="-381000" algn="just">
              <a:lnSpc>
                <a:spcPct val="80000"/>
              </a:lnSpc>
              <a:buFont typeface="Arial" charset="0"/>
              <a:buNone/>
            </a:pPr>
            <a:r>
              <a:rPr lang="uk-UA" sz="2400" i="1" smtClean="0">
                <a:ea typeface="MS PGothic"/>
              </a:rPr>
              <a:t>			Прийняття нових та приведення технічних регламентів України у відповідність з актами законодавства ЄС (у 2018 році планується прийняти 48 технічних регламентів, за 8 з яких відповідальним є Мінекономрозвитку).</a:t>
            </a:r>
            <a:r>
              <a:rPr lang="uk-UA" sz="2400" smtClean="0">
                <a:ea typeface="MS PGothic"/>
              </a:rPr>
              <a:t>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3" name="Title 18"/>
          <p:cNvSpPr>
            <a:spLocks noGrp="1"/>
          </p:cNvSpPr>
          <p:nvPr>
            <p:ph type="title" idx="4294967295"/>
          </p:nvPr>
        </p:nvSpPr>
        <p:spPr>
          <a:xfrm>
            <a:off x="350838" y="122238"/>
            <a:ext cx="8229600" cy="703262"/>
          </a:xfrm>
        </p:spPr>
        <p:txBody>
          <a:bodyPr/>
          <a:lstStyle/>
          <a:p>
            <a:pPr eaLnBrk="1" hangingPunct="1"/>
            <a:r>
              <a:rPr lang="uk-UA" sz="2800" b="1" smtClean="0">
                <a:ea typeface="MS PGothic"/>
              </a:rPr>
              <a:t> </a:t>
            </a:r>
            <a:r>
              <a:rPr lang="uk-UA" sz="2400" b="1" i="1" u="sng" smtClean="0">
                <a:ea typeface="MS PGothic"/>
              </a:rPr>
              <a:t>Завдання системи технічного регулювання, стандартизації, метрології України на 2018 рік:</a:t>
            </a:r>
          </a:p>
        </p:txBody>
      </p:sp>
      <p:sp>
        <p:nvSpPr>
          <p:cNvPr id="212994" name="Rectangle 3"/>
          <p:cNvSpPr>
            <a:spLocks noGrp="1"/>
          </p:cNvSpPr>
          <p:nvPr>
            <p:ph type="body" idx="4294967295"/>
          </p:nvPr>
        </p:nvSpPr>
        <p:spPr>
          <a:xfrm>
            <a:off x="0" y="955675"/>
            <a:ext cx="8972550" cy="6083300"/>
          </a:xfrm>
        </p:spPr>
        <p:txBody>
          <a:bodyPr/>
          <a:lstStyle/>
          <a:p>
            <a:pPr marL="381000" indent="-381000" algn="just">
              <a:lnSpc>
                <a:spcPct val="80000"/>
              </a:lnSpc>
              <a:buFont typeface="Arial" charset="0"/>
              <a:buNone/>
            </a:pPr>
            <a:r>
              <a:rPr lang="uk-UA" sz="1400" i="1" smtClean="0">
                <a:ea typeface="MS PGothic"/>
              </a:rPr>
              <a:t>   			</a:t>
            </a:r>
            <a:r>
              <a:rPr lang="uk-UA" sz="2400" i="1" smtClean="0">
                <a:ea typeface="MS PGothic"/>
              </a:rPr>
              <a:t>Забезпечення створення 3, удосконалення 3 та звірення 2 державних первинних еталонів відповідно до Програми розвитку еталонної бази на 2018 – 2022 роки.</a:t>
            </a:r>
          </a:p>
          <a:p>
            <a:pPr marL="381000" indent="-381000" algn="just">
              <a:lnSpc>
                <a:spcPct val="80000"/>
              </a:lnSpc>
              <a:buFont typeface="Arial" charset="0"/>
              <a:buNone/>
            </a:pPr>
            <a:r>
              <a:rPr lang="uk-UA" sz="2400" i="1" smtClean="0">
                <a:ea typeface="MS PGothic"/>
              </a:rPr>
              <a:t>			Вжиття заходів для набуття повного членства України в Міжнародній організації законодавчої метрології (OIML) та підписання Метричної Конвенції для участі в повному обсязі в Угоді про взаємне визнання національних еталонів і сертифікатів калібрування й вимірювання, що видаються національними метрологіч-ними інститутами (CIPM MRA).</a:t>
            </a:r>
          </a:p>
          <a:p>
            <a:pPr marL="381000" indent="-381000" algn="just">
              <a:lnSpc>
                <a:spcPct val="80000"/>
              </a:lnSpc>
              <a:buFont typeface="Arial" charset="0"/>
              <a:buNone/>
            </a:pPr>
            <a:r>
              <a:rPr lang="uk-UA" sz="2400" i="1" smtClean="0">
                <a:ea typeface="MS PGothic"/>
              </a:rPr>
              <a:t>			Проведення широкомасштабної дворівневої просвіт-ницької кампанії на національному та регіональному рівнях шляхом проведення 5 регіональних міжнародних конференцій на тему: “Роль стандартів та технічних регламентів для забезпечення сталого розвитку економіки України в умовах глобалізації” (м. Київ,              м. Харків, м. Одеса, м. Івано-Франківськ, м. Дніпро), посилення зворотного зв’язку з бізнесом і сприяння впровадженню інновацій.</a:t>
            </a:r>
            <a:r>
              <a:rPr lang="uk-UA" sz="2400" smtClean="0">
                <a:ea typeface="MS PGothic"/>
              </a:rPr>
              <a:t>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ewTemplat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3102</TotalTime>
  <Words>1801</Words>
  <Application>Microsoft Office PowerPoint</Application>
  <PresentationFormat>Экран (4:3)</PresentationFormat>
  <Paragraphs>95</Paragraphs>
  <Slides>20</Slides>
  <Notes>0</Notes>
  <HiddenSlides>0</HiddenSlides>
  <MMClips>0</MMClips>
  <ScaleCrop>false</ScaleCrop>
  <HeadingPairs>
    <vt:vector size="8" baseType="variant">
      <vt:variant>
        <vt:lpstr>Использованные шрифты</vt:lpstr>
      </vt:variant>
      <vt:variant>
        <vt:i4>5</vt:i4>
      </vt:variant>
      <vt:variant>
        <vt:lpstr>Шаблон оформления</vt:lpstr>
      </vt:variant>
      <vt:variant>
        <vt:i4>2</vt:i4>
      </vt:variant>
      <vt:variant>
        <vt:lpstr>Внедренные серверы OLE</vt:lpstr>
      </vt:variant>
      <vt:variant>
        <vt:i4>1</vt:i4>
      </vt:variant>
      <vt:variant>
        <vt:lpstr>Заголовки слайдов</vt:lpstr>
      </vt:variant>
      <vt:variant>
        <vt:i4>20</vt:i4>
      </vt:variant>
    </vt:vector>
  </HeadingPairs>
  <TitlesOfParts>
    <vt:vector size="28" baseType="lpstr">
      <vt:lpstr>Arial</vt:lpstr>
      <vt:lpstr>MS PGothic</vt:lpstr>
      <vt:lpstr>Helvetica Neue Light</vt:lpstr>
      <vt:lpstr>Helvetica Neue UltraLight</vt:lpstr>
      <vt:lpstr>Calibri</vt:lpstr>
      <vt:lpstr>NewTemplateME</vt:lpstr>
      <vt:lpstr>NewTemplateME</vt:lpstr>
      <vt:lpstr>Диаграмма</vt:lpstr>
      <vt:lpstr>   ТЕЗИ ВИСТУПУ директора департаменту технічного регулювання Мінекономрозвитку  Віткіна Леоніда Михайловича  на засіданні науково-технічної ради у сфері технічного регулювання при Міністерстві економічного розвитку і торгівлі України, 03.04.2018, м. Київ   </vt:lpstr>
      <vt:lpstr> Сфера стандартизації</vt:lpstr>
      <vt:lpstr> Сфера стандартизації</vt:lpstr>
      <vt:lpstr> Сфера стандартизації</vt:lpstr>
      <vt:lpstr> Сфера стандартизації</vt:lpstr>
      <vt:lpstr> Сфера стандартизації</vt:lpstr>
      <vt:lpstr> Сфера стандартизації</vt:lpstr>
      <vt:lpstr>            Сфера метрології</vt:lpstr>
      <vt:lpstr> Сфера метрології</vt:lpstr>
      <vt:lpstr> Сфера метрології</vt:lpstr>
      <vt:lpstr> Сфера оцінки відповідності та акредитації</vt:lpstr>
      <vt:lpstr> Сфера оцінки відповідності та акредитації</vt:lpstr>
      <vt:lpstr> Сфера оцінки відповідності та акредитації</vt:lpstr>
      <vt:lpstr> Сфера оцінки відповідності та акредитації</vt:lpstr>
      <vt:lpstr> Сфера оцінки відповідності та акредитації</vt:lpstr>
      <vt:lpstr> Міжнародне співробітництво</vt:lpstr>
      <vt:lpstr> Міжнародне співробітництво</vt:lpstr>
      <vt:lpstr> Міжнародне співробітництво</vt:lpstr>
      <vt:lpstr> Завдання системи технічного регулювання, стандартизації, метрології України на 2018 рік:</vt:lpstr>
      <vt:lpstr> Завдання системи технічного регулювання, стандартизації, метрології України на 2018 рік:</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106</dc:creator>
  <cp:lastModifiedBy>stezhko</cp:lastModifiedBy>
  <cp:revision>384</cp:revision>
  <dcterms:created xsi:type="dcterms:W3CDTF">2015-04-28T09:54:28Z</dcterms:created>
  <dcterms:modified xsi:type="dcterms:W3CDTF">2018-04-02T08:59:40Z</dcterms:modified>
</cp:coreProperties>
</file>