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embeddedFontLst>
    <p:embeddedFont>
      <p:font typeface="Open Sans" panose="020B0606030504020204" pitchFamily="34" charset="0"/>
      <p:regular r:id="rId13"/>
      <p:bold r:id="rId14"/>
      <p:italic r:id="rId15"/>
      <p:boldItalic r:id="rId16"/>
    </p:embeddedFont>
    <p:embeddedFont>
      <p:font typeface="Open Sans SemiBold" panose="020B0606030504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>
      <p:cViewPr varScale="1">
        <p:scale>
          <a:sx n="110" d="100"/>
          <a:sy n="110" d="100"/>
        </p:scale>
        <p:origin x="168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9" name="Google Shape;9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0" name="Google Shape;13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и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та вміст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Назва розділу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’єкти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орівняння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Лише заголовок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ий слайд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міст і підпис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і підпис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і вертикальни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ий заголовок і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623093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8.png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8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7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8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7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8.png"/><Relationship Id="rId9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3"/>
          <p:cNvSpPr txBox="1"/>
          <p:nvPr/>
        </p:nvSpPr>
        <p:spPr>
          <a:xfrm>
            <a:off x="0" y="2824829"/>
            <a:ext cx="9144000" cy="27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24981"/>
              </a:buClr>
              <a:buSzPts val="3800"/>
              <a:buFont typeface="Open Sans"/>
              <a:buNone/>
            </a:pPr>
            <a:r>
              <a:rPr lang="uk-UA" sz="38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TRANSPORTATION AND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24981"/>
              </a:buClr>
              <a:buSzPts val="3800"/>
              <a:buFont typeface="Open Sans"/>
              <a:buNone/>
            </a:pPr>
            <a:r>
              <a:rPr lang="uk-UA" sz="38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TRADE FACILITATION IN UKRAINE 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44682"/>
              </a:buClr>
              <a:buSzPts val="3800"/>
              <a:buFont typeface="Open Sans"/>
              <a:buNone/>
            </a:pPr>
            <a:r>
              <a:rPr lang="uk-UA" sz="3800" b="1" i="0" u="none" strike="noStrike" cap="none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2018-2020</a:t>
            </a:r>
            <a:endParaRPr sz="3800" b="1" i="0" u="none" strike="noStrike" cap="none">
              <a:solidFill>
                <a:srgbClr val="144682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Calibri"/>
              <a:buNone/>
            </a:pPr>
            <a:endParaRPr sz="3500" b="0" i="0" u="none" strike="noStrike" cap="none">
              <a:solidFill>
                <a:srgbClr val="14468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" name="Google Shape;90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36566" y="315372"/>
            <a:ext cx="3069344" cy="2555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3" descr="ncU37hxshP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322" y="164617"/>
            <a:ext cx="1535983" cy="11052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2" name="Google Shape;92;p13"/>
          <p:cNvGrpSpPr/>
          <p:nvPr/>
        </p:nvGrpSpPr>
        <p:grpSpPr>
          <a:xfrm>
            <a:off x="6033001" y="6074097"/>
            <a:ext cx="2779318" cy="386261"/>
            <a:chOff x="1719387" y="4606373"/>
            <a:chExt cx="8042010" cy="1117655"/>
          </a:xfrm>
        </p:grpSpPr>
        <p:pic>
          <p:nvPicPr>
            <p:cNvPr id="93" name="Google Shape;93;p1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408433" y="4606373"/>
              <a:ext cx="3352964" cy="11176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4" name="Google Shape;94;p1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719387" y="4690514"/>
              <a:ext cx="1850608" cy="949372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95" name="Google Shape;95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325" y="5861371"/>
            <a:ext cx="4413400" cy="598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18724" y="1418200"/>
            <a:ext cx="1906575" cy="190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Trade facilitation components</a:t>
            </a:r>
            <a:endParaRPr/>
          </a:p>
        </p:txBody>
      </p:sp>
      <p:grpSp>
        <p:nvGrpSpPr>
          <p:cNvPr id="103" name="Google Shape;103;p14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04" name="Google Shape;104;p14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14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06" name="Google Shape;106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05650" y="2137164"/>
            <a:ext cx="2124075" cy="2124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4"/>
          <p:cNvSpPr txBox="1"/>
          <p:nvPr/>
        </p:nvSpPr>
        <p:spPr>
          <a:xfrm>
            <a:off x="174150" y="1984763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Open Sans"/>
                <a:ea typeface="Open Sans"/>
                <a:cs typeface="Open Sans"/>
                <a:sym typeface="Open Sans"/>
              </a:rPr>
              <a:t>Favorable public policy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Open Sans"/>
                <a:ea typeface="Open Sans"/>
                <a:cs typeface="Open Sans"/>
                <a:sym typeface="Open Sans"/>
              </a:rPr>
              <a:t>Harmonization with EU standards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Open Sans"/>
                <a:ea typeface="Open Sans"/>
                <a:cs typeface="Open Sans"/>
                <a:sym typeface="Open Sans"/>
              </a:rPr>
              <a:t>Qualified human capital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5501775" y="1984775"/>
            <a:ext cx="35424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Open Sans"/>
                <a:ea typeface="Open Sans"/>
                <a:cs typeface="Open Sans"/>
                <a:sym typeface="Open Sans"/>
              </a:rPr>
              <a:t>All transportation means are available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Open Sans"/>
                <a:ea typeface="Open Sans"/>
                <a:cs typeface="Open Sans"/>
                <a:sym typeface="Open Sans"/>
              </a:rPr>
              <a:t>Developed infrastructure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>
                <a:latin typeface="Open Sans"/>
                <a:ea typeface="Open Sans"/>
                <a:cs typeface="Open Sans"/>
                <a:sym typeface="Open Sans"/>
              </a:rPr>
              <a:t>Rapidly developing logistics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cxnSp>
        <p:nvCxnSpPr>
          <p:cNvPr id="109" name="Google Shape;109;p14"/>
          <p:cNvCxnSpPr/>
          <p:nvPr/>
        </p:nvCxnSpPr>
        <p:spPr>
          <a:xfrm>
            <a:off x="1223575" y="2373700"/>
            <a:ext cx="2802300" cy="0"/>
          </a:xfrm>
          <a:prstGeom prst="straightConnector1">
            <a:avLst/>
          </a:prstGeom>
          <a:noFill/>
          <a:ln w="9525" cap="flat" cmpd="sng">
            <a:solidFill>
              <a:srgbClr val="729CB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0" name="Google Shape;110;p14"/>
          <p:cNvCxnSpPr/>
          <p:nvPr/>
        </p:nvCxnSpPr>
        <p:spPr>
          <a:xfrm>
            <a:off x="4797300" y="2373700"/>
            <a:ext cx="3935400" cy="0"/>
          </a:xfrm>
          <a:prstGeom prst="straightConnector1">
            <a:avLst/>
          </a:prstGeom>
          <a:noFill/>
          <a:ln w="9525" cap="flat" cmpd="sng">
            <a:solidFill>
              <a:srgbClr val="729CB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1" name="Google Shape;111;p14"/>
          <p:cNvCxnSpPr/>
          <p:nvPr/>
        </p:nvCxnSpPr>
        <p:spPr>
          <a:xfrm>
            <a:off x="1099675" y="4016125"/>
            <a:ext cx="2946000" cy="0"/>
          </a:xfrm>
          <a:prstGeom prst="straightConnector1">
            <a:avLst/>
          </a:prstGeom>
          <a:noFill/>
          <a:ln w="9525" cap="flat" cmpd="sng">
            <a:solidFill>
              <a:srgbClr val="729CB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2" name="Google Shape;112;p14"/>
          <p:cNvCxnSpPr/>
          <p:nvPr/>
        </p:nvCxnSpPr>
        <p:spPr>
          <a:xfrm>
            <a:off x="4673400" y="4016125"/>
            <a:ext cx="3161400" cy="0"/>
          </a:xfrm>
          <a:prstGeom prst="straightConnector1">
            <a:avLst/>
          </a:prstGeom>
          <a:noFill/>
          <a:ln w="9525" cap="flat" cmpd="sng">
            <a:solidFill>
              <a:srgbClr val="729CB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" name="Google Shape;113;p14"/>
          <p:cNvCxnSpPr/>
          <p:nvPr/>
        </p:nvCxnSpPr>
        <p:spPr>
          <a:xfrm>
            <a:off x="250350" y="3191625"/>
            <a:ext cx="3302100" cy="0"/>
          </a:xfrm>
          <a:prstGeom prst="straightConnector1">
            <a:avLst/>
          </a:prstGeom>
          <a:noFill/>
          <a:ln w="9525" cap="flat" cmpd="sng">
            <a:solidFill>
              <a:srgbClr val="729CB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4" name="Google Shape;114;p14"/>
          <p:cNvCxnSpPr/>
          <p:nvPr/>
        </p:nvCxnSpPr>
        <p:spPr>
          <a:xfrm>
            <a:off x="5229850" y="3191700"/>
            <a:ext cx="2427300" cy="0"/>
          </a:xfrm>
          <a:prstGeom prst="straightConnector1">
            <a:avLst/>
          </a:prstGeom>
          <a:noFill/>
          <a:ln w="9525" cap="flat" cmpd="sng">
            <a:solidFill>
              <a:srgbClr val="729CB8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5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Overview</a:t>
            </a:r>
            <a:endParaRPr/>
          </a:p>
        </p:txBody>
      </p:sp>
      <p:grpSp>
        <p:nvGrpSpPr>
          <p:cNvPr id="121" name="Google Shape;121;p15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22" name="Google Shape;122;p1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3" name="Google Shape;123;p1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4" name="Google Shape;124;p15"/>
          <p:cNvSpPr txBox="1"/>
          <p:nvPr/>
        </p:nvSpPr>
        <p:spPr>
          <a:xfrm>
            <a:off x="1310750" y="854075"/>
            <a:ext cx="3366600" cy="54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24 336 600 </a:t>
            </a:r>
            <a:endParaRPr sz="1300" b="1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passenger traffic in 2019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230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checkpoints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58 </a:t>
            </a:r>
            <a:endParaRPr sz="1300" b="1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airlines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21* </a:t>
            </a:r>
            <a:endParaRPr sz="1300" b="1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international airports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sea ports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27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river ports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160 001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thousand tons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cargo turnover in 2019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230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million tons per year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cargo handling capacity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6,4% – GDP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in 2018 by type of economic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activity “Transport, warehousing, postal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and courier activities”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25" name="Google Shape;125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3075" y="943600"/>
            <a:ext cx="416385" cy="506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601116" y="943610"/>
            <a:ext cx="600334" cy="448355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5"/>
          <p:cNvSpPr txBox="1"/>
          <p:nvPr/>
        </p:nvSpPr>
        <p:spPr>
          <a:xfrm>
            <a:off x="5201450" y="854075"/>
            <a:ext cx="3566100" cy="54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28.6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million tons of grain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cargo transported by Ukrzaliznytsia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19 800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km total length of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Ukrainian railway networks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8 200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km total length of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international routes in Ukraine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4 800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km total length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of national routes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36 700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km total length of gas pipelines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152 100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km total length of gas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distribution networks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4 500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km length of the main oil and gas pipeline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Ranked </a:t>
            </a: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66th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among </a:t>
            </a:r>
            <a:r>
              <a:rPr lang="uk-UA" sz="1300" b="1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160</a:t>
            </a: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 countries by 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>
                <a:latin typeface="Open Sans"/>
                <a:ea typeface="Open Sans"/>
                <a:cs typeface="Open Sans"/>
                <a:sym typeface="Open Sans"/>
              </a:rPr>
              <a:t>World Bank Logistics Performance Index (LPI) 2018</a:t>
            </a: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i="1">
                <a:latin typeface="Open Sans"/>
                <a:ea typeface="Open Sans"/>
                <a:cs typeface="Open Sans"/>
                <a:sym typeface="Open Sans"/>
              </a:rPr>
              <a:t>* temporary occupied territories and </a:t>
            </a:r>
            <a:endParaRPr sz="1300" i="1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i="1">
                <a:latin typeface="Open Sans"/>
                <a:ea typeface="Open Sans"/>
                <a:cs typeface="Open Sans"/>
                <a:sym typeface="Open Sans"/>
              </a:rPr>
              <a:t>   Crimea exclusive</a:t>
            </a:r>
            <a:endParaRPr sz="1300" i="1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" name="Google Shape;133;p16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34" name="Google Shape;134;p16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5" name="Google Shape;135;p1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6" name="Google Shape;136;p16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Overview</a:t>
            </a:r>
            <a:endParaRPr/>
          </a:p>
        </p:txBody>
      </p:sp>
      <p:pic>
        <p:nvPicPr>
          <p:cNvPr id="137" name="Google Shape;137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4800" y="938799"/>
            <a:ext cx="5457899" cy="373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74324" y="686614"/>
            <a:ext cx="180975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6"/>
          <p:cNvSpPr txBox="1"/>
          <p:nvPr/>
        </p:nvSpPr>
        <p:spPr>
          <a:xfrm>
            <a:off x="6203225" y="610425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b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Major international airports</a:t>
            </a:r>
            <a:endParaRPr sz="1300" b="1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Boryspil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Kyiv International Airport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Lviv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Odesa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Kharkiv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Zaporizhzhia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Dnipropetrovsk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Kherson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Ivano-Frankivsk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Chernivtsi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Vinnytsia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Mykolaiv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Kryvyi Rih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Rivne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Poltava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Uzhhorod International Airport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0" name="Google Shape;140;p16"/>
          <p:cNvSpPr txBox="1"/>
          <p:nvPr/>
        </p:nvSpPr>
        <p:spPr>
          <a:xfrm>
            <a:off x="5974325" y="791400"/>
            <a:ext cx="4863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14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15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FF0000"/>
                </a:solidFill>
                <a:latin typeface="Open Sans"/>
                <a:ea typeface="Open Sans"/>
                <a:cs typeface="Open Sans"/>
                <a:sym typeface="Open Sans"/>
              </a:rPr>
              <a:t>16</a:t>
            </a:r>
            <a:endParaRPr sz="1200">
              <a:solidFill>
                <a:srgbClr val="FF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1" name="Google Shape;141;p16"/>
          <p:cNvSpPr txBox="1"/>
          <p:nvPr/>
        </p:nvSpPr>
        <p:spPr>
          <a:xfrm>
            <a:off x="478950" y="3080350"/>
            <a:ext cx="1963500" cy="7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* temporary occupied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   territories and Crimea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   exclusive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2" name="Google Shape;142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8525" y="3194649"/>
            <a:ext cx="190500" cy="190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39475" y="4436249"/>
            <a:ext cx="2286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6"/>
          <p:cNvSpPr txBox="1"/>
          <p:nvPr/>
        </p:nvSpPr>
        <p:spPr>
          <a:xfrm>
            <a:off x="565200" y="4324950"/>
            <a:ext cx="2210400" cy="49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b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Network of trunk roads</a:t>
            </a:r>
            <a:endParaRPr sz="1200" b="1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M-highways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5" name="Google Shape;145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288" y="4925800"/>
            <a:ext cx="180975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6"/>
          <p:cNvSpPr txBox="1"/>
          <p:nvPr/>
        </p:nvSpPr>
        <p:spPr>
          <a:xfrm>
            <a:off x="544275" y="4863100"/>
            <a:ext cx="2545500" cy="156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b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Sea ports </a:t>
            </a:r>
            <a:endParaRPr sz="1200" b="1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Bilhorod-Dnistrovskyi Sea Port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Berdyansk Commercial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Izmail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Mariupol Commercial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Mykolaiv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7" name="Google Shape;147;p16"/>
          <p:cNvSpPr txBox="1"/>
          <p:nvPr/>
        </p:nvSpPr>
        <p:spPr>
          <a:xfrm>
            <a:off x="339475" y="5014000"/>
            <a:ext cx="292200" cy="10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8" name="Google Shape;148;p16"/>
          <p:cNvSpPr txBox="1"/>
          <p:nvPr/>
        </p:nvSpPr>
        <p:spPr>
          <a:xfrm>
            <a:off x="3278775" y="4863100"/>
            <a:ext cx="1963500" cy="167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Odesa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Specialized Sea Port Olvia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Pivdennyi Sea Port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Reni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Skadovsk Sea Port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Ust-Dunaisk Sea Port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Kherson Sea Port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Chornomorsk Sea Port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49" name="Google Shape;149;p16"/>
          <p:cNvSpPr txBox="1"/>
          <p:nvPr/>
        </p:nvSpPr>
        <p:spPr>
          <a:xfrm>
            <a:off x="3013600" y="4861600"/>
            <a:ext cx="384900" cy="16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  <a:endParaRPr sz="120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50" name="Google Shape;150;p16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598249" y="4066600"/>
            <a:ext cx="180975" cy="180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6"/>
          <p:cNvSpPr txBox="1"/>
          <p:nvPr/>
        </p:nvSpPr>
        <p:spPr>
          <a:xfrm>
            <a:off x="5855425" y="4018000"/>
            <a:ext cx="1817700" cy="26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b="1">
                <a:solidFill>
                  <a:srgbClr val="6AA84F"/>
                </a:solidFill>
                <a:latin typeface="Open Sans"/>
                <a:ea typeface="Open Sans"/>
                <a:cs typeface="Open Sans"/>
                <a:sym typeface="Open Sans"/>
              </a:rPr>
              <a:t>Main railroad interconnection stations</a:t>
            </a: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Kyiv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Lviv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Kharkiv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Dnipro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Zaporizhzhia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Fastiv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Debaltseve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Kovel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Zhmerynka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2" name="Google Shape;152;p16"/>
          <p:cNvSpPr txBox="1"/>
          <p:nvPr/>
        </p:nvSpPr>
        <p:spPr>
          <a:xfrm>
            <a:off x="5558775" y="4589100"/>
            <a:ext cx="384900" cy="21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6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7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8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9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3" name="Google Shape;153;p16"/>
          <p:cNvSpPr txBox="1"/>
          <p:nvPr/>
        </p:nvSpPr>
        <p:spPr>
          <a:xfrm>
            <a:off x="7707300" y="4399000"/>
            <a:ext cx="1236600" cy="129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Smila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Lozova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Znamyanka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Koziatyn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Shepetivka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54" name="Google Shape;154;p16"/>
          <p:cNvSpPr txBox="1"/>
          <p:nvPr/>
        </p:nvSpPr>
        <p:spPr>
          <a:xfrm>
            <a:off x="7410650" y="4589100"/>
            <a:ext cx="384900" cy="11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10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11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12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solidFill>
                  <a:schemeClr val="accent6"/>
                </a:solidFill>
                <a:latin typeface="Open Sans"/>
                <a:ea typeface="Open Sans"/>
                <a:cs typeface="Open Sans"/>
                <a:sym typeface="Open Sans"/>
              </a:rPr>
              <a:t>14</a:t>
            </a:r>
            <a:endParaRPr sz="1200">
              <a:solidFill>
                <a:schemeClr val="accent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0" name="Google Shape;160;p17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61" name="Google Shape;161;p1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7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3" name="Google Shape;163;p17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Overview</a:t>
            </a:r>
            <a:endParaRPr/>
          </a:p>
        </p:txBody>
      </p:sp>
      <p:pic>
        <p:nvPicPr>
          <p:cNvPr id="164" name="Google Shape;16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50425" y="878900"/>
            <a:ext cx="5943226" cy="3975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509539" y="5315064"/>
            <a:ext cx="190500" cy="190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7"/>
          <p:cNvSpPr txBox="1"/>
          <p:nvPr/>
        </p:nvSpPr>
        <p:spPr>
          <a:xfrm>
            <a:off x="6723625" y="5222150"/>
            <a:ext cx="1945500" cy="75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* temporary occupied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   territories and Crimea 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>
                <a:latin typeface="Open Sans"/>
                <a:ea typeface="Open Sans"/>
                <a:cs typeface="Open Sans"/>
                <a:sym typeface="Open Sans"/>
              </a:rPr>
              <a:t>   exclusive</a:t>
            </a:r>
            <a:endParaRPr sz="120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7" name="Google Shape;167;p17"/>
          <p:cNvPicPr preferRelativeResize="0"/>
          <p:nvPr/>
        </p:nvPicPr>
        <p:blipFill rotWithShape="1">
          <a:blip r:embed="rId7">
            <a:alphaModFix/>
          </a:blip>
          <a:srcRect b="72430"/>
          <a:stretch/>
        </p:blipFill>
        <p:spPr>
          <a:xfrm>
            <a:off x="250350" y="1002392"/>
            <a:ext cx="409575" cy="882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7"/>
          <p:cNvSpPr txBox="1"/>
          <p:nvPr/>
        </p:nvSpPr>
        <p:spPr>
          <a:xfrm>
            <a:off x="736125" y="979625"/>
            <a:ext cx="4609500" cy="50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b="1" dirty="0" err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Major</a:t>
            </a:r>
            <a:r>
              <a:rPr lang="uk-UA" sz="1200" b="1" dirty="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b="1" dirty="0" err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oil</a:t>
            </a:r>
            <a:r>
              <a:rPr lang="uk-UA" sz="1200" b="1" dirty="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b="1" dirty="0" err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200" b="1" dirty="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b="1" dirty="0" err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gas</a:t>
            </a:r>
            <a:r>
              <a:rPr lang="uk-UA" sz="1200" b="1" dirty="0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b="1" dirty="0" err="1">
                <a:solidFill>
                  <a:srgbClr val="2C70B8"/>
                </a:solidFill>
                <a:latin typeface="Open Sans"/>
                <a:ea typeface="Open Sans"/>
                <a:cs typeface="Open Sans"/>
                <a:sym typeface="Open Sans"/>
              </a:rPr>
              <a:t>pipeline</a:t>
            </a:r>
            <a:endParaRPr sz="1200" b="1" dirty="0">
              <a:solidFill>
                <a:srgbClr val="2C70B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Dolyna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Drohobych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Bytkiv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Nadvirna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(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within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Ivano-Frankivsk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Oblast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)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Kachanivka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Okhtyrka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Hnidyntsi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Pryluky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Kremenchuk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Kherson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,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Kremenchuk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Cherkasy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Samara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Lysychansk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Kremenchuk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Kherson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Odesa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Druzhba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pipeline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is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world's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longest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oil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gas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pipeline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one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biggest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oil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pipeline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networks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in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world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.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It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carries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oil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gas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from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Russia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through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territory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the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western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regions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Ukraine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(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Volyn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Lviv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Zakarpattia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Oblasts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)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to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Belarus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Europe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Kremenchuk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Lubny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Kyiv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Hnidyntsi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Rozbyshivka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Kremenchuk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Odesa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– </a:t>
            </a:r>
            <a:r>
              <a:rPr lang="uk-UA" sz="1200" dirty="0" err="1">
                <a:latin typeface="Open Sans"/>
                <a:ea typeface="Open Sans"/>
                <a:cs typeface="Open Sans"/>
                <a:sym typeface="Open Sans"/>
              </a:rPr>
              <a:t>Brody</a:t>
            </a:r>
            <a:r>
              <a:rPr lang="uk-UA" sz="12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69" name="Google Shape;169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10800000">
            <a:off x="474550" y="1966402"/>
            <a:ext cx="144575" cy="144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7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59875" y="2579152"/>
            <a:ext cx="390525" cy="4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7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59875" y="2956802"/>
            <a:ext cx="390525" cy="4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7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59875" y="3669927"/>
            <a:ext cx="390525" cy="4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7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59875" y="3997402"/>
            <a:ext cx="390525" cy="4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7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69400" y="5175125"/>
            <a:ext cx="390525" cy="758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0" name="Google Shape;180;p18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181" name="Google Shape;181;p18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8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83" name="Google Shape;183;p18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Trade facilitations efforts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8"/>
          <p:cNvSpPr/>
          <p:nvPr/>
        </p:nvSpPr>
        <p:spPr>
          <a:xfrm>
            <a:off x="1613900" y="1091200"/>
            <a:ext cx="3534900" cy="52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Customs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reform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(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single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window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,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e-cabinet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launched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;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automated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customs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procedures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introduced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;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single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treasury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account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for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customs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duties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introduced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)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Reform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State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Service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Ukraine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Food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Safety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Consumers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Protection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Concession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projects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State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policy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addressed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at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elimination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non-tariff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barriers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Promising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business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deregulation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initiatives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85" name="Google Shape;185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5399998">
            <a:off x="814375" y="3626520"/>
            <a:ext cx="590250" cy="79825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8"/>
          <p:cNvSpPr/>
          <p:nvPr/>
        </p:nvSpPr>
        <p:spPr>
          <a:xfrm>
            <a:off x="5906125" y="1135550"/>
            <a:ext cx="3022800" cy="525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Harmonization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trade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rules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with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EU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acquis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Membership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reputable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international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trade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organizations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(WTO, EU AA,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other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FTA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agreement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;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agreements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progress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like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ACAA,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etc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.)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Open Sans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State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digitalization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program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285750" marR="0" lvl="0" indent="-2603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National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transport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strategy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Ukraine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2030 </a:t>
            </a:r>
            <a:r>
              <a:rPr lang="uk-UA" i="0" u="none" strike="noStrike" cap="none" dirty="0" err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adopted</a:t>
            </a:r>
            <a:r>
              <a:rPr lang="uk-UA" i="0" u="none" strike="noStrike" cap="none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  </a:t>
            </a:r>
            <a:endParaRPr i="0" u="none" strike="noStrike" cap="none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87" name="Google Shape;187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1250" y="1165500"/>
            <a:ext cx="747675" cy="639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87711" y="2622175"/>
            <a:ext cx="491914" cy="721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11725" y="4454580"/>
            <a:ext cx="625375" cy="7093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95175" y="5424824"/>
            <a:ext cx="666975" cy="56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8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135125" y="1211750"/>
            <a:ext cx="798250" cy="423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8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214825" y="2108452"/>
            <a:ext cx="625375" cy="716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8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5254075" y="3791825"/>
            <a:ext cx="720306" cy="512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8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5411438" y="4488214"/>
            <a:ext cx="405575" cy="599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9"/>
          <p:cNvSpPr/>
          <p:nvPr/>
        </p:nvSpPr>
        <p:spPr>
          <a:xfrm>
            <a:off x="212966" y="230903"/>
            <a:ext cx="8731009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Why Ukraine?</a:t>
            </a:r>
            <a:endParaRPr/>
          </a:p>
        </p:txBody>
      </p:sp>
      <p:grpSp>
        <p:nvGrpSpPr>
          <p:cNvPr id="201" name="Google Shape;201;p19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02" name="Google Shape;202;p19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3" name="Google Shape;203;p19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04" name="Google Shape;204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4675" y="177625"/>
            <a:ext cx="997770" cy="598007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9"/>
          <p:cNvSpPr txBox="1"/>
          <p:nvPr/>
        </p:nvSpPr>
        <p:spPr>
          <a:xfrm>
            <a:off x="5438700" y="992600"/>
            <a:ext cx="3433800" cy="501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Competitive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geographic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position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Implementation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key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TFA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provisions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Digitalization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customs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procedures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Full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transport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cycle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Pipeline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facilities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Skilled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personnel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Paperless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trade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06" name="Google Shape;206;p19"/>
          <p:cNvSpPr txBox="1"/>
          <p:nvPr/>
        </p:nvSpPr>
        <p:spPr>
          <a:xfrm>
            <a:off x="189125" y="1391675"/>
            <a:ext cx="3979200" cy="501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Dynamic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progress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in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trade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facilitation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efforts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Consultancy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in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trade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area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is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easily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accessible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and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affordable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Diverse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transport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infrastructure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TRACECA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Historically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convenient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sea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routes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Trade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in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services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Diverse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system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of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free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trade</a:t>
            </a:r>
            <a:r>
              <a:rPr lang="uk-UA" sz="1300" dirty="0"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1300" dirty="0" err="1">
                <a:latin typeface="Open Sans"/>
                <a:ea typeface="Open Sans"/>
                <a:cs typeface="Open Sans"/>
                <a:sym typeface="Open Sans"/>
              </a:rPr>
              <a:t>agreements</a:t>
            </a:r>
            <a:endParaRPr sz="13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1300" dirty="0"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21875" y="1475975"/>
            <a:ext cx="1288575" cy="128860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0"/>
          <p:cNvSpPr/>
          <p:nvPr/>
        </p:nvSpPr>
        <p:spPr>
          <a:xfrm>
            <a:off x="212975" y="230898"/>
            <a:ext cx="8730900" cy="124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Export Strategy for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   </a:t>
            </a:r>
            <a:r>
              <a:rPr lang="uk-UA" sz="3300" b="1" i="0" u="none" strike="noStrike" cap="none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Transportation and Trade Facilitation</a:t>
            </a:r>
            <a:endParaRPr sz="1800" b="0" i="0" u="none" strike="noStrike" cap="none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213" name="Google Shape;213;p20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14" name="Google Shape;214;p20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5" name="Google Shape;215;p20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6" name="Google Shape;216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3063" y="3021168"/>
            <a:ext cx="7897865" cy="2483138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0"/>
          <p:cNvSpPr/>
          <p:nvPr/>
        </p:nvSpPr>
        <p:spPr>
          <a:xfrm>
            <a:off x="400654" y="2192081"/>
            <a:ext cx="1097400" cy="1097400"/>
          </a:xfrm>
          <a:prstGeom prst="ellipse">
            <a:avLst/>
          </a:prstGeom>
          <a:solidFill>
            <a:srgbClr val="144682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20"/>
          <p:cNvSpPr txBox="1"/>
          <p:nvPr/>
        </p:nvSpPr>
        <p:spPr>
          <a:xfrm>
            <a:off x="961300" y="3322151"/>
            <a:ext cx="7401300" cy="20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uk-UA" sz="2300" i="0" u="none" strike="noStrike" cap="none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Creating a favorable regulatory and managerial environment to ensure the growth of Ukraine's export potential and improve business conditions while enhancing competitiveness and efficiency of the national economy</a:t>
            </a:r>
            <a:endParaRPr sz="900">
              <a:latin typeface="Open Sans SemiBold"/>
              <a:ea typeface="Open Sans SemiBold"/>
              <a:cs typeface="Open Sans SemiBold"/>
              <a:sym typeface="Open Sans SemiBold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uk-UA" sz="2300" i="0" u="none" strike="noStrike" cap="none">
                <a:solidFill>
                  <a:schemeClr val="dk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 </a:t>
            </a:r>
            <a:endParaRPr sz="1900" i="0" u="none" strike="noStrike" cap="none">
              <a:solidFill>
                <a:schemeClr val="dk1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19" name="Google Shape;219;p20"/>
          <p:cNvSpPr/>
          <p:nvPr/>
        </p:nvSpPr>
        <p:spPr>
          <a:xfrm>
            <a:off x="439530" y="2581309"/>
            <a:ext cx="1005300" cy="3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Vision</a:t>
            </a:r>
            <a:endParaRPr sz="18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20"/>
          <p:cNvSpPr/>
          <p:nvPr/>
        </p:nvSpPr>
        <p:spPr>
          <a:xfrm>
            <a:off x="8217016" y="5151467"/>
            <a:ext cx="498300" cy="498300"/>
          </a:xfrm>
          <a:prstGeom prst="ellipse">
            <a:avLst/>
          </a:prstGeom>
          <a:solidFill>
            <a:srgbClr val="2C70B8"/>
          </a:solidFill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20"/>
          <p:cNvSpPr/>
          <p:nvPr/>
        </p:nvSpPr>
        <p:spPr>
          <a:xfrm>
            <a:off x="2775549" y="2204240"/>
            <a:ext cx="498300" cy="498300"/>
          </a:xfrm>
          <a:prstGeom prst="ellipse">
            <a:avLst/>
          </a:prstGeom>
          <a:solidFill>
            <a:srgbClr val="93C1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20"/>
          <p:cNvSpPr/>
          <p:nvPr/>
        </p:nvSpPr>
        <p:spPr>
          <a:xfrm>
            <a:off x="7929847" y="5495377"/>
            <a:ext cx="267000" cy="267000"/>
          </a:xfrm>
          <a:prstGeom prst="ellipse">
            <a:avLst/>
          </a:prstGeom>
          <a:solidFill>
            <a:srgbClr val="93C1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oogle Shape;227;p21"/>
          <p:cNvGrpSpPr/>
          <p:nvPr/>
        </p:nvGrpSpPr>
        <p:grpSpPr>
          <a:xfrm>
            <a:off x="250359" y="6157696"/>
            <a:ext cx="8643282" cy="467064"/>
            <a:chOff x="250359" y="6157696"/>
            <a:chExt cx="8643282" cy="467064"/>
          </a:xfrm>
        </p:grpSpPr>
        <p:pic>
          <p:nvPicPr>
            <p:cNvPr id="228" name="Google Shape;228;p21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7499758" y="6245302"/>
              <a:ext cx="1393883" cy="37945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9" name="Google Shape;229;p2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250359" y="6157696"/>
              <a:ext cx="1910716" cy="467064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0" name="Google Shape;230;p21"/>
          <p:cNvSpPr/>
          <p:nvPr/>
        </p:nvSpPr>
        <p:spPr>
          <a:xfrm>
            <a:off x="601926" y="1409175"/>
            <a:ext cx="2675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24981"/>
              </a:buClr>
              <a:buSzPts val="2400"/>
              <a:buFont typeface="Calibri"/>
              <a:buNone/>
            </a:pPr>
            <a:r>
              <a:rPr lang="uk-UA" sz="1800" i="0" u="none" strike="noStrike" cap="none">
                <a:solidFill>
                  <a:srgbClr val="124981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Strategic Objectives</a:t>
            </a:r>
            <a:endParaRPr sz="1200" i="0" u="none" strike="noStrike" cap="none">
              <a:solidFill>
                <a:schemeClr val="dk1"/>
              </a:solidFill>
              <a:latin typeface="Open Sans SemiBold"/>
              <a:ea typeface="Open Sans SemiBold"/>
              <a:cs typeface="Open Sans SemiBold"/>
              <a:sym typeface="Open Sans SemiBold"/>
            </a:endParaRPr>
          </a:p>
        </p:txBody>
      </p:sp>
      <p:sp>
        <p:nvSpPr>
          <p:cNvPr id="231" name="Google Shape;231;p21"/>
          <p:cNvSpPr/>
          <p:nvPr/>
        </p:nvSpPr>
        <p:spPr>
          <a:xfrm>
            <a:off x="4933825" y="2352775"/>
            <a:ext cx="3990000" cy="153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Open Sans"/>
              <a:buChar char="•"/>
            </a:pPr>
            <a:r>
              <a:rPr lang="uk-UA" sz="13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Enhance cooperation in the field of customs information exchange with EU Member States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Open Sans"/>
              <a:buChar char="•"/>
            </a:pPr>
            <a:r>
              <a:rPr lang="uk-UA" sz="13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Implement strategic reforming of international trade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2" name="Google Shape;232;p21"/>
          <p:cNvSpPr/>
          <p:nvPr/>
        </p:nvSpPr>
        <p:spPr>
          <a:xfrm>
            <a:off x="4953918" y="4962804"/>
            <a:ext cx="3990000" cy="14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Open Sans"/>
              <a:buChar char="•"/>
            </a:pPr>
            <a:r>
              <a:rPr lang="uk-UA" sz="13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Improve legislation to facilitate trade and export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Open Sans"/>
              <a:buChar char="•"/>
            </a:pPr>
            <a:r>
              <a:rPr lang="uk-UA" sz="13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Create conditions to foster export potential of enterprises and expand trade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3" name="Google Shape;233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02420" y="2439459"/>
            <a:ext cx="200025" cy="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02420" y="3819853"/>
            <a:ext cx="200025" cy="53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02420" y="5106984"/>
            <a:ext cx="200025" cy="53340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p21"/>
          <p:cNvSpPr/>
          <p:nvPr/>
        </p:nvSpPr>
        <p:spPr>
          <a:xfrm>
            <a:off x="4953919" y="3597053"/>
            <a:ext cx="3990000" cy="142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Open Sans"/>
              <a:buChar char="•"/>
            </a:pPr>
            <a:r>
              <a:rPr lang="uk-UA" sz="13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Increase awareness of trade rules for businesses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Clr>
                <a:srgbClr val="729CB8"/>
              </a:buClr>
              <a:buSzPts val="1200"/>
              <a:buFont typeface="Open Sans"/>
              <a:buChar char="•"/>
            </a:pPr>
            <a:r>
              <a:rPr lang="uk-UA" sz="1300" i="0" u="none" strike="noStrike" cap="none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Improve the quality of business services in commercial infrastructure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37" name="Google Shape;237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92690" y="1413500"/>
            <a:ext cx="743271" cy="470087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21"/>
          <p:cNvSpPr/>
          <p:nvPr/>
        </p:nvSpPr>
        <p:spPr>
          <a:xfrm>
            <a:off x="1796220" y="2288441"/>
            <a:ext cx="2806200" cy="7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 i="0" u="none" strike="noStrike" cap="none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Strengthen interagency coordination and ensure strategic development in international trade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39" name="Google Shape;239;p21"/>
          <p:cNvSpPr/>
          <p:nvPr/>
        </p:nvSpPr>
        <p:spPr>
          <a:xfrm>
            <a:off x="1796220" y="3504378"/>
            <a:ext cx="27192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Create conditions for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efficient trade-related services for companies to accelerate and reduce the cost of trade operations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0" name="Google Shape;240;p21"/>
          <p:cNvSpPr/>
          <p:nvPr/>
        </p:nvSpPr>
        <p:spPr>
          <a:xfrm>
            <a:off x="1796220" y="5019008"/>
            <a:ext cx="2719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Improve the regulatory environment in international trade</a:t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241" name="Google Shape;241;p21"/>
          <p:cNvSpPr/>
          <p:nvPr/>
        </p:nvSpPr>
        <p:spPr>
          <a:xfrm>
            <a:off x="212975" y="230899"/>
            <a:ext cx="8730900" cy="9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#</a:t>
            </a:r>
            <a:r>
              <a:rPr lang="uk-UA" sz="3200" b="1" i="0" u="none" strike="noStrike" cap="none">
                <a:solidFill>
                  <a:srgbClr val="99B5CD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uk-UA" sz="33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Cross-sector Export Strategy for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300" b="1">
                <a:solidFill>
                  <a:srgbClr val="124981"/>
                </a:solidFill>
                <a:latin typeface="Open Sans"/>
                <a:ea typeface="Open Sans"/>
                <a:cs typeface="Open Sans"/>
                <a:sym typeface="Open Sans"/>
              </a:rPr>
              <a:t>   Transportation and Trade Facilitation</a:t>
            </a:r>
            <a:endParaRPr sz="180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42" name="Google Shape;242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4325" y="2410875"/>
            <a:ext cx="747350" cy="83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92423" y="3686254"/>
            <a:ext cx="743250" cy="7745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57873" y="5139900"/>
            <a:ext cx="597401" cy="53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36566" y="239172"/>
            <a:ext cx="3069343" cy="255534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22" descr="ncU37hxshP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23322" y="164617"/>
            <a:ext cx="1535983" cy="110527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" name="Google Shape;251;p22"/>
          <p:cNvGrpSpPr/>
          <p:nvPr/>
        </p:nvGrpSpPr>
        <p:grpSpPr>
          <a:xfrm>
            <a:off x="6033001" y="6074097"/>
            <a:ext cx="2779318" cy="386261"/>
            <a:chOff x="1719387" y="4606373"/>
            <a:chExt cx="8042010" cy="1117655"/>
          </a:xfrm>
        </p:grpSpPr>
        <p:pic>
          <p:nvPicPr>
            <p:cNvPr id="252" name="Google Shape;252;p22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408433" y="4606373"/>
              <a:ext cx="3352964" cy="11176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3" name="Google Shape;253;p2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719387" y="4690514"/>
              <a:ext cx="1850608" cy="94937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54" name="Google Shape;254;p22"/>
          <p:cNvSpPr/>
          <p:nvPr/>
        </p:nvSpPr>
        <p:spPr>
          <a:xfrm>
            <a:off x="1307557" y="2796439"/>
            <a:ext cx="6544537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44682"/>
              </a:buClr>
              <a:buSzPts val="4000"/>
              <a:buFont typeface="Open Sans"/>
              <a:buNone/>
            </a:pPr>
            <a:r>
              <a:rPr lang="uk-UA" sz="4000" b="1">
                <a:solidFill>
                  <a:srgbClr val="144682"/>
                </a:solidFill>
                <a:latin typeface="Open Sans"/>
                <a:ea typeface="Open Sans"/>
                <a:cs typeface="Open Sans"/>
                <a:sym typeface="Open Sans"/>
              </a:rPr>
              <a:t>Thank you for attention!</a:t>
            </a:r>
            <a:endParaRPr sz="4000" b="1">
              <a:solidFill>
                <a:srgbClr val="144682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55" name="Google Shape;255;p2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3325" y="5930449"/>
            <a:ext cx="3904525" cy="529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769</Words>
  <Application>Microsoft Macintosh PowerPoint</Application>
  <PresentationFormat>On-screen Show (4:3)</PresentationFormat>
  <Paragraphs>297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Open Sans</vt:lpstr>
      <vt:lpstr>Open Sans SemiBold</vt:lpstr>
      <vt:lpstr>Calibri</vt:lpstr>
      <vt:lpstr>Arial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lototskasolomiya@gmail.com</cp:lastModifiedBy>
  <cp:revision>2</cp:revision>
  <dcterms:modified xsi:type="dcterms:W3CDTF">2020-09-25T12:47:22Z</dcterms:modified>
</cp:coreProperties>
</file>