
<file path=[Content_Types].xml><?xml version="1.0" encoding="utf-8"?>
<Types xmlns="http://schemas.openxmlformats.org/package/2006/content-types">
  <Override PartName="/ppt/slideMasters/slideMaster3.xml" ContentType="application/vnd.openxmlformats-officedocument.presentationml.slideMaster+xml"/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28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26.xml" ContentType="application/vnd.openxmlformats-officedocument.presentationml.slideLayout+xml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29.xml" ContentType="application/vnd.openxmlformats-officedocument.presentationml.slideLayout+xml"/>
  <Override PartName="/ppt/theme/theme4.xml" ContentType="application/vnd.openxmlformats-officedocument.them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Layouts/slideLayout27.xml" ContentType="application/vnd.openxmlformats-officedocument.presentationml.slideLayout+xml"/>
  <Override PartName="/ppt/slides/slide1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9" r:id="rId1"/>
    <p:sldMasterId id="2147483650" r:id="rId2"/>
    <p:sldMasterId id="2147483652" r:id="rId3"/>
  </p:sldMasterIdLst>
  <p:notesMasterIdLst>
    <p:notesMasterId r:id="rId18"/>
  </p:notesMasterIdLst>
  <p:sldIdLst>
    <p:sldId id="264" r:id="rId4"/>
    <p:sldId id="285" r:id="rId5"/>
    <p:sldId id="287" r:id="rId6"/>
    <p:sldId id="289" r:id="rId7"/>
    <p:sldId id="290" r:id="rId8"/>
    <p:sldId id="291" r:id="rId9"/>
    <p:sldId id="292" r:id="rId10"/>
    <p:sldId id="293" r:id="rId11"/>
    <p:sldId id="294" r:id="rId12"/>
    <p:sldId id="295" r:id="rId13"/>
    <p:sldId id="296" r:id="rId14"/>
    <p:sldId id="297" r:id="rId15"/>
    <p:sldId id="298" r:id="rId16"/>
    <p:sldId id="286" r:id="rId17"/>
  </p:sldIdLst>
  <p:sldSz cx="9144000" cy="6858000" type="screen4x3"/>
  <p:notesSz cx="6858000" cy="9144000"/>
  <p:defaultTextStyle>
    <a:defPPr>
      <a:defRPr lang="uk-UA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MS PGothic"/>
        <a:cs typeface="MS PGothic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MS PGothic"/>
        <a:cs typeface="MS PGothic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  <p:clrMru>
    <a:srgbClr val="005F8B"/>
    <a:srgbClr val="33CC33"/>
    <a:srgbClr val="FEA2A0"/>
    <a:srgbClr val="FF5050"/>
    <a:srgbClr val="CCCC00"/>
    <a:srgbClr val="FFCC66"/>
    <a:srgbClr val="FFFF00"/>
    <a:srgbClr val="FF33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671" autoAdjust="0"/>
  </p:normalViewPr>
  <p:slideViewPr>
    <p:cSldViewPr snapToGrid="0">
      <p:cViewPr varScale="1">
        <p:scale>
          <a:sx n="82" d="100"/>
          <a:sy n="82" d="100"/>
        </p:scale>
        <p:origin x="-420" y="-9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notesMaster" Target="notesMasters/notesMaster1.xml"/><Relationship Id="rId3" Type="http://schemas.openxmlformats.org/officeDocument/2006/relationships/slideMaster" Target="slideMasters/slideMaster3.xml"/><Relationship Id="rId21" Type="http://schemas.openxmlformats.org/officeDocument/2006/relationships/theme" Target="theme/theme1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10" Type="http://schemas.openxmlformats.org/officeDocument/2006/relationships/slide" Target="slides/slide7.xml"/><Relationship Id="rId19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3993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378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994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uk-UA" noProof="0" smtClean="0"/>
              <a:t>Образец текста</a:t>
            </a:r>
          </a:p>
          <a:p>
            <a:pPr lvl="1"/>
            <a:r>
              <a:rPr lang="uk-UA" altLang="uk-UA" noProof="0" smtClean="0"/>
              <a:t>Второй уровень</a:t>
            </a:r>
          </a:p>
          <a:p>
            <a:pPr lvl="2"/>
            <a:r>
              <a:rPr lang="uk-UA" altLang="uk-UA" noProof="0" smtClean="0"/>
              <a:t>Третий уровень</a:t>
            </a:r>
          </a:p>
          <a:p>
            <a:pPr lvl="3"/>
            <a:r>
              <a:rPr lang="uk-UA" altLang="uk-UA" noProof="0" smtClean="0"/>
              <a:t>Четвертый уровень</a:t>
            </a:r>
          </a:p>
          <a:p>
            <a:pPr lvl="4"/>
            <a:r>
              <a:rPr lang="uk-UA" altLang="uk-UA" noProof="0" smtClean="0"/>
              <a:t>Пятый уровень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3994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38063687-3F6F-4BD8-8BEC-7D0BC88C5F5E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47530E-F4D1-41EF-8D04-B05C34F2799A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DDCB48-C508-4EFD-923F-FA78C8089FA5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5299C1-48D7-4903-A65F-99B47101400E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5C31C3-E061-4F51-BC0A-32A1A8696BE1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97AE268-8CBD-4613-BE09-EDF6405E453C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ACBD48-9563-4D4A-8256-3046B49BF5C2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1AC8B84-21BE-459B-B1C1-3E8ED151A5EA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A52BDDB-BEC9-45BB-85D8-93B06F8F1BC5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AD6888-B9E2-4293-A10A-A99765698D18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F404F5-6558-49D8-AC83-36D4167E09EE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07429E-D131-438F-BB31-03561F33B175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FC14C79-F2F6-49B6-90D2-5CABC8921860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4685B5-05C9-4D48-9A22-DAE46727279B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0D506B-2623-4C4A-AB91-7866500F7411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DB35EA0-D7E0-4ECB-8626-2470F94542ED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812627-D48E-4391-A50C-7C3C61B8BE68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A0615-9765-4963-9A70-3FD96F5F6FC9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3EDF71-1555-4825-A15D-867E49938979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8346BE1-29F5-4364-9D72-0A359ED85889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72EFA13-D2F8-44C6-91F0-39F99E674A26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838FE-1F3D-40EF-9B6F-B882C3157276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A4A71-9723-443A-808F-89A25BBDD2C7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8C1F1F7-7497-4E93-9E0C-875530724059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2DDB0E-B6B6-4DB7-A72A-AED58CF92736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7999CE-CBD4-4F7E-9918-C262C23883CD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6E815D-3EC4-4C6D-8372-BACE065BFD36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8D01236-AF7D-487E-B161-F179D83CBB54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05868A0-2F86-42A7-A5B0-02B02C70F6C8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DF96EA1-0318-4ED9-836C-242D89A08CA3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9EF036-4657-4DCB-A4B7-455225DFE9CA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uk-UA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97B491-E31A-43F6-9BD9-2004C23254E0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618E60D-6EFB-4E61-B20F-CFEB4DA1D808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uk-UA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C6B8976-91E4-4014-B983-0196B193816A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  <a:endParaRPr lang="en-US" altLang="uk-UA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  <a:endParaRPr lang="en-US" altLang="uk-UA" smtClean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2625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EAF98F7B-23F3-4A30-80C0-B1AEE6F3B665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54" r:id="rId2"/>
    <p:sldLayoutId id="2147483655" r:id="rId3"/>
    <p:sldLayoutId id="2147483656" r:id="rId4"/>
    <p:sldLayoutId id="2147483657" r:id="rId5"/>
    <p:sldLayoutId id="2147483658" r:id="rId6"/>
    <p:sldLayoutId id="2147483659" r:id="rId7"/>
    <p:sldLayoutId id="2147483660" r:id="rId8"/>
    <p:sldLayoutId id="2147483661" r:id="rId9"/>
    <p:sldLayoutId id="2147483662" r:id="rId10"/>
    <p:sldLayoutId id="2147483663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MS PGothic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5pPr>
      <a:lvl6pPr marL="457200" algn="l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6pPr>
      <a:lvl7pPr marL="914400" algn="l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7pPr>
      <a:lvl8pPr marL="1371600" algn="l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8pPr>
      <a:lvl9pPr marL="1828800" algn="l" defTabSz="457200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MS PGothic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cs typeface="MS PGothic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MS PGothic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cs typeface="MS PGothic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MS PGothic"/>
        </a:defRPr>
      </a:lvl5pPr>
      <a:lvl6pPr marL="25146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defTabSz="457200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заголовка</a:t>
            </a:r>
            <a:endParaRPr lang="en-US" altLang="uk-UA" smtClean="0"/>
          </a:p>
        </p:txBody>
      </p:sp>
      <p:sp>
        <p:nvSpPr>
          <p:cNvPr id="13315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altLang="uk-UA" smtClean="0"/>
              <a:t>Образец текста</a:t>
            </a:r>
          </a:p>
          <a:p>
            <a:pPr lvl="1"/>
            <a:r>
              <a:rPr lang="ru-RU" altLang="uk-UA" smtClean="0"/>
              <a:t>Второй уровень</a:t>
            </a:r>
          </a:p>
          <a:p>
            <a:pPr lvl="2"/>
            <a:r>
              <a:rPr lang="ru-RU" altLang="uk-UA" smtClean="0"/>
              <a:t>Третий уровень</a:t>
            </a:r>
          </a:p>
          <a:p>
            <a:pPr lvl="3"/>
            <a:r>
              <a:rPr lang="ru-RU" altLang="uk-UA" smtClean="0"/>
              <a:t>Четвертый уровень</a:t>
            </a:r>
          </a:p>
          <a:p>
            <a:pPr lvl="4"/>
            <a:r>
              <a:rPr lang="ru-RU" altLang="uk-UA" smtClean="0"/>
              <a:t>Пятый уровень</a:t>
            </a:r>
            <a:endParaRPr lang="en-US" altLang="uk-UA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en-US" alt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ru-RU" alt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2625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  <a:latin typeface="Calibri" pitchFamily="34" charset="0"/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FC86256E-9C74-485A-93D4-32470CD82E64}" type="slidenum">
              <a:rPr lang="en-US" altLang="uk-UA"/>
              <a:pPr>
                <a:defRPr/>
              </a:pPr>
              <a:t>‹#›</a:t>
            </a:fld>
            <a:endParaRPr lang="en-US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</p:sldLayoutIdLst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MS PGothic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  <a:cs typeface="MS PGothic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Helvetica Neue UltraLight" pitchFamily="1" charset="0"/>
          <a:ea typeface="MS PGothic" pitchFamily="34" charset="-128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MS PGothic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cs typeface="MS PGothic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MS PGothic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cs typeface="MS PGothic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MS PGothic"/>
        </a:defRPr>
      </a:lvl5pPr>
      <a:lvl6pPr marL="25146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defTabSz="457200" rtl="0" fontAlgn="base">
        <a:spcBef>
          <a:spcPct val="20000"/>
        </a:spcBef>
        <a:spcAft>
          <a:spcPct val="0"/>
        </a:spcAft>
        <a:buFont typeface="Arial" charset="0"/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uk-UA" smtClean="0"/>
              <a:t>Образец заголовка</a:t>
            </a:r>
          </a:p>
        </p:txBody>
      </p:sp>
      <p:sp>
        <p:nvSpPr>
          <p:cNvPr id="2560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uk-UA" altLang="uk-UA" smtClean="0"/>
              <a:t>Образец текста</a:t>
            </a:r>
          </a:p>
          <a:p>
            <a:pPr lvl="1"/>
            <a:r>
              <a:rPr lang="uk-UA" altLang="uk-UA" smtClean="0"/>
              <a:t>Второй уровень</a:t>
            </a:r>
          </a:p>
          <a:p>
            <a:pPr lvl="2"/>
            <a:r>
              <a:rPr lang="uk-UA" altLang="uk-UA" smtClean="0"/>
              <a:t>Третий уровень</a:t>
            </a:r>
          </a:p>
          <a:p>
            <a:pPr lvl="3"/>
            <a:r>
              <a:rPr lang="uk-UA" altLang="uk-UA" smtClean="0"/>
              <a:t>Четвертый уровень</a:t>
            </a:r>
          </a:p>
          <a:p>
            <a:pPr lvl="4"/>
            <a:r>
              <a:rPr lang="uk-UA" altLang="uk-UA" smtClean="0"/>
              <a:t>Пятый уровень</a:t>
            </a:r>
          </a:p>
        </p:txBody>
      </p:sp>
      <p:sp>
        <p:nvSpPr>
          <p:cNvPr id="5427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427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endParaRPr lang="uk-UA" altLang="uk-UA"/>
          </a:p>
        </p:txBody>
      </p:sp>
      <p:sp>
        <p:nvSpPr>
          <p:cNvPr id="5427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a typeface="MS PGothic" pitchFamily="34" charset="-128"/>
                <a:cs typeface="+mn-cs"/>
              </a:defRPr>
            </a:lvl1pPr>
          </a:lstStyle>
          <a:p>
            <a:pPr>
              <a:defRPr/>
            </a:pPr>
            <a:fld id="{5C412785-4319-49FC-8E2F-23ABC1620335}" type="slidenum">
              <a:rPr lang="uk-UA" altLang="uk-UA"/>
              <a:pPr>
                <a:defRPr/>
              </a:pPr>
              <a:t>‹#›</a:t>
            </a:fld>
            <a:endParaRPr lang="uk-UA" alt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  <p:sldLayoutId id="2147483676" r:id="rId2"/>
    <p:sldLayoutId id="2147483677" r:id="rId3"/>
    <p:sldLayoutId id="2147483678" r:id="rId4"/>
    <p:sldLayoutId id="2147483679" r:id="rId5"/>
    <p:sldLayoutId id="2147483680" r:id="rId6"/>
    <p:sldLayoutId id="2147483681" r:id="rId7"/>
    <p:sldLayoutId id="2147483682" r:id="rId8"/>
    <p:sldLayoutId id="2147483683" r:id="rId9"/>
    <p:sldLayoutId id="2147483684" r:id="rId10"/>
    <p:sldLayoutId id="2147483685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uk-UA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9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le 1"/>
          <p:cNvSpPr>
            <a:spLocks noGrp="1"/>
          </p:cNvSpPr>
          <p:nvPr>
            <p:ph type="ctrTitle" idx="4294967295"/>
          </p:nvPr>
        </p:nvSpPr>
        <p:spPr>
          <a:xfrm>
            <a:off x="1452563" y="2297113"/>
            <a:ext cx="6429375" cy="1470025"/>
          </a:xfrm>
        </p:spPr>
        <p:txBody>
          <a:bodyPr/>
          <a:lstStyle/>
          <a:p>
            <a:pPr eaLnBrk="1" hangingPunct="1"/>
            <a:r>
              <a:rPr lang="uk-UA" sz="2400" b="1" smtClean="0">
                <a:solidFill>
                  <a:schemeClr val="tx1"/>
                </a:solidFill>
              </a:rPr>
              <a:t>Наказ Мінекономрозвитку України </a:t>
            </a:r>
            <a:br>
              <a:rPr lang="uk-UA" sz="2400" b="1" smtClean="0">
                <a:solidFill>
                  <a:schemeClr val="tx1"/>
                </a:solidFill>
              </a:rPr>
            </a:br>
            <a:r>
              <a:rPr lang="uk-UA" sz="2400" b="1" smtClean="0">
                <a:solidFill>
                  <a:schemeClr val="tx1"/>
                </a:solidFill>
              </a:rPr>
              <a:t>від 10.05.2016 № 792</a:t>
            </a:r>
            <a:r>
              <a:rPr lang="uk-UA" sz="2400" b="1" smtClean="0">
                <a:solidFill>
                  <a:schemeClr val="accent2"/>
                </a:solidFill>
              </a:rPr>
              <a:t> </a:t>
            </a:r>
            <a:r>
              <a:rPr lang="en-US" sz="2400" b="1" smtClean="0"/>
              <a:t>“</a:t>
            </a:r>
            <a:r>
              <a:rPr lang="uk-UA" sz="2400" b="1" smtClean="0"/>
              <a:t>Про затвердження положень про наукові метрологічні центри та визнання такими, що втратили чинність, деяких наказів</a:t>
            </a:r>
            <a:r>
              <a:rPr lang="en-US" sz="2400" b="1" smtClean="0"/>
              <a:t>”</a:t>
            </a:r>
            <a:r>
              <a:rPr lang="uk-UA" sz="2000" smtClean="0"/>
              <a:t> </a:t>
            </a:r>
            <a:endParaRPr lang="ru-RU" altLang="uk-UA" sz="2000" smtClean="0"/>
          </a:p>
        </p:txBody>
      </p:sp>
      <p:sp>
        <p:nvSpPr>
          <p:cNvPr id="2" name="Овал 1"/>
          <p:cNvSpPr/>
          <p:nvPr/>
        </p:nvSpPr>
        <p:spPr>
          <a:xfrm>
            <a:off x="265113" y="4373563"/>
            <a:ext cx="3471862" cy="2239962"/>
          </a:xfrm>
          <a:prstGeom prst="ellipse">
            <a:avLst/>
          </a:prstGeom>
          <a:noFill/>
          <a:ln>
            <a:noFill/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Title 1"/>
          <p:cNvSpPr txBox="1">
            <a:spLocks/>
          </p:cNvSpPr>
          <p:nvPr/>
        </p:nvSpPr>
        <p:spPr bwMode="auto">
          <a:xfrm>
            <a:off x="0" y="134938"/>
            <a:ext cx="9144000" cy="585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uk-UA" sz="4000">
                <a:solidFill>
                  <a:schemeClr val="accent2"/>
                </a:solidFill>
              </a:rPr>
              <a:t>Цілі прийняття наказу</a:t>
            </a:r>
            <a:endParaRPr lang="ru-RU" altLang="uk-UA" sz="4000">
              <a:solidFill>
                <a:schemeClr val="accent2"/>
              </a:solidFill>
            </a:endParaRPr>
          </a:p>
        </p:txBody>
      </p:sp>
      <p:sp>
        <p:nvSpPr>
          <p:cNvPr id="39938" name="Rectangle 3"/>
          <p:cNvSpPr>
            <a:spLocks noChangeArrowheads="1"/>
          </p:cNvSpPr>
          <p:nvPr/>
        </p:nvSpPr>
        <p:spPr bwMode="auto">
          <a:xfrm>
            <a:off x="654050" y="1196975"/>
            <a:ext cx="7894638" cy="4781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uk-UA" sz="2000"/>
              <a:t>     </a:t>
            </a:r>
            <a:r>
              <a:rPr lang="uk-UA" sz="2200"/>
              <a:t>Постановою Кабінету Міністрів України від 27.05.2015 № 330 "Про визначення наукових метрологічних центрів“ науковими метрологічними центрами визначено ННЦ “Інститут метрології”, ДП “Укрметртестстандарт”, ДП НДІ “Система” та ДП “Івано-Франківськстандартметрологія”. </a:t>
            </a:r>
          </a:p>
          <a:p>
            <a:r>
              <a:rPr lang="uk-UA" sz="2200"/>
              <a:t>    Відповідно до частини першої статті 12 Закону України  "Про метрологію та метрологічну діяльність" наказом затверджено положення про наукові метрологічні центри.</a:t>
            </a:r>
          </a:p>
          <a:p>
            <a:r>
              <a:rPr lang="uk-UA" sz="2200"/>
              <a:t>     Одночасно наказ скасовує накази Державного комітету України з питань технічного регулювання та споживчої політики, які визначають діяльність державних наукових метрологічних центрів відповідно до Закону України "Про метрологію та метрологічну діяльність" від 11.02.1998 № 113/98-ВР, що втратив чинність 01.01.2016.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419100"/>
          </a:xfrm>
        </p:spPr>
        <p:txBody>
          <a:bodyPr/>
          <a:lstStyle/>
          <a:p>
            <a:r>
              <a:rPr lang="uk-UA" sz="4000" smtClean="0">
                <a:solidFill>
                  <a:schemeClr val="accent2"/>
                </a:solidFill>
              </a:rPr>
              <a:t>Наказом затверджено</a:t>
            </a:r>
          </a:p>
        </p:txBody>
      </p:sp>
      <p:sp>
        <p:nvSpPr>
          <p:cNvPr id="4096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uk-UA" sz="2200" smtClean="0"/>
              <a:t>Положення про науковий метрологічний центр – Національний науковий центр </a:t>
            </a:r>
            <a:r>
              <a:rPr lang="ru-RU" sz="2200" smtClean="0"/>
              <a:t>“</a:t>
            </a:r>
            <a:r>
              <a:rPr lang="uk-UA" sz="2200" smtClean="0"/>
              <a:t>Інститут метрології</a:t>
            </a:r>
            <a:r>
              <a:rPr lang="ru-RU" sz="2200" smtClean="0"/>
              <a:t>”</a:t>
            </a:r>
          </a:p>
          <a:p>
            <a:pPr>
              <a:lnSpc>
                <a:spcPct val="90000"/>
              </a:lnSpc>
            </a:pPr>
            <a:r>
              <a:rPr lang="uk-UA" sz="2200" smtClean="0"/>
              <a:t>Положення про науковий метрологічний центр – державне підприємство </a:t>
            </a:r>
            <a:r>
              <a:rPr lang="ru-RU" sz="2200" smtClean="0"/>
              <a:t>“</a:t>
            </a:r>
            <a:r>
              <a:rPr lang="uk-UA" sz="2200" smtClean="0"/>
              <a:t>Всеукраїнський державний науково-виробничий центр стандартизації, метрології, сертифікації та захисту прав споживачів</a:t>
            </a:r>
            <a:r>
              <a:rPr lang="ru-RU" sz="2200" smtClean="0"/>
              <a:t>”</a:t>
            </a:r>
            <a:r>
              <a:rPr lang="uk-UA" sz="2200" smtClean="0"/>
              <a:t> </a:t>
            </a:r>
          </a:p>
          <a:p>
            <a:pPr>
              <a:lnSpc>
                <a:spcPct val="90000"/>
              </a:lnSpc>
            </a:pPr>
            <a:r>
              <a:rPr lang="uk-UA" sz="2200" smtClean="0"/>
              <a:t>Положення про науковий метрологічний центр – державне підприємство </a:t>
            </a:r>
            <a:r>
              <a:rPr lang="ru-RU" sz="2200" smtClean="0"/>
              <a:t>“</a:t>
            </a:r>
            <a:r>
              <a:rPr lang="uk-UA" sz="2200" smtClean="0"/>
              <a:t>Науково-дослідний інститут метрології вимірювальних і управляючих систем</a:t>
            </a:r>
            <a:r>
              <a:rPr lang="ru-RU" sz="2200" smtClean="0"/>
              <a:t>”</a:t>
            </a:r>
            <a:r>
              <a:rPr lang="uk-UA" sz="2200" smtClean="0"/>
              <a:t> </a:t>
            </a:r>
          </a:p>
          <a:p>
            <a:pPr>
              <a:lnSpc>
                <a:spcPct val="90000"/>
              </a:lnSpc>
            </a:pPr>
            <a:r>
              <a:rPr lang="uk-UA" sz="2200" smtClean="0"/>
              <a:t>Положення про науковий метрологічний центр – державне підприємство </a:t>
            </a:r>
            <a:r>
              <a:rPr lang="ru-RU" sz="2200" smtClean="0"/>
              <a:t>“</a:t>
            </a:r>
            <a:r>
              <a:rPr lang="uk-UA" sz="2200" smtClean="0"/>
              <a:t>Івано-Франківський науково-виробничий центр стандартизації, метрології та сертифікації</a:t>
            </a:r>
            <a:r>
              <a:rPr lang="ru-RU" sz="2200" smtClean="0"/>
              <a:t>”</a:t>
            </a:r>
            <a:endParaRPr lang="uk-UA" sz="2200" smtClean="0"/>
          </a:p>
          <a:p>
            <a:pPr>
              <a:lnSpc>
                <a:spcPct val="90000"/>
              </a:lnSpc>
            </a:pPr>
            <a:endParaRPr lang="uk-UA" sz="240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 noChangeArrowheads="1"/>
          </p:cNvSpPr>
          <p:nvPr>
            <p:ph type="title"/>
          </p:nvPr>
        </p:nvSpPr>
        <p:spPr>
          <a:xfrm>
            <a:off x="282575" y="0"/>
            <a:ext cx="8861425" cy="974725"/>
          </a:xfrm>
        </p:spPr>
        <p:txBody>
          <a:bodyPr/>
          <a:lstStyle/>
          <a:p>
            <a:r>
              <a:rPr lang="uk-UA" sz="2800" smtClean="0">
                <a:solidFill>
                  <a:schemeClr val="accent2"/>
                </a:solidFill>
              </a:rPr>
              <a:t>Науковий метрологічний центр – Національний науковий центр </a:t>
            </a:r>
            <a:r>
              <a:rPr lang="ru-RU" sz="2800" smtClean="0">
                <a:solidFill>
                  <a:schemeClr val="accent2"/>
                </a:solidFill>
              </a:rPr>
              <a:t>“</a:t>
            </a:r>
            <a:r>
              <a:rPr lang="uk-UA" sz="2800" smtClean="0">
                <a:solidFill>
                  <a:schemeClr val="accent2"/>
                </a:solidFill>
              </a:rPr>
              <a:t>Інститут метрології</a:t>
            </a:r>
            <a:r>
              <a:rPr lang="ru-RU" sz="2800" smtClean="0">
                <a:solidFill>
                  <a:schemeClr val="accent2"/>
                </a:solidFill>
              </a:rPr>
              <a:t>”</a:t>
            </a:r>
            <a:br>
              <a:rPr lang="ru-RU" sz="2800" smtClean="0">
                <a:solidFill>
                  <a:schemeClr val="accent2"/>
                </a:solidFill>
              </a:rPr>
            </a:br>
            <a:endParaRPr lang="uk-UA" sz="1500" smtClean="0"/>
          </a:p>
        </p:txBody>
      </p:sp>
      <p:graphicFrame>
        <p:nvGraphicFramePr>
          <p:cNvPr id="43048" name="Group 40"/>
          <p:cNvGraphicFramePr>
            <a:graphicFrameLocks noGrp="1"/>
          </p:cNvGraphicFramePr>
          <p:nvPr>
            <p:ph sz="half" idx="1"/>
          </p:nvPr>
        </p:nvGraphicFramePr>
        <p:xfrm>
          <a:off x="457200" y="1935163"/>
          <a:ext cx="4038600" cy="4519612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3127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Вид вимірювання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Електрика та магнетизм 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EM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):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11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14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Довжина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L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):</a:t>
                      </a: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63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27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3044" name="Group 36"/>
          <p:cNvGraphicFramePr>
            <a:graphicFrameLocks noGrp="1"/>
          </p:cNvGraphicFramePr>
          <p:nvPr>
            <p:ph sz="half" idx="2"/>
          </p:nvPr>
        </p:nvGraphicFramePr>
        <p:xfrm>
          <a:off x="4611688" y="2054225"/>
          <a:ext cx="4038600" cy="4295775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3159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Підвид вимірювання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79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Напруга постійного струму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Опір постійного струму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Постійний струм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Електричний заряд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Форма сигналу струму та напруги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Електричні та магнітні поля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Радіочастотні вимірювання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75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Матеріали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56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Лазери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Лінійні розмірності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Форма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57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Складна геометрія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Різна розмірність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3045" name="Text Box 37"/>
          <p:cNvSpPr txBox="1">
            <a:spLocks noChangeArrowheads="1"/>
          </p:cNvSpPr>
          <p:nvPr/>
        </p:nvSpPr>
        <p:spPr bwMode="auto">
          <a:xfrm>
            <a:off x="454025" y="993775"/>
            <a:ext cx="84709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500" b="1">
                <a:solidFill>
                  <a:schemeClr val="tx2"/>
                </a:solidFill>
              </a:rPr>
              <a:t>Основними з</a:t>
            </a:r>
            <a:r>
              <a:rPr lang="uk-UA" sz="1500" b="1">
                <a:solidFill>
                  <a:schemeClr val="tx2"/>
                </a:solidFill>
              </a:rPr>
              <a:t>авданнями НМЦ – ННЦ </a:t>
            </a:r>
            <a:r>
              <a:rPr lang="ru-RU" sz="1500" b="1">
                <a:solidFill>
                  <a:schemeClr val="tx2"/>
                </a:solidFill>
              </a:rPr>
              <a:t>“</a:t>
            </a:r>
            <a:r>
              <a:rPr lang="uk-UA" sz="1500" b="1">
                <a:solidFill>
                  <a:schemeClr val="tx2"/>
                </a:solidFill>
              </a:rPr>
              <a:t>Інститут метрології</a:t>
            </a:r>
            <a:r>
              <a:rPr lang="ru-RU" sz="1500" b="1">
                <a:solidFill>
                  <a:schemeClr val="tx2"/>
                </a:solidFill>
              </a:rPr>
              <a:t>” </a:t>
            </a:r>
            <a:r>
              <a:rPr lang="uk-UA" sz="1500" b="1">
                <a:solidFill>
                  <a:schemeClr val="tx2"/>
                </a:solidFill>
              </a:rPr>
              <a:t>є:</a:t>
            </a:r>
            <a:br>
              <a:rPr lang="uk-UA" sz="1500" b="1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створення національних еталонів;</a:t>
            </a:r>
            <a:br>
              <a:rPr lang="uk-UA" sz="1500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удосконалення, зберігання і застосування національних еталонів за видами та підвидами вимірювань: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493838"/>
          </a:xfrm>
        </p:spPr>
        <p:txBody>
          <a:bodyPr/>
          <a:lstStyle/>
          <a:p>
            <a:r>
              <a:rPr lang="uk-UA" sz="2800" smtClean="0">
                <a:solidFill>
                  <a:schemeClr val="accent2"/>
                </a:solidFill>
              </a:rPr>
              <a:t>Науковий метрологічний центр – Національний науковий центр </a:t>
            </a:r>
            <a:r>
              <a:rPr lang="ru-RU" sz="2800" smtClean="0">
                <a:solidFill>
                  <a:schemeClr val="accent2"/>
                </a:solidFill>
              </a:rPr>
              <a:t>“</a:t>
            </a:r>
            <a:r>
              <a:rPr lang="uk-UA" sz="2800" smtClean="0">
                <a:solidFill>
                  <a:schemeClr val="accent2"/>
                </a:solidFill>
              </a:rPr>
              <a:t>Інститут метрології</a:t>
            </a:r>
            <a:r>
              <a:rPr lang="ru-RU" sz="2800" smtClean="0">
                <a:solidFill>
                  <a:schemeClr val="accent2"/>
                </a:solidFill>
              </a:rPr>
              <a:t>”</a:t>
            </a:r>
            <a:endParaRPr lang="uk-UA" sz="2800" smtClean="0">
              <a:solidFill>
                <a:schemeClr val="accent2"/>
              </a:solidFill>
            </a:endParaRPr>
          </a:p>
        </p:txBody>
      </p:sp>
      <p:graphicFrame>
        <p:nvGraphicFramePr>
          <p:cNvPr id="47155" name="Group 51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4530725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26828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 вимірювання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Маса та пов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’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язані з нею величини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):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841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79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8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3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68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38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06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2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7156" name="Group 52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4527550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29051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Підвид вимірювання</a:t>
                      </a: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15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Маса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Густина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Тиск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Твердість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71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Гравіметрія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254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’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ємна витрата рідини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Масова витрата рідини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Швидкість потоку газу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794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Об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’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єм рідини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48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Маса рідини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16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Швидкість потоку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032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Багатофазний потік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8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Тепловий потік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531938"/>
          </a:xfrm>
        </p:spPr>
        <p:txBody>
          <a:bodyPr/>
          <a:lstStyle/>
          <a:p>
            <a:r>
              <a:rPr lang="uk-UA" sz="2800" smtClean="0">
                <a:solidFill>
                  <a:schemeClr val="accent2"/>
                </a:solidFill>
              </a:rPr>
              <a:t>Науковий метрологічний центр – Національний науковий центр </a:t>
            </a:r>
            <a:r>
              <a:rPr lang="ru-RU" sz="2800" smtClean="0">
                <a:solidFill>
                  <a:schemeClr val="accent2"/>
                </a:solidFill>
              </a:rPr>
              <a:t>“</a:t>
            </a:r>
            <a:r>
              <a:rPr lang="uk-UA" sz="2800" smtClean="0">
                <a:solidFill>
                  <a:schemeClr val="accent2"/>
                </a:solidFill>
              </a:rPr>
              <a:t>Інститут метрології</a:t>
            </a:r>
            <a:r>
              <a:rPr lang="ru-RU" sz="2800" smtClean="0">
                <a:solidFill>
                  <a:schemeClr val="accent2"/>
                </a:solidFill>
              </a:rPr>
              <a:t>”</a:t>
            </a:r>
            <a:endParaRPr lang="uk-UA" sz="2800" smtClean="0">
              <a:solidFill>
                <a:schemeClr val="accent2"/>
              </a:solidFill>
            </a:endParaRPr>
          </a:p>
        </p:txBody>
      </p:sp>
      <p:graphicFrame>
        <p:nvGraphicFramePr>
          <p:cNvPr id="49158" name="Group 6"/>
          <p:cNvGraphicFramePr>
            <a:graphicFrameLocks noGrp="1"/>
          </p:cNvGraphicFramePr>
          <p:nvPr>
            <p:ph sz="half" idx="1"/>
          </p:nvPr>
        </p:nvGraphicFramePr>
        <p:xfrm>
          <a:off x="457200" y="1600200"/>
          <a:ext cx="4038600" cy="4297363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3905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 вимірювання</a:t>
                      </a: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Фотометрія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PR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):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88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Іонізуюче випромінювання 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IR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):</a:t>
                      </a: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508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Термометрія(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):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22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Час і частота 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TF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):</a:t>
                      </a: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236" name="Group 84"/>
          <p:cNvGraphicFramePr>
            <a:graphicFrameLocks noGrp="1"/>
          </p:cNvGraphicFramePr>
          <p:nvPr>
            <p:ph sz="half" idx="2"/>
          </p:nvPr>
        </p:nvGraphicFramePr>
        <p:xfrm>
          <a:off x="4648200" y="1600200"/>
          <a:ext cx="4038600" cy="5072063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4191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Підвид вимірювання</a:t>
                      </a: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Фотометрія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Властивості детекторів і джерел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Властивості матеріалів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Волоконна оптика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Дозиметрія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Радіоактивність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Нейтронні вимірювання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6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Температура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Термофізичні величини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528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Різниця шкали часу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Частота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36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8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Часовий інтервал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531938"/>
          </a:xfrm>
        </p:spPr>
        <p:txBody>
          <a:bodyPr/>
          <a:lstStyle/>
          <a:p>
            <a:r>
              <a:rPr lang="uk-UA" sz="2400" smtClean="0">
                <a:solidFill>
                  <a:schemeClr val="accent2"/>
                </a:solidFill>
              </a:rPr>
              <a:t>Науковий метрологічний центр – державне підприємство </a:t>
            </a:r>
            <a:r>
              <a:rPr lang="ru-RU" sz="2400" smtClean="0">
                <a:solidFill>
                  <a:schemeClr val="accent2"/>
                </a:solidFill>
              </a:rPr>
              <a:t>“</a:t>
            </a:r>
            <a:r>
              <a:rPr lang="uk-UA" sz="2400" smtClean="0">
                <a:solidFill>
                  <a:schemeClr val="accent2"/>
                </a:solidFill>
              </a:rPr>
              <a:t>Всеукраїнський державний науково-виробничий центр стандартизації, метрології, сертифікації та захисту прав споживачів</a:t>
            </a:r>
            <a:r>
              <a:rPr lang="ru-RU" sz="2400" smtClean="0">
                <a:solidFill>
                  <a:schemeClr val="accent2"/>
                </a:solidFill>
              </a:rPr>
              <a:t>”</a:t>
            </a:r>
            <a:endParaRPr lang="uk-UA" sz="2400" smtClean="0">
              <a:solidFill>
                <a:schemeClr val="accent2"/>
              </a:solidFill>
            </a:endParaRPr>
          </a:p>
        </p:txBody>
      </p:sp>
      <p:graphicFrame>
        <p:nvGraphicFramePr>
          <p:cNvPr id="46112" name="Group 32"/>
          <p:cNvGraphicFramePr>
            <a:graphicFrameLocks noGrp="1"/>
          </p:cNvGraphicFramePr>
          <p:nvPr>
            <p:ph sz="half" idx="1"/>
          </p:nvPr>
        </p:nvGraphicFramePr>
        <p:xfrm>
          <a:off x="457200" y="2609850"/>
          <a:ext cx="4038600" cy="3700463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423863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Вид вимірювання</a:t>
                      </a:r>
                    </a:p>
                  </a:txBody>
                  <a:tcPr marL="90000" marR="9000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70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Електрика та магнетизм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EM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) </a:t>
                      </a:r>
                    </a:p>
                  </a:txBody>
                  <a:tcPr marL="90000" marR="9000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marL="90000" marR="9000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9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marL="90000" marR="9000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marL="90000" marR="9000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3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8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20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marL="90000" marR="9000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08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Довжина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L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)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 </a:t>
                      </a:r>
                    </a:p>
                  </a:txBody>
                  <a:tcPr marL="90000" marR="90000" marT="0" marB="0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6105" name="Group 25"/>
          <p:cNvGraphicFramePr>
            <a:graphicFrameLocks noGrp="1"/>
          </p:cNvGraphicFramePr>
          <p:nvPr>
            <p:ph sz="half" idx="2"/>
          </p:nvPr>
        </p:nvGraphicFramePr>
        <p:xfrm>
          <a:off x="4587875" y="2562225"/>
          <a:ext cx="4038600" cy="3624263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5175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Підвид вимірювання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Імпеданс (до діапазону в МГц)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Змінна напруга (до діапазону в МГц)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Змінний струм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75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Потужність змінного струму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59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Висока напруга і струм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91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Кут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6104" name="Text Box 24"/>
          <p:cNvSpPr txBox="1">
            <a:spLocks noChangeArrowheads="1"/>
          </p:cNvSpPr>
          <p:nvPr/>
        </p:nvSpPr>
        <p:spPr bwMode="auto">
          <a:xfrm>
            <a:off x="449263" y="1538288"/>
            <a:ext cx="8491537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500" b="1">
                <a:solidFill>
                  <a:schemeClr val="tx2"/>
                </a:solidFill>
              </a:rPr>
              <a:t>Основними з</a:t>
            </a:r>
            <a:r>
              <a:rPr lang="uk-UA" sz="1500" b="1">
                <a:solidFill>
                  <a:schemeClr val="tx2"/>
                </a:solidFill>
              </a:rPr>
              <a:t>авданнями НМЦ – ДП </a:t>
            </a:r>
            <a:r>
              <a:rPr lang="ru-RU" sz="1500" b="1">
                <a:solidFill>
                  <a:schemeClr val="tx2"/>
                </a:solidFill>
              </a:rPr>
              <a:t>“Укрметртестстандарт” </a:t>
            </a:r>
            <a:r>
              <a:rPr lang="uk-UA" sz="1500" b="1">
                <a:solidFill>
                  <a:schemeClr val="tx2"/>
                </a:solidFill>
              </a:rPr>
              <a:t>є:</a:t>
            </a:r>
            <a:br>
              <a:rPr lang="uk-UA" sz="1500" b="1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створення національних еталонів;</a:t>
            </a:r>
            <a:br>
              <a:rPr lang="uk-UA" sz="1500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удосконалення, зберігання і застосування національних еталонів за видами та підвидами </a:t>
            </a:r>
          </a:p>
          <a:p>
            <a:r>
              <a:rPr lang="uk-UA" sz="1500">
                <a:solidFill>
                  <a:schemeClr val="tx2"/>
                </a:solidFill>
              </a:rPr>
              <a:t>вимірювань: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911350"/>
          </a:xfrm>
        </p:spPr>
        <p:txBody>
          <a:bodyPr/>
          <a:lstStyle/>
          <a:p>
            <a:r>
              <a:rPr lang="uk-UA" sz="2400" smtClean="0">
                <a:solidFill>
                  <a:schemeClr val="accent2"/>
                </a:solidFill>
              </a:rPr>
              <a:t>Науковий метрологічний центр – державне підприємство </a:t>
            </a:r>
            <a:r>
              <a:rPr lang="ru-RU" sz="2400" smtClean="0">
                <a:solidFill>
                  <a:schemeClr val="accent2"/>
                </a:solidFill>
              </a:rPr>
              <a:t>“</a:t>
            </a:r>
            <a:r>
              <a:rPr lang="uk-UA" sz="2400" smtClean="0">
                <a:solidFill>
                  <a:schemeClr val="accent2"/>
                </a:solidFill>
              </a:rPr>
              <a:t>Всеукраїнський державний науково-виробничий центр стандартизації, метрології, сертифікації та захисту прав споживачів</a:t>
            </a:r>
            <a:r>
              <a:rPr lang="ru-RU" sz="2400" smtClean="0">
                <a:solidFill>
                  <a:schemeClr val="accent2"/>
                </a:solidFill>
              </a:rPr>
              <a:t>”</a:t>
            </a:r>
            <a:br>
              <a:rPr lang="ru-RU" sz="2400" smtClean="0">
                <a:solidFill>
                  <a:schemeClr val="accent2"/>
                </a:solidFill>
              </a:rPr>
            </a:br>
            <a:endParaRPr lang="uk-UA" sz="1500" smtClean="0"/>
          </a:p>
        </p:txBody>
      </p:sp>
      <p:graphicFrame>
        <p:nvGraphicFramePr>
          <p:cNvPr id="47151" name="Group 47"/>
          <p:cNvGraphicFramePr>
            <a:graphicFrameLocks noGrp="1"/>
          </p:cNvGraphicFramePr>
          <p:nvPr>
            <p:ph sz="half" idx="1"/>
          </p:nvPr>
        </p:nvGraphicFramePr>
        <p:xfrm>
          <a:off x="457200" y="1635125"/>
          <a:ext cx="4038600" cy="5114925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Вид вимірювання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Маса та пов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’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язані з нею величини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M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)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604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Кількість речовини (QM)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74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13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762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Термометрія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 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T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)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7145" name="Group 41"/>
          <p:cNvGraphicFramePr>
            <a:graphicFrameLocks noGrp="1"/>
          </p:cNvGraphicFramePr>
          <p:nvPr>
            <p:ph sz="half" idx="2"/>
          </p:nvPr>
        </p:nvGraphicFramePr>
        <p:xfrm>
          <a:off x="4648200" y="1636713"/>
          <a:ext cx="4038600" cy="4948237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8588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Підвид вимірювання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Сила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Обертальний момент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В’язкість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Витрата гарячої води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524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Гази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MS PGothic"/>
                        <a:cs typeface="MS PGothic"/>
                      </a:endParaRP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9690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pH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32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Електролітична провідність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355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Вологість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7119" name="Text Box 15"/>
          <p:cNvSpPr txBox="1">
            <a:spLocks noChangeArrowheads="1"/>
          </p:cNvSpPr>
          <p:nvPr/>
        </p:nvSpPr>
        <p:spPr bwMode="auto">
          <a:xfrm>
            <a:off x="579438" y="1606550"/>
            <a:ext cx="74295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endParaRPr lang="uk-UA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29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338138"/>
            <a:ext cx="8229600" cy="1244600"/>
          </a:xfrm>
        </p:spPr>
        <p:txBody>
          <a:bodyPr/>
          <a:lstStyle/>
          <a:p>
            <a:r>
              <a:rPr lang="uk-UA" sz="2400" smtClean="0">
                <a:solidFill>
                  <a:schemeClr val="accent2"/>
                </a:solidFill>
              </a:rPr>
              <a:t>Науковий метрологічний центр – державне підприємство </a:t>
            </a:r>
            <a:r>
              <a:rPr lang="ru-RU" sz="2400" smtClean="0">
                <a:solidFill>
                  <a:schemeClr val="accent2"/>
                </a:solidFill>
              </a:rPr>
              <a:t>“</a:t>
            </a:r>
            <a:r>
              <a:rPr lang="uk-UA" sz="2400" smtClean="0">
                <a:solidFill>
                  <a:schemeClr val="accent2"/>
                </a:solidFill>
              </a:rPr>
              <a:t>Науково-дослідний інститут метрології вимірювальних і управляючих систем</a:t>
            </a:r>
            <a:r>
              <a:rPr lang="ru-RU" sz="2400" smtClean="0">
                <a:solidFill>
                  <a:schemeClr val="accent2"/>
                </a:solidFill>
              </a:rPr>
              <a:t>”</a:t>
            </a:r>
            <a:endParaRPr lang="uk-UA" sz="2400" smtClean="0">
              <a:solidFill>
                <a:schemeClr val="accent2"/>
              </a:solidFill>
            </a:endParaRPr>
          </a:p>
        </p:txBody>
      </p:sp>
      <p:graphicFrame>
        <p:nvGraphicFramePr>
          <p:cNvPr id="55302" name="Group 6"/>
          <p:cNvGraphicFramePr>
            <a:graphicFrameLocks noGrp="1"/>
          </p:cNvGraphicFramePr>
          <p:nvPr>
            <p:ph sz="half" idx="1"/>
          </p:nvPr>
        </p:nvGraphicFramePr>
        <p:xfrm>
          <a:off x="444500" y="2682875"/>
          <a:ext cx="4038600" cy="2239963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757238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 вимірювання 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86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Акустика, ультразвук, вібрація (AUV)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5406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uk-UA" sz="15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5314" name="Group 18"/>
          <p:cNvGraphicFramePr>
            <a:graphicFrameLocks noGrp="1"/>
          </p:cNvGraphicFramePr>
          <p:nvPr>
            <p:ph sz="half" idx="2"/>
          </p:nvPr>
        </p:nvGraphicFramePr>
        <p:xfrm>
          <a:off x="4589463" y="2682875"/>
          <a:ext cx="4038600" cy="2189163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74930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Підвид вимірювання 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2072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Звук у повітрі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191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Звук у воді 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8139" name="Text Box 11"/>
          <p:cNvSpPr txBox="1">
            <a:spLocks noChangeArrowheads="1"/>
          </p:cNvSpPr>
          <p:nvPr/>
        </p:nvSpPr>
        <p:spPr bwMode="auto">
          <a:xfrm>
            <a:off x="455613" y="1616075"/>
            <a:ext cx="8418512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500" b="1">
                <a:solidFill>
                  <a:schemeClr val="tx2"/>
                </a:solidFill>
              </a:rPr>
              <a:t>Основними з</a:t>
            </a:r>
            <a:r>
              <a:rPr lang="uk-UA" sz="1500" b="1">
                <a:solidFill>
                  <a:schemeClr val="tx2"/>
                </a:solidFill>
              </a:rPr>
              <a:t>авданнями НМЦ – ДП </a:t>
            </a:r>
            <a:r>
              <a:rPr lang="ru-RU" sz="1500" b="1">
                <a:solidFill>
                  <a:schemeClr val="tx2"/>
                </a:solidFill>
              </a:rPr>
              <a:t>“НДІ </a:t>
            </a:r>
            <a:r>
              <a:rPr lang="en-US" sz="1500" b="1">
                <a:solidFill>
                  <a:schemeClr val="tx2"/>
                </a:solidFill>
              </a:rPr>
              <a:t>“</a:t>
            </a:r>
            <a:r>
              <a:rPr lang="uk-UA" sz="1500" b="1">
                <a:solidFill>
                  <a:schemeClr val="tx2"/>
                </a:solidFill>
              </a:rPr>
              <a:t>Система</a:t>
            </a:r>
            <a:r>
              <a:rPr lang="ru-RU" sz="1500" b="1">
                <a:solidFill>
                  <a:schemeClr val="tx2"/>
                </a:solidFill>
              </a:rPr>
              <a:t>” </a:t>
            </a:r>
            <a:r>
              <a:rPr lang="uk-UA" sz="1500" b="1">
                <a:solidFill>
                  <a:schemeClr val="tx2"/>
                </a:solidFill>
              </a:rPr>
              <a:t>є:</a:t>
            </a:r>
            <a:br>
              <a:rPr lang="uk-UA" sz="1500" b="1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створення національних еталонів;</a:t>
            </a:r>
            <a:br>
              <a:rPr lang="uk-UA" sz="1500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удосконалення, зберігання і застосування національних еталонів за видом та підвидами вимірювань:</a:t>
            </a:r>
            <a:endParaRPr lang="uk-UA" sz="150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3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08100"/>
          </a:xfrm>
        </p:spPr>
        <p:txBody>
          <a:bodyPr/>
          <a:lstStyle/>
          <a:p>
            <a:r>
              <a:rPr lang="uk-UA" sz="2400" smtClean="0">
                <a:solidFill>
                  <a:schemeClr val="accent2"/>
                </a:solidFill>
              </a:rPr>
              <a:t>Науковий метрологічний центр – державне підприємство </a:t>
            </a:r>
            <a:r>
              <a:rPr lang="ru-RU" sz="2400" smtClean="0">
                <a:solidFill>
                  <a:schemeClr val="accent2"/>
                </a:solidFill>
              </a:rPr>
              <a:t>“</a:t>
            </a:r>
            <a:r>
              <a:rPr lang="uk-UA" sz="2400" smtClean="0">
                <a:solidFill>
                  <a:schemeClr val="accent2"/>
                </a:solidFill>
              </a:rPr>
              <a:t>Івано-Франківський науково-виробничий центр стандартизації, метрології та сертифікації</a:t>
            </a:r>
            <a:r>
              <a:rPr lang="ru-RU" sz="2400" smtClean="0">
                <a:solidFill>
                  <a:schemeClr val="accent2"/>
                </a:solidFill>
              </a:rPr>
              <a:t>”</a:t>
            </a:r>
            <a:endParaRPr lang="uk-UA" sz="2400" smtClean="0">
              <a:solidFill>
                <a:schemeClr val="accent2"/>
              </a:solidFill>
            </a:endParaRPr>
          </a:p>
        </p:txBody>
      </p:sp>
      <p:graphicFrame>
        <p:nvGraphicFramePr>
          <p:cNvPr id="57350" name="Group 6"/>
          <p:cNvGraphicFramePr>
            <a:graphicFrameLocks noGrp="1"/>
          </p:cNvGraphicFramePr>
          <p:nvPr>
            <p:ph sz="half" idx="1"/>
          </p:nvPr>
        </p:nvGraphicFramePr>
        <p:xfrm>
          <a:off x="433388" y="2792413"/>
          <a:ext cx="4038600" cy="1706562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822325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Вид вимірювання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 cap="flat"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84238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Маса та пов</a:t>
                      </a:r>
                      <a:r>
                        <a:rPr kumimoji="0" lang="ru-RU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’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язані з нею величини (</a:t>
                      </a:r>
                      <a:r>
                        <a:rPr kumimoji="0" lang="en-US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</a:t>
                      </a: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)</a:t>
                      </a: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 </a:t>
                      </a:r>
                    </a:p>
                  </a:txBody>
                  <a:tcPr horzOverflow="overflow">
                    <a:lnL cap="flat">
                      <a:noFill/>
                    </a:lnL>
                    <a:lnR cap="flat">
                      <a:noFill/>
                    </a:lnR>
                    <a:lnT>
                      <a:noFill/>
                    </a:lnT>
                    <a:lnB cap="flat"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49162" name="Group 10"/>
          <p:cNvGraphicFramePr>
            <a:graphicFrameLocks noGrp="1"/>
          </p:cNvGraphicFramePr>
          <p:nvPr>
            <p:ph sz="half" idx="2"/>
          </p:nvPr>
        </p:nvGraphicFramePr>
        <p:xfrm>
          <a:off x="4516438" y="2801938"/>
          <a:ext cx="4038600" cy="1655762"/>
        </p:xfrm>
        <a:graphic>
          <a:graphicData uri="http://schemas.openxmlformats.org/drawingml/2006/table">
            <a:tbl>
              <a:tblPr/>
              <a:tblGrid>
                <a:gridCol w="4038600"/>
              </a:tblGrid>
              <a:tr h="831850"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Підвид вимірювання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823913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uk-UA" sz="15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Об’ємна витрата газу</a:t>
                      </a:r>
                      <a:r>
                        <a:rPr kumimoji="0" lang="uk-UA" sz="2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MS PGothic"/>
                          <a:cs typeface="MS PGothic"/>
                        </a:rPr>
                        <a:t> </a:t>
                      </a:r>
                    </a:p>
                  </a:txBody>
                  <a:tcPr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49161" name="Rectangle 9"/>
          <p:cNvSpPr>
            <a:spLocks noChangeArrowheads="1"/>
          </p:cNvSpPr>
          <p:nvPr/>
        </p:nvSpPr>
        <p:spPr bwMode="auto">
          <a:xfrm>
            <a:off x="531813" y="1641475"/>
            <a:ext cx="823595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r>
              <a:rPr lang="ru-RU" sz="1500" b="1">
                <a:solidFill>
                  <a:schemeClr val="tx2"/>
                </a:solidFill>
              </a:rPr>
              <a:t>Основними з</a:t>
            </a:r>
            <a:r>
              <a:rPr lang="uk-UA" sz="1500" b="1">
                <a:solidFill>
                  <a:schemeClr val="tx2"/>
                </a:solidFill>
              </a:rPr>
              <a:t>авданнями НМЦ – ДП </a:t>
            </a:r>
            <a:r>
              <a:rPr lang="ru-RU" sz="1500" b="1">
                <a:solidFill>
                  <a:schemeClr val="tx2"/>
                </a:solidFill>
              </a:rPr>
              <a:t>“Івано-Франківськстандартметрологія” </a:t>
            </a:r>
            <a:r>
              <a:rPr lang="uk-UA" sz="1500" b="1">
                <a:solidFill>
                  <a:schemeClr val="tx2"/>
                </a:solidFill>
              </a:rPr>
              <a:t>є:</a:t>
            </a:r>
            <a:br>
              <a:rPr lang="uk-UA" sz="1500" b="1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створення національних еталонів;</a:t>
            </a:r>
            <a:br>
              <a:rPr lang="uk-UA" sz="1500">
                <a:solidFill>
                  <a:schemeClr val="tx2"/>
                </a:solidFill>
              </a:rPr>
            </a:br>
            <a:r>
              <a:rPr lang="uk-UA" sz="1500">
                <a:solidFill>
                  <a:schemeClr val="tx2"/>
                </a:solidFill>
              </a:rPr>
              <a:t>- удосконалення, зберігання і застосування національних еталонів за видом та підвидом вимірювань: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7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0"/>
            <a:ext cx="8229600" cy="1544638"/>
          </a:xfrm>
        </p:spPr>
        <p:txBody>
          <a:bodyPr/>
          <a:lstStyle/>
          <a:p>
            <a:r>
              <a:rPr lang="uk-UA" sz="4000" smtClean="0">
                <a:solidFill>
                  <a:schemeClr val="accent2"/>
                </a:solidFill>
              </a:rPr>
              <a:t>Основні функції </a:t>
            </a:r>
            <a:br>
              <a:rPr lang="uk-UA" sz="4000" smtClean="0">
                <a:solidFill>
                  <a:schemeClr val="accent2"/>
                </a:solidFill>
              </a:rPr>
            </a:br>
            <a:r>
              <a:rPr lang="uk-UA" sz="4000" smtClean="0">
                <a:solidFill>
                  <a:schemeClr val="accent2"/>
                </a:solidFill>
              </a:rPr>
              <a:t>наукових метрологічних центрів</a:t>
            </a:r>
          </a:p>
        </p:txBody>
      </p:sp>
      <p:sp>
        <p:nvSpPr>
          <p:cNvPr id="50178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  <a:buFontTx/>
              <a:buNone/>
            </a:pPr>
            <a:r>
              <a:rPr lang="ru-RU" sz="1600" smtClean="0"/>
              <a:t>Відповідно до положень </a:t>
            </a:r>
            <a:r>
              <a:rPr lang="uk-UA" sz="1600" smtClean="0"/>
              <a:t>наукові метрологічні центри: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здійснюють фундаментальні наукові дослідження у сфері метрології, а також виконують роботи, пов’язані з розробленням та реалізацією державних програм з метрології;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здійснюють науково-прикладні дослідження, виконують науково-дослідні роботи, пов’язані зі створенням, удосконаленням, зберіганням, звіренням, застосуванням національних еталонів, створенням систем передачі розмірів одиниць вимірювання;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беруть участь у розробленні проектів технічних регламентів, інших нормативно-правових актів, а також нормативних документів у сфері метрології та метрологічної діяльності;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здійснюють координацію та науково-методичне супроводження робіт із забезпечення єдності вимірювань за відповідними напрямами діяльності; 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проводять оцінку відповідності засобів вимірювальної техніки;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проводять калібрування засобів вимірювальної техніки;</a:t>
            </a:r>
            <a:endParaRPr lang="ru-RU" sz="1600" smtClean="0"/>
          </a:p>
          <a:p>
            <a:pPr>
              <a:lnSpc>
                <a:spcPct val="80000"/>
              </a:lnSpc>
            </a:pPr>
            <a:r>
              <a:rPr lang="ru-RU" sz="1600" smtClean="0"/>
              <a:t>проводять повірку </a:t>
            </a:r>
            <a:r>
              <a:rPr lang="uk-UA" sz="1600" smtClean="0"/>
              <a:t>засобів вимірювальної техніки,   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проводять вимірювання у сфері законодавчо регульованої метрології;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ведуть інформаційний фонд </a:t>
            </a:r>
            <a:r>
              <a:rPr lang="ru-RU" sz="1600" smtClean="0"/>
              <a:t>за напрямами своєї діяльності;</a:t>
            </a:r>
            <a:endParaRPr lang="uk-UA" sz="1600" smtClean="0"/>
          </a:p>
          <a:p>
            <a:pPr>
              <a:lnSpc>
                <a:spcPct val="80000"/>
              </a:lnSpc>
            </a:pPr>
            <a:r>
              <a:rPr lang="uk-UA" sz="1600" smtClean="0"/>
              <a:t>здійснюють міжнародне співробітництво з питань, що належать до їх компетенції.</a:t>
            </a:r>
          </a:p>
          <a:p>
            <a:pPr>
              <a:lnSpc>
                <a:spcPct val="80000"/>
              </a:lnSpc>
            </a:pPr>
            <a:endParaRPr lang="uk-UA" sz="1600" smtClean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1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uk-UA" sz="4000" smtClean="0">
                <a:solidFill>
                  <a:schemeClr val="accent2"/>
                </a:solidFill>
              </a:rPr>
              <a:t>Наказом визнано такими, що втратили чинність:</a:t>
            </a:r>
          </a:p>
        </p:txBody>
      </p:sp>
      <p:sp>
        <p:nvSpPr>
          <p:cNvPr id="51202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uk-UA" sz="1600" smtClean="0"/>
              <a:t>наказ Державного комітету стандартизації, метрології та сертифікації  України від 06.03.2001 № 98 “Про затвердження переліків головних організацій Держстандарту України з видів і підвидів  вимірювань, метрологічного забезпечення окремих видів контролю та Положення про головні організації”;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наказ Державного комітету України з питань технічного регулювання та споживчої політики від 11.01.2005 № 8 “Про затвердження Типового положення про державні наукові метрологічні центри Держспоживстандарту України”;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наказ Державного комітету України з питань технічного регулювання та споживчої політики від 14.01.2005 № 11 </a:t>
            </a:r>
            <a:r>
              <a:rPr lang="ru-RU" sz="1600" smtClean="0"/>
              <a:t>“</a:t>
            </a:r>
            <a:r>
              <a:rPr lang="uk-UA" sz="1600" smtClean="0"/>
              <a:t>Про затвердження Положення про Головний центр Державної метрологічної служби України</a:t>
            </a:r>
            <a:r>
              <a:rPr lang="ru-RU" sz="1600" smtClean="0"/>
              <a:t>”</a:t>
            </a:r>
            <a:r>
              <a:rPr lang="uk-UA" sz="1600" smtClean="0"/>
              <a:t>; 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наказ Державного комітету України з питань технічного регулювання та споживчої політики від 29.04.2005 № 106 “Про затвердження положень про національний науковий метрологічний центр та державні наукові метрологічні центри”;</a:t>
            </a:r>
          </a:p>
          <a:p>
            <a:pPr>
              <a:lnSpc>
                <a:spcPct val="80000"/>
              </a:lnSpc>
            </a:pPr>
            <a:r>
              <a:rPr lang="uk-UA" sz="1600" smtClean="0"/>
              <a:t>наказ Державного комітету України з питань технічного регулювання та споживчої політики від 29.04.2005 № 107 “Про затвердження Положення про Головний центр із забезпечення єдності вимірювань в Україні”</a:t>
            </a:r>
          </a:p>
          <a:p>
            <a:pPr>
              <a:lnSpc>
                <a:spcPct val="80000"/>
              </a:lnSpc>
            </a:pPr>
            <a:endParaRPr lang="uk-UA" sz="1600" smtClean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5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1358900"/>
          </a:xfrm>
        </p:spPr>
        <p:txBody>
          <a:bodyPr/>
          <a:lstStyle/>
          <a:p>
            <a:r>
              <a:rPr lang="uk-UA" sz="2000" smtClean="0">
                <a:solidFill>
                  <a:schemeClr val="accent2"/>
                </a:solidFill>
              </a:rPr>
              <a:t>Наказом Мінекономрозвитку від 21.10.2016 № 1770 </a:t>
            </a:r>
            <a:r>
              <a:rPr lang="en-US" sz="2000" smtClean="0">
                <a:solidFill>
                  <a:schemeClr val="accent2"/>
                </a:solidFill>
              </a:rPr>
              <a:t>“</a:t>
            </a:r>
            <a:r>
              <a:rPr lang="uk-UA" sz="2000" smtClean="0">
                <a:solidFill>
                  <a:schemeClr val="accent2"/>
                </a:solidFill>
              </a:rPr>
              <a:t>Про визнання такими, що втратили чинність, деяких наказів Державного комітету України з питань технічного регулювання та споживчої політики</a:t>
            </a:r>
            <a:r>
              <a:rPr lang="en-US" sz="2000" smtClean="0">
                <a:solidFill>
                  <a:schemeClr val="accent2"/>
                </a:solidFill>
              </a:rPr>
              <a:t>”</a:t>
            </a:r>
            <a:r>
              <a:rPr lang="uk-UA" sz="2000" smtClean="0">
                <a:solidFill>
                  <a:schemeClr val="accent2"/>
                </a:solidFill>
              </a:rPr>
              <a:t> визнано такими, що втратили чинність:</a:t>
            </a:r>
            <a:br>
              <a:rPr lang="uk-UA" sz="2000" smtClean="0">
                <a:solidFill>
                  <a:schemeClr val="accent2"/>
                </a:solidFill>
              </a:rPr>
            </a:br>
            <a:endParaRPr lang="uk-UA" sz="2000" smtClean="0">
              <a:solidFill>
                <a:schemeClr val="accent2"/>
              </a:solidFill>
            </a:endParaRPr>
          </a:p>
        </p:txBody>
      </p:sp>
      <p:sp>
        <p:nvSpPr>
          <p:cNvPr id="52226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uk-UA" sz="1600" smtClean="0"/>
              <a:t>наказ Державного комітету України з питань технічного регулювання та споживчої політики від 15.10.2009 № 379 “Про призначення ДП “НДІ “Система” науково-методичною організацією з метрологічного забезпечення діяльності у галузі технічного захисту інформації”;</a:t>
            </a:r>
          </a:p>
          <a:p>
            <a:pPr>
              <a:lnSpc>
                <a:spcPct val="90000"/>
              </a:lnSpc>
            </a:pPr>
            <a:r>
              <a:rPr lang="uk-UA" sz="1600" smtClean="0"/>
              <a:t>наказ Державного комітету України з питань технічного регулювання та споживчої політики від 19.10.2009 № 382 </a:t>
            </a:r>
            <a:r>
              <a:rPr lang="ru-RU" sz="1600" smtClean="0"/>
              <a:t>“</a:t>
            </a:r>
            <a:r>
              <a:rPr lang="uk-UA" sz="1600" smtClean="0"/>
              <a:t>Про призначення ДП “НДІ “Система” головною організацією з метрологічного забезпечення вимірювальних та управляючих систем</a:t>
            </a:r>
            <a:r>
              <a:rPr lang="ru-RU" sz="1600" smtClean="0"/>
              <a:t>”.</a:t>
            </a:r>
            <a:r>
              <a:rPr lang="uk-UA" sz="1600" smtClean="0"/>
              <a:t> </a:t>
            </a:r>
          </a:p>
          <a:p>
            <a:pPr>
              <a:lnSpc>
                <a:spcPct val="90000"/>
              </a:lnSpc>
            </a:pPr>
            <a:endParaRPr lang="uk-UA" sz="1600" smtClean="0">
              <a:solidFill>
                <a:schemeClr val="accent2"/>
              </a:solidFill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Title 1"/>
          <p:cNvSpPr txBox="1">
            <a:spLocks/>
          </p:cNvSpPr>
          <p:nvPr/>
        </p:nvSpPr>
        <p:spPr bwMode="auto">
          <a:xfrm>
            <a:off x="1792288" y="2416175"/>
            <a:ext cx="5580062" cy="1470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/>
            <a:r>
              <a:rPr lang="ru-RU" altLang="uk-UA" sz="2000" b="1">
                <a:solidFill>
                  <a:srgbClr val="005F8B"/>
                </a:solidFill>
                <a:latin typeface="Open Sans"/>
              </a:rPr>
              <a:t>ДЯКУЮ</a:t>
            </a:r>
          </a:p>
          <a:p>
            <a:pPr algn="ctr"/>
            <a:r>
              <a:rPr lang="ru-RU" altLang="uk-UA" sz="2000" b="1">
                <a:solidFill>
                  <a:srgbClr val="005F8B"/>
                </a:solidFill>
                <a:latin typeface="Open Sans"/>
              </a:rPr>
              <a:t>ЗА УВАГУ!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ccession to PEM (aug 2016)_KMU">
  <a:themeElements>
    <a:clrScheme name="1_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1_Office Theme">
      <a:majorFont>
        <a:latin typeface="Helvetica Neue UltraLight"/>
        <a:ea typeface="MS PGothic"/>
        <a:cs typeface=""/>
      </a:majorFont>
      <a:minorFont>
        <a:latin typeface="Helvetica Neue UltraLight"/>
        <a:ea typeface="MS PGothic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 Theme 1">
      <a:dk1>
        <a:srgbClr val="000000"/>
      </a:dk1>
      <a:lt1>
        <a:srgbClr val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FFFFFF"/>
      </a:accent3>
      <a:accent4>
        <a:srgbClr val="000000"/>
      </a:accent4>
      <a:accent5>
        <a:srgbClr val="B2C1DB"/>
      </a:accent5>
      <a:accent6>
        <a:srgbClr val="AE4845"/>
      </a:accent6>
      <a:hlink>
        <a:srgbClr val="0000FF"/>
      </a:hlink>
      <a:folHlink>
        <a:srgbClr val="800080"/>
      </a:folHlink>
    </a:clrScheme>
    <a:fontScheme name="Office Theme">
      <a:majorFont>
        <a:latin typeface="Helvetica Neue UltraLight"/>
        <a:ea typeface="MS PGothic"/>
        <a:cs typeface=""/>
      </a:majorFont>
      <a:minorFont>
        <a:latin typeface="Helvetica Neue UltraLight"/>
        <a:ea typeface="MS PGothic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Office Theme 1">
        <a:dk1>
          <a:srgbClr val="000000"/>
        </a:dk1>
        <a:lt1>
          <a:srgbClr val="FFFFFF"/>
        </a:lt1>
        <a:dk2>
          <a:srgbClr val="1F497D"/>
        </a:dk2>
        <a:lt2>
          <a:srgbClr val="EEECE1"/>
        </a:lt2>
        <a:accent1>
          <a:srgbClr val="4F81BD"/>
        </a:accent1>
        <a:accent2>
          <a:srgbClr val="C0504D"/>
        </a:accent2>
        <a:accent3>
          <a:srgbClr val="FFFFFF"/>
        </a:accent3>
        <a:accent4>
          <a:srgbClr val="000000"/>
        </a:accent4>
        <a:accent5>
          <a:srgbClr val="B2C1DB"/>
        </a:accent5>
        <a:accent6>
          <a:srgbClr val="AE4845"/>
        </a:accent6>
        <a:hlink>
          <a:srgbClr val="0000FF"/>
        </a:hlink>
        <a:folHlink>
          <a:srgbClr val="80008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4.xml><?xml version="1.0" encoding="utf-8"?>
<a:theme xmlns:a="http://schemas.openxmlformats.org/drawingml/2006/main" name="Тема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133</TotalTime>
  <Words>897</Words>
  <Application>Microsoft Office PowerPoint</Application>
  <PresentationFormat>Экран (4:3)</PresentationFormat>
  <Paragraphs>141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Шаблон оформления</vt:lpstr>
      </vt:variant>
      <vt:variant>
        <vt:i4>3</vt:i4>
      </vt:variant>
      <vt:variant>
        <vt:lpstr>Заголовки слайдов</vt:lpstr>
      </vt:variant>
      <vt:variant>
        <vt:i4>14</vt:i4>
      </vt:variant>
    </vt:vector>
  </HeadingPairs>
  <TitlesOfParts>
    <vt:vector size="22" baseType="lpstr">
      <vt:lpstr>Arial</vt:lpstr>
      <vt:lpstr>MS PGothic</vt:lpstr>
      <vt:lpstr>Helvetica Neue UltraLight</vt:lpstr>
      <vt:lpstr>Calibri</vt:lpstr>
      <vt:lpstr>Open Sans</vt:lpstr>
      <vt:lpstr>Accession to PEM (aug 2016)_KMU</vt:lpstr>
      <vt:lpstr>Office Theme</vt:lpstr>
      <vt:lpstr>Оформление по умолчанию</vt:lpstr>
      <vt:lpstr>Наказ Мінекономрозвитку України  від 10.05.2016 № 792 “Про затвердження положень про наукові метрологічні центри та визнання такими, що втратили чинність, деяких наказів” </vt:lpstr>
      <vt:lpstr>Слайд 2</vt:lpstr>
      <vt:lpstr>Наказом затверджено</vt:lpstr>
      <vt:lpstr>Науковий метрологічний центр – Національний науковий центр “Інститут метрології” </vt:lpstr>
      <vt:lpstr>Науковий метрологічний центр – Національний науковий центр “Інститут метрології”</vt:lpstr>
      <vt:lpstr>Науковий метрологічний центр – Національний науковий центр “Інститут метрології”</vt:lpstr>
      <vt:lpstr>Науковий метрологічний центр – державне підприємство “Всеукраїнський державний науково-виробничий центр стандартизації, метрології, сертифікації та захисту прав споживачів”</vt:lpstr>
      <vt:lpstr>Науковий метрологічний центр – державне підприємство “Всеукраїнський державний науково-виробничий центр стандартизації, метрології, сертифікації та захисту прав споживачів” </vt:lpstr>
      <vt:lpstr>Науковий метрологічний центр – державне підприємство “Науково-дослідний інститут метрології вимірювальних і управляючих систем”</vt:lpstr>
      <vt:lpstr>Науковий метрологічний центр – державне підприємство “Івано-Франківський науково-виробничий центр стандартизації, метрології та сертифікації”</vt:lpstr>
      <vt:lpstr>Основні функції  наукових метрологічних центрів</vt:lpstr>
      <vt:lpstr>Наказом визнано такими, що втратили чинність:</vt:lpstr>
      <vt:lpstr>Наказом Мінекономрозвитку від 21.10.2016 № 1770 “Про визнання такими, що втратили чинність, деяких наказів Державного комітету України з питань технічного регулювання та споживчої політики” визнано такими, що втратили чинність: </vt:lpstr>
      <vt:lpstr>Слайд 14</vt:lpstr>
    </vt:vector>
  </TitlesOfParts>
  <Company>SPecialiST RePack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Заголовок</dc:title>
  <dc:creator>FSUH572</dc:creator>
  <cp:lastModifiedBy>oliynyk</cp:lastModifiedBy>
  <cp:revision>13</cp:revision>
  <dcterms:created xsi:type="dcterms:W3CDTF">2016-09-26T12:31:34Z</dcterms:created>
  <dcterms:modified xsi:type="dcterms:W3CDTF">2017-01-12T08:28:28Z</dcterms:modified>
</cp:coreProperties>
</file>