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59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embeddedFontLst>
    <p:embeddedFont>
      <p:font typeface="Lato" panose="020F0502020204030203" pitchFamily="34" charset="77"/>
      <p:regular r:id="rId18"/>
      <p:bold r:id="rId19"/>
      <p:italic r:id="rId20"/>
      <p:boldItalic r:id="rId21"/>
    </p:embeddedFont>
    <p:embeddedFont>
      <p:font typeface="Open Sans" panose="020B0606030504020204" pitchFamily="34" charset="0"/>
      <p:regular r:id="rId22"/>
      <p:bold r:id="rId23"/>
      <p:italic r:id="rId24"/>
      <p:boldItalic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" initials="" lastIdx="7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43"/>
  </p:normalViewPr>
  <p:slideViewPr>
    <p:cSldViewPr snapToGrid="0">
      <p:cViewPr varScale="1">
        <p:scale>
          <a:sx n="110" d="100"/>
          <a:sy n="110" d="100"/>
        </p:scale>
        <p:origin x="1680" y="1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9" name="Google Shape;9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0" name="Google Shape;100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7" name="Google Shape;11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8" name="Google Shape;118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6" name="Google Shape;13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7" name="Google Shape;137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9" name="Google Shape;14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0" name="Google Shape;150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5" name="Google Shape;16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66" name="Google Shape;166;p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" name="Google Shape;17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9" name="Google Shape;179;p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9" name="Google Shape;18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90" name="Google Shape;190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3" name="Google Shape;203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4" name="Google Shape;204;p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5" name="Google Shape;215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6" name="Google Shape;216;p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6" name="Google Shape;236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37" name="Google Shape;237;p1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6" name="Google Shape;256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57" name="Google Shape;257;p1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7" name="Google Shape;277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5" name="Google Shape;315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ий слайд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Назва та вміст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Назва розділу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’єкти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body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орівняння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body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3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4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Лише заголовок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ий слайд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міст і підпис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і підпис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>
            <a:spLocks noGrp="1"/>
          </p:cNvSpPr>
          <p:nvPr>
            <p:ph type="pic" idx="2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body" idx="1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і вертикальний текст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 rot="5400000">
            <a:off x="2396331" y="57944"/>
            <a:ext cx="4351338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ий заголовок і текст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 rot="5400000">
            <a:off x="4623593" y="2285206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 rot="5400000">
            <a:off x="623093" y="370681"/>
            <a:ext cx="5811838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jp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8.png"/><Relationship Id="rId10" Type="http://schemas.openxmlformats.org/officeDocument/2006/relationships/image" Target="../media/image24.png"/><Relationship Id="rId4" Type="http://schemas.openxmlformats.org/officeDocument/2006/relationships/image" Target="../media/image7.png"/><Relationship Id="rId9" Type="http://schemas.openxmlformats.org/officeDocument/2006/relationships/image" Target="../media/image23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7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jpg"/><Relationship Id="rId4" Type="http://schemas.openxmlformats.org/officeDocument/2006/relationships/image" Target="../media/image8.png"/><Relationship Id="rId9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7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35.jpg"/><Relationship Id="rId4" Type="http://schemas.openxmlformats.org/officeDocument/2006/relationships/image" Target="../media/image8.png"/><Relationship Id="rId9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7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8.png"/><Relationship Id="rId9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3"/>
          <p:cNvSpPr txBox="1"/>
          <p:nvPr/>
        </p:nvSpPr>
        <p:spPr>
          <a:xfrm>
            <a:off x="0" y="2967979"/>
            <a:ext cx="9144000" cy="276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24981"/>
              </a:buClr>
              <a:buSzPts val="3800"/>
              <a:buFont typeface="Open Sans"/>
              <a:buNone/>
            </a:pPr>
            <a:r>
              <a:rPr lang="en-GB" sz="3800" b="1" i="0" u="none" strike="noStrike" cap="none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SKILLS DEVELOPMENT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24981"/>
              </a:buClr>
              <a:buSzPts val="3800"/>
              <a:buFont typeface="Open Sans"/>
              <a:buNone/>
            </a:pPr>
            <a:r>
              <a:rPr lang="en-GB" sz="3800" b="1" i="0" u="none" strike="noStrike" cap="none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IN UKRAINE 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4682"/>
              </a:buClr>
              <a:buSzPts val="3800"/>
              <a:buFont typeface="Open Sans"/>
              <a:buNone/>
            </a:pPr>
            <a:r>
              <a:rPr lang="en-GB" sz="3800" b="1" i="0" u="none" strike="noStrike" cap="none">
                <a:solidFill>
                  <a:srgbClr val="144682"/>
                </a:solidFill>
                <a:latin typeface="Open Sans"/>
                <a:ea typeface="Open Sans"/>
                <a:cs typeface="Open Sans"/>
                <a:sym typeface="Open Sans"/>
              </a:rPr>
              <a:t>2018-2020</a:t>
            </a:r>
            <a:endParaRPr sz="3800" b="1" i="0" u="none" strike="noStrike" cap="none">
              <a:solidFill>
                <a:srgbClr val="14468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Calibri"/>
              <a:buNone/>
            </a:pPr>
            <a:endParaRPr sz="3500" b="0" i="0" u="none" strike="noStrike" cap="none">
              <a:solidFill>
                <a:srgbClr val="14468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0" name="Google Shape;90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36566" y="239172"/>
            <a:ext cx="3069343" cy="2555348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3" descr="ncU37hxshP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3322" y="164617"/>
            <a:ext cx="1535983" cy="110527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2" name="Google Shape;92;p13"/>
          <p:cNvGrpSpPr/>
          <p:nvPr/>
        </p:nvGrpSpPr>
        <p:grpSpPr>
          <a:xfrm>
            <a:off x="6033001" y="6074097"/>
            <a:ext cx="2779318" cy="386261"/>
            <a:chOff x="1719387" y="4606373"/>
            <a:chExt cx="8042010" cy="1117655"/>
          </a:xfrm>
        </p:grpSpPr>
        <p:pic>
          <p:nvPicPr>
            <p:cNvPr id="93" name="Google Shape;93;p13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6408433" y="4606373"/>
              <a:ext cx="3352964" cy="111765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4" name="Google Shape;94;p1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1719387" y="4690514"/>
              <a:ext cx="1850608" cy="949372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95" name="Google Shape;95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48650" y="1398650"/>
            <a:ext cx="1928425" cy="192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23325" y="5752475"/>
            <a:ext cx="4573330" cy="707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4"/>
          <p:cNvSpPr/>
          <p:nvPr/>
        </p:nvSpPr>
        <p:spPr>
          <a:xfrm>
            <a:off x="212966" y="230903"/>
            <a:ext cx="8731009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#</a:t>
            </a:r>
            <a:r>
              <a:rPr lang="en-GB" sz="32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GB" sz="3300" b="1" i="0" u="none" strike="noStrike" cap="none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Skills Development Ecosystem</a:t>
            </a:r>
            <a:endParaRPr sz="3300" b="1" i="0" u="none" strike="noStrike" cap="none">
              <a:solidFill>
                <a:srgbClr val="12498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grpSp>
        <p:nvGrpSpPr>
          <p:cNvPr id="103" name="Google Shape;103;p14"/>
          <p:cNvGrpSpPr/>
          <p:nvPr/>
        </p:nvGrpSpPr>
        <p:grpSpPr>
          <a:xfrm>
            <a:off x="250359" y="6157696"/>
            <a:ext cx="8643282" cy="467064"/>
            <a:chOff x="250359" y="6157696"/>
            <a:chExt cx="8643282" cy="467064"/>
          </a:xfrm>
        </p:grpSpPr>
        <p:pic>
          <p:nvPicPr>
            <p:cNvPr id="104" name="Google Shape;104;p14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499758" y="6245302"/>
              <a:ext cx="1393883" cy="3794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5" name="Google Shape;105;p1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50359" y="6157696"/>
              <a:ext cx="1910716" cy="46706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06" name="Google Shape;106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98800" y="2027875"/>
            <a:ext cx="4441600" cy="3697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4"/>
          <p:cNvSpPr txBox="1"/>
          <p:nvPr/>
        </p:nvSpPr>
        <p:spPr>
          <a:xfrm>
            <a:off x="780900" y="1167400"/>
            <a:ext cx="3000000" cy="83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Education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(New Ukrainian School,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HE, VET, private education)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14"/>
          <p:cNvSpPr txBox="1"/>
          <p:nvPr/>
        </p:nvSpPr>
        <p:spPr>
          <a:xfrm>
            <a:off x="5216675" y="1190575"/>
            <a:ext cx="3000000" cy="83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Business 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(corporate schools and universities, 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educational programs and trainings)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4"/>
          <p:cNvSpPr txBox="1"/>
          <p:nvPr/>
        </p:nvSpPr>
        <p:spPr>
          <a:xfrm>
            <a:off x="780900" y="2530500"/>
            <a:ext cx="1441500" cy="3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Social partners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14"/>
          <p:cNvSpPr txBox="1"/>
          <p:nvPr/>
        </p:nvSpPr>
        <p:spPr>
          <a:xfrm>
            <a:off x="6629950" y="2182825"/>
            <a:ext cx="1999800" cy="14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Lifelong education 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(Centres of Excellence, 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online courses 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and webinars)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14"/>
          <p:cNvSpPr txBox="1"/>
          <p:nvPr/>
        </p:nvSpPr>
        <p:spPr>
          <a:xfrm>
            <a:off x="628500" y="4723175"/>
            <a:ext cx="1441500" cy="3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Policy makers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4"/>
          <p:cNvSpPr txBox="1"/>
          <p:nvPr/>
        </p:nvSpPr>
        <p:spPr>
          <a:xfrm>
            <a:off x="6741450" y="4723175"/>
            <a:ext cx="1999800" cy="36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Sector organisations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14"/>
          <p:cNvSpPr txBox="1"/>
          <p:nvPr/>
        </p:nvSpPr>
        <p:spPr>
          <a:xfrm>
            <a:off x="2234200" y="5748050"/>
            <a:ext cx="1441500" cy="3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Clusters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4"/>
          <p:cNvSpPr txBox="1"/>
          <p:nvPr/>
        </p:nvSpPr>
        <p:spPr>
          <a:xfrm>
            <a:off x="5216675" y="5748050"/>
            <a:ext cx="1999800" cy="36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Individuals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5"/>
          <p:cNvSpPr/>
          <p:nvPr/>
        </p:nvSpPr>
        <p:spPr>
          <a:xfrm>
            <a:off x="212966" y="230903"/>
            <a:ext cx="8731009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#</a:t>
            </a:r>
            <a:r>
              <a:rPr lang="en-GB" sz="32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GB" sz="3300" b="1" i="0" u="none" strike="noStrike" cap="none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Why Ukraine?</a:t>
            </a:r>
            <a:endParaRPr/>
          </a:p>
        </p:txBody>
      </p:sp>
      <p:grpSp>
        <p:nvGrpSpPr>
          <p:cNvPr id="121" name="Google Shape;121;p15"/>
          <p:cNvGrpSpPr/>
          <p:nvPr/>
        </p:nvGrpSpPr>
        <p:grpSpPr>
          <a:xfrm>
            <a:off x="250359" y="6157696"/>
            <a:ext cx="8643282" cy="467064"/>
            <a:chOff x="250359" y="6157696"/>
            <a:chExt cx="8643282" cy="467064"/>
          </a:xfrm>
        </p:grpSpPr>
        <p:pic>
          <p:nvPicPr>
            <p:cNvPr id="122" name="Google Shape;122;p15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499758" y="6245302"/>
              <a:ext cx="1393883" cy="3794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3" name="Google Shape;123;p1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50359" y="6157696"/>
              <a:ext cx="1910716" cy="46706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24" name="Google Shape;124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86150" y="2190875"/>
            <a:ext cx="8497074" cy="2322775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15"/>
          <p:cNvSpPr txBox="1"/>
          <p:nvPr/>
        </p:nvSpPr>
        <p:spPr>
          <a:xfrm>
            <a:off x="2219675" y="1288275"/>
            <a:ext cx="1495500" cy="89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Fundamental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scientific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background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15"/>
          <p:cNvSpPr txBox="1"/>
          <p:nvPr/>
        </p:nvSpPr>
        <p:spPr>
          <a:xfrm>
            <a:off x="3710738" y="1288275"/>
            <a:ext cx="1495500" cy="89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Developed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institutional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capacity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15"/>
          <p:cNvSpPr txBox="1"/>
          <p:nvPr/>
        </p:nvSpPr>
        <p:spPr>
          <a:xfrm>
            <a:off x="5267675" y="1288275"/>
            <a:ext cx="1495500" cy="89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State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digitalization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program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15"/>
          <p:cNvSpPr txBox="1"/>
          <p:nvPr/>
        </p:nvSpPr>
        <p:spPr>
          <a:xfrm>
            <a:off x="6834938" y="1288275"/>
            <a:ext cx="1495500" cy="89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Developed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legal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framework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15"/>
          <p:cNvSpPr txBox="1"/>
          <p:nvPr/>
        </p:nvSpPr>
        <p:spPr>
          <a:xfrm>
            <a:off x="2957025" y="4573100"/>
            <a:ext cx="1495500" cy="89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Qualified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human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capital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15"/>
          <p:cNvSpPr txBox="1"/>
          <p:nvPr/>
        </p:nvSpPr>
        <p:spPr>
          <a:xfrm>
            <a:off x="4524288" y="4573100"/>
            <a:ext cx="1495500" cy="89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Creativity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15"/>
          <p:cNvSpPr txBox="1"/>
          <p:nvPr/>
        </p:nvSpPr>
        <p:spPr>
          <a:xfrm>
            <a:off x="6081225" y="4573100"/>
            <a:ext cx="1495500" cy="89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Innovation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15"/>
          <p:cNvSpPr txBox="1"/>
          <p:nvPr/>
        </p:nvSpPr>
        <p:spPr>
          <a:xfrm>
            <a:off x="7572288" y="4573100"/>
            <a:ext cx="1495500" cy="89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International and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EU standards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15"/>
          <p:cNvSpPr txBox="1"/>
          <p:nvPr/>
        </p:nvSpPr>
        <p:spPr>
          <a:xfrm>
            <a:off x="1476300" y="4573100"/>
            <a:ext cx="1495500" cy="89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Historically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strong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education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6"/>
          <p:cNvSpPr/>
          <p:nvPr/>
        </p:nvSpPr>
        <p:spPr>
          <a:xfrm>
            <a:off x="212966" y="230903"/>
            <a:ext cx="8731009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#</a:t>
            </a:r>
            <a:r>
              <a:rPr lang="en-GB" sz="32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GB" sz="3300" b="1" i="0" u="none" strike="noStrike" cap="none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Key Figures</a:t>
            </a:r>
            <a:endParaRPr sz="3300" b="1" i="0" u="none" strike="noStrike" cap="none">
              <a:solidFill>
                <a:srgbClr val="12498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grpSp>
        <p:nvGrpSpPr>
          <p:cNvPr id="140" name="Google Shape;140;p16"/>
          <p:cNvGrpSpPr/>
          <p:nvPr/>
        </p:nvGrpSpPr>
        <p:grpSpPr>
          <a:xfrm>
            <a:off x="250359" y="6157696"/>
            <a:ext cx="8643282" cy="467064"/>
            <a:chOff x="250359" y="6157696"/>
            <a:chExt cx="8643282" cy="467064"/>
          </a:xfrm>
        </p:grpSpPr>
        <p:pic>
          <p:nvPicPr>
            <p:cNvPr id="141" name="Google Shape;141;p16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499758" y="6245302"/>
              <a:ext cx="1393883" cy="3794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2" name="Google Shape;142;p1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50359" y="6157696"/>
              <a:ext cx="1910716" cy="46706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43" name="Google Shape;143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05425" y="908700"/>
            <a:ext cx="574111" cy="524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112911" y="908700"/>
            <a:ext cx="713064" cy="4655625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16"/>
          <p:cNvSpPr txBox="1"/>
          <p:nvPr/>
        </p:nvSpPr>
        <p:spPr>
          <a:xfrm>
            <a:off x="1851825" y="810525"/>
            <a:ext cx="3318900" cy="574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1,44 mln </a:t>
            </a:r>
            <a:endParaRPr sz="1500" b="1">
              <a:solidFill>
                <a:srgbClr val="B5070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students at universities, 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academies, institutes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333,6k</a:t>
            </a: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 graduates from universities,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academies, institutes in 2019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50,2k</a:t>
            </a: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 graduates from colleges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and technical schools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281</a:t>
            </a:r>
            <a:endParaRPr sz="1500" b="1">
              <a:solidFill>
                <a:srgbClr val="B5070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universities, academies, institutes 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338</a:t>
            </a:r>
            <a:endParaRPr sz="1500" b="1">
              <a:solidFill>
                <a:srgbClr val="B5070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colleges and technical schools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 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Around </a:t>
            </a:r>
            <a:r>
              <a:rPr lang="en-GB" sz="1500" b="1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900</a:t>
            </a: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 state-owned 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VET providers 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Around </a:t>
            </a:r>
            <a:r>
              <a:rPr lang="en-GB" sz="1500" b="1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2 000</a:t>
            </a: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 private 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VET providers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Around </a:t>
            </a:r>
            <a:r>
              <a:rPr lang="en-GB" sz="1500" b="1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20</a:t>
            </a: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 private 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alibri"/>
                <a:ea typeface="Calibri"/>
                <a:cs typeface="Calibri"/>
                <a:sym typeface="Calibri"/>
              </a:rPr>
              <a:t>business schools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16"/>
          <p:cNvSpPr txBox="1"/>
          <p:nvPr/>
        </p:nvSpPr>
        <p:spPr>
          <a:xfrm>
            <a:off x="5902175" y="984900"/>
            <a:ext cx="3318900" cy="574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100+</a:t>
            </a: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R&amp;D centres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99%</a:t>
            </a: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literacy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73%</a:t>
            </a: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Ukraine’s labor force with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advanced education in 2018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75,3%</a:t>
            </a: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Gross enrolment ratio, 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tertiary education in 2018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Member of the PISA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Member of the Bologna Process 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Member of the Torino Process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2" name="Google Shape;152;p17"/>
          <p:cNvGrpSpPr/>
          <p:nvPr/>
        </p:nvGrpSpPr>
        <p:grpSpPr>
          <a:xfrm>
            <a:off x="250359" y="6157696"/>
            <a:ext cx="8643282" cy="467064"/>
            <a:chOff x="250359" y="6157696"/>
            <a:chExt cx="8643282" cy="467064"/>
          </a:xfrm>
        </p:grpSpPr>
        <p:pic>
          <p:nvPicPr>
            <p:cNvPr id="153" name="Google Shape;153;p17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499758" y="6245302"/>
              <a:ext cx="1393883" cy="3794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4" name="Google Shape;154;p1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50359" y="6157696"/>
              <a:ext cx="1910716" cy="46706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55" name="Google Shape;155;p17"/>
          <p:cNvSpPr/>
          <p:nvPr/>
        </p:nvSpPr>
        <p:spPr>
          <a:xfrm>
            <a:off x="212966" y="230903"/>
            <a:ext cx="8731009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#</a:t>
            </a:r>
            <a:r>
              <a:rPr lang="en-GB" sz="32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GB" sz="3300" b="1" i="0" u="none" strike="noStrike" cap="none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Ukraine in Global Rankings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6" name="Google Shape;156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6550" y="1799200"/>
            <a:ext cx="2409800" cy="3611551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17"/>
          <p:cNvSpPr txBox="1"/>
          <p:nvPr/>
        </p:nvSpPr>
        <p:spPr>
          <a:xfrm>
            <a:off x="1599100" y="1367200"/>
            <a:ext cx="4210200" cy="435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Ranked </a:t>
            </a:r>
            <a:r>
              <a:rPr lang="en-GB" sz="1500" b="1" dirty="0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45t</a:t>
            </a:r>
            <a:r>
              <a:rPr lang="en-GB" sz="1500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h</a:t>
            </a: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among 131 countries by </a:t>
            </a: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Global Innovation Index 2020  </a:t>
            </a: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</a:t>
            </a:r>
            <a:r>
              <a:rPr lang="en-GB" sz="1500" b="1" dirty="0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 23rd</a:t>
            </a: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 Knowledge creation sub-index</a:t>
            </a: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   </a:t>
            </a:r>
            <a:r>
              <a:rPr lang="en-GB" sz="1500" b="1" dirty="0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32nd</a:t>
            </a: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 Knowledge diffusion sub-index</a:t>
            </a: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         </a:t>
            </a:r>
            <a:r>
              <a:rPr lang="en-GB" sz="1500" b="1" dirty="0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45th</a:t>
            </a: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 Knowledge impact sub-index</a:t>
            </a: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</a:t>
            </a:r>
            <a:r>
              <a:rPr lang="en-GB" sz="1500" b="1" dirty="0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23rd </a:t>
            </a: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Education sub-index</a:t>
            </a: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           </a:t>
            </a:r>
            <a:r>
              <a:rPr lang="en-GB" sz="1500" b="1" dirty="0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32nd</a:t>
            </a: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 Tertiary education sub-index</a:t>
            </a: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   </a:t>
            </a:r>
            <a:r>
              <a:rPr lang="en-GB" sz="1500" b="1" dirty="0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44th</a:t>
            </a: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 R&amp;D sub-index </a:t>
            </a: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</a:t>
            </a:r>
            <a:r>
              <a:rPr lang="en-GB" sz="1500" b="1" dirty="0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23rd</a:t>
            </a: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 Intangible assets sub-index</a:t>
            </a: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 dirty="0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39th</a:t>
            </a: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 Online creativity sub-index  </a:t>
            </a: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8" name="Google Shape;158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690608" y="1319800"/>
            <a:ext cx="861642" cy="4638200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17"/>
          <p:cNvSpPr txBox="1"/>
          <p:nvPr/>
        </p:nvSpPr>
        <p:spPr>
          <a:xfrm>
            <a:off x="6642250" y="1157025"/>
            <a:ext cx="1982100" cy="93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Ranked </a:t>
            </a:r>
            <a:r>
              <a:rPr lang="en-GB" sz="1500" b="1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45th</a:t>
            </a: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among 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139 countries by 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Global Creativity Index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17"/>
          <p:cNvSpPr txBox="1"/>
          <p:nvPr/>
        </p:nvSpPr>
        <p:spPr>
          <a:xfrm>
            <a:off x="6642250" y="2528625"/>
            <a:ext cx="1982100" cy="93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Top-1000</a:t>
            </a: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 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QS World University 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Rankings 2021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17"/>
          <p:cNvSpPr txBox="1"/>
          <p:nvPr/>
        </p:nvSpPr>
        <p:spPr>
          <a:xfrm>
            <a:off x="6642250" y="3824025"/>
            <a:ext cx="2409900" cy="93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Regularly highly ranked 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at the annual International 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Mathematical Olympiad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17"/>
          <p:cNvSpPr txBox="1"/>
          <p:nvPr/>
        </p:nvSpPr>
        <p:spPr>
          <a:xfrm>
            <a:off x="6642250" y="5348025"/>
            <a:ext cx="2409900" cy="60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Gradually improving in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Doing Business ranking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8"/>
          <p:cNvSpPr/>
          <p:nvPr/>
        </p:nvSpPr>
        <p:spPr>
          <a:xfrm>
            <a:off x="212966" y="230903"/>
            <a:ext cx="8731009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#</a:t>
            </a:r>
            <a:r>
              <a:rPr lang="en-GB" sz="32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GB" sz="3300" b="1" i="0" u="none" strike="noStrike" cap="none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Major HE and VET Institutions</a:t>
            </a:r>
            <a:endParaRPr sz="3300" b="1" i="0" u="none" strike="noStrike" cap="none">
              <a:solidFill>
                <a:srgbClr val="12498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grpSp>
        <p:nvGrpSpPr>
          <p:cNvPr id="169" name="Google Shape;169;p18"/>
          <p:cNvGrpSpPr/>
          <p:nvPr/>
        </p:nvGrpSpPr>
        <p:grpSpPr>
          <a:xfrm>
            <a:off x="250359" y="6157696"/>
            <a:ext cx="8643282" cy="467064"/>
            <a:chOff x="250359" y="6157696"/>
            <a:chExt cx="8643282" cy="467064"/>
          </a:xfrm>
        </p:grpSpPr>
        <p:pic>
          <p:nvPicPr>
            <p:cNvPr id="170" name="Google Shape;170;p18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499758" y="6245302"/>
              <a:ext cx="1393883" cy="3794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1" name="Google Shape;171;p18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50359" y="6157696"/>
              <a:ext cx="1910716" cy="46706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72" name="Google Shape;172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77225" y="1167389"/>
            <a:ext cx="7383892" cy="4914108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18"/>
          <p:cNvSpPr/>
          <p:nvPr/>
        </p:nvSpPr>
        <p:spPr>
          <a:xfrm>
            <a:off x="614550" y="5085125"/>
            <a:ext cx="138300" cy="532800"/>
          </a:xfrm>
          <a:prstGeom prst="rect">
            <a:avLst/>
          </a:prstGeom>
          <a:solidFill>
            <a:srgbClr val="B5070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18"/>
          <p:cNvSpPr/>
          <p:nvPr/>
        </p:nvSpPr>
        <p:spPr>
          <a:xfrm>
            <a:off x="614550" y="4393325"/>
            <a:ext cx="138300" cy="532800"/>
          </a:xfrm>
          <a:prstGeom prst="rect">
            <a:avLst/>
          </a:prstGeom>
          <a:solidFill>
            <a:srgbClr val="2872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p18"/>
          <p:cNvSpPr txBox="1"/>
          <p:nvPr/>
        </p:nvSpPr>
        <p:spPr>
          <a:xfrm>
            <a:off x="848625" y="4370050"/>
            <a:ext cx="2479500" cy="136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Number of universities, 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academies, institutes in 2019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Number of colleges and 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technical schools in 2019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Google Shape;181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05717" y="1579424"/>
            <a:ext cx="6602506" cy="4818278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19"/>
          <p:cNvSpPr/>
          <p:nvPr/>
        </p:nvSpPr>
        <p:spPr>
          <a:xfrm>
            <a:off x="212966" y="230903"/>
            <a:ext cx="8731009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#</a:t>
            </a:r>
            <a:r>
              <a:rPr lang="en-GB" sz="32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GB" sz="3300" b="1" i="0" u="none" strike="noStrike" cap="none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Major HE and VET Institutions</a:t>
            </a:r>
            <a:endParaRPr sz="3300" b="1" i="0" u="none" strike="noStrike" cap="none">
              <a:solidFill>
                <a:srgbClr val="12498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grpSp>
        <p:nvGrpSpPr>
          <p:cNvPr id="183" name="Google Shape;183;p19"/>
          <p:cNvGrpSpPr/>
          <p:nvPr/>
        </p:nvGrpSpPr>
        <p:grpSpPr>
          <a:xfrm>
            <a:off x="250359" y="6157696"/>
            <a:ext cx="8643282" cy="467064"/>
            <a:chOff x="250359" y="6157696"/>
            <a:chExt cx="8643282" cy="467064"/>
          </a:xfrm>
        </p:grpSpPr>
        <p:pic>
          <p:nvPicPr>
            <p:cNvPr id="184" name="Google Shape;184;p19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499758" y="6245302"/>
              <a:ext cx="1393883" cy="3794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5" name="Google Shape;185;p19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250359" y="6157696"/>
              <a:ext cx="1910716" cy="46706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86" name="Google Shape;186;p19"/>
          <p:cNvSpPr/>
          <p:nvPr/>
        </p:nvSpPr>
        <p:spPr>
          <a:xfrm>
            <a:off x="581025" y="933093"/>
            <a:ext cx="39843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i="0" u="none" strike="noStrike" cap="none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266 </a:t>
            </a:r>
            <a:r>
              <a:rPr lang="en-GB" sz="1800" b="1" i="0" u="none" strike="noStrike" cap="none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HE offering master degree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0"/>
          <p:cNvSpPr/>
          <p:nvPr/>
        </p:nvSpPr>
        <p:spPr>
          <a:xfrm>
            <a:off x="212966" y="230903"/>
            <a:ext cx="8731009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 i="0" u="none" strike="noStrike" cap="none" dirty="0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#</a:t>
            </a:r>
            <a:r>
              <a:rPr lang="en-GB" sz="3200" b="1" i="0" u="none" strike="noStrike" cap="none" dirty="0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GB" sz="3300" b="1" i="0" u="none" strike="noStrike" cap="none" dirty="0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T</a:t>
            </a:r>
            <a:r>
              <a:rPr lang="en-GB" sz="3300" b="1" dirty="0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op 10 Specialties 2020 </a:t>
            </a:r>
            <a:r>
              <a:rPr lang="en-GB" sz="1800" dirty="0">
                <a:solidFill>
                  <a:srgbClr val="333333"/>
                </a:solidFill>
                <a:latin typeface="Lato"/>
                <a:ea typeface="Lato"/>
                <a:cs typeface="Lato"/>
                <a:sym typeface="Lato"/>
              </a:rPr>
              <a:t>by number of applications 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300" b="1" dirty="0">
              <a:solidFill>
                <a:srgbClr val="12498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grpSp>
        <p:nvGrpSpPr>
          <p:cNvPr id="193" name="Google Shape;193;p20"/>
          <p:cNvGrpSpPr/>
          <p:nvPr/>
        </p:nvGrpSpPr>
        <p:grpSpPr>
          <a:xfrm>
            <a:off x="250359" y="6157696"/>
            <a:ext cx="8643282" cy="467064"/>
            <a:chOff x="250359" y="6157696"/>
            <a:chExt cx="8643282" cy="467064"/>
          </a:xfrm>
        </p:grpSpPr>
        <p:pic>
          <p:nvPicPr>
            <p:cNvPr id="194" name="Google Shape;194;p20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499758" y="6245302"/>
              <a:ext cx="1393883" cy="3794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5" name="Google Shape;195;p20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50359" y="6157696"/>
              <a:ext cx="1910716" cy="46706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96" name="Google Shape;196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85075" y="2091989"/>
            <a:ext cx="8553450" cy="2438400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20"/>
          <p:cNvSpPr txBox="1"/>
          <p:nvPr/>
        </p:nvSpPr>
        <p:spPr>
          <a:xfrm>
            <a:off x="325625" y="1915775"/>
            <a:ext cx="759900" cy="284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42 379</a:t>
            </a:r>
            <a:endParaRPr sz="1500" b="1">
              <a:solidFill>
                <a:srgbClr val="B5070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solidFill>
                <a:srgbClr val="B5070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43 791</a:t>
            </a:r>
            <a:endParaRPr sz="1500" b="1">
              <a:solidFill>
                <a:srgbClr val="B5070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solidFill>
                <a:srgbClr val="B5070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46 844</a:t>
            </a:r>
            <a:endParaRPr sz="1500" b="1">
              <a:solidFill>
                <a:srgbClr val="B5070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solidFill>
                <a:srgbClr val="B5070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47 038</a:t>
            </a:r>
            <a:endParaRPr sz="1500" b="1">
              <a:solidFill>
                <a:srgbClr val="B5070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solidFill>
                <a:srgbClr val="B5070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50 841</a:t>
            </a:r>
            <a:endParaRPr sz="1500" b="1">
              <a:solidFill>
                <a:srgbClr val="B5070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solidFill>
                <a:srgbClr val="B5070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62 676</a:t>
            </a:r>
            <a:endParaRPr sz="1500" b="1">
              <a:solidFill>
                <a:srgbClr val="B5070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20"/>
          <p:cNvSpPr txBox="1"/>
          <p:nvPr/>
        </p:nvSpPr>
        <p:spPr>
          <a:xfrm>
            <a:off x="212975" y="1931250"/>
            <a:ext cx="3457800" cy="276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Marketing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Psychology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Finance, banking and insurance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Software engineering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Economics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Pedagogy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20"/>
          <p:cNvSpPr txBox="1"/>
          <p:nvPr/>
        </p:nvSpPr>
        <p:spPr>
          <a:xfrm>
            <a:off x="6438075" y="2007450"/>
            <a:ext cx="1604100" cy="284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Law</a:t>
            </a: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Management</a:t>
            </a: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Philology</a:t>
            </a: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Computer science</a:t>
            </a: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20"/>
          <p:cNvSpPr txBox="1"/>
          <p:nvPr/>
        </p:nvSpPr>
        <p:spPr>
          <a:xfrm>
            <a:off x="8001525" y="2007450"/>
            <a:ext cx="837000" cy="2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116 689</a:t>
            </a:r>
            <a:endParaRPr sz="1500" b="1">
              <a:solidFill>
                <a:srgbClr val="B5070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solidFill>
                <a:srgbClr val="B5070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solidFill>
                <a:srgbClr val="B5070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92 147</a:t>
            </a:r>
            <a:endParaRPr sz="1500" b="1">
              <a:solidFill>
                <a:srgbClr val="B5070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solidFill>
                <a:srgbClr val="B5070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solidFill>
                <a:srgbClr val="B5070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76 708</a:t>
            </a:r>
            <a:endParaRPr sz="1500" b="1">
              <a:solidFill>
                <a:srgbClr val="B5070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solidFill>
                <a:srgbClr val="B5070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solidFill>
                <a:srgbClr val="B5070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63 410</a:t>
            </a:r>
            <a:endParaRPr sz="1500" b="1">
              <a:solidFill>
                <a:srgbClr val="B5070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1"/>
          <p:cNvSpPr/>
          <p:nvPr/>
        </p:nvSpPr>
        <p:spPr>
          <a:xfrm>
            <a:off x="212966" y="230903"/>
            <a:ext cx="8731009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#</a:t>
            </a:r>
            <a:r>
              <a:rPr lang="en-GB" sz="32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GB" sz="3300" b="1" i="0" u="none" strike="noStrike" cap="none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T</a:t>
            </a:r>
            <a:r>
              <a:rPr lang="en-GB" sz="3300" b="1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op 10 Most Popular HE Institutions</a:t>
            </a:r>
            <a:endParaRPr sz="3300" b="1">
              <a:solidFill>
                <a:srgbClr val="12498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grpSp>
        <p:nvGrpSpPr>
          <p:cNvPr id="207" name="Google Shape;207;p21"/>
          <p:cNvGrpSpPr/>
          <p:nvPr/>
        </p:nvGrpSpPr>
        <p:grpSpPr>
          <a:xfrm>
            <a:off x="250359" y="6157696"/>
            <a:ext cx="8643282" cy="467064"/>
            <a:chOff x="250359" y="6157696"/>
            <a:chExt cx="8643282" cy="467064"/>
          </a:xfrm>
        </p:grpSpPr>
        <p:pic>
          <p:nvPicPr>
            <p:cNvPr id="208" name="Google Shape;208;p2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499758" y="6245302"/>
              <a:ext cx="1393883" cy="3794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9" name="Google Shape;209;p2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50359" y="6157696"/>
              <a:ext cx="1910716" cy="46706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10" name="Google Shape;210;p21"/>
          <p:cNvSpPr/>
          <p:nvPr/>
        </p:nvSpPr>
        <p:spPr>
          <a:xfrm>
            <a:off x="1510517" y="1226692"/>
            <a:ext cx="29040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333333"/>
                </a:solidFill>
                <a:latin typeface="Lato"/>
                <a:ea typeface="Lato"/>
                <a:cs typeface="Lato"/>
                <a:sym typeface="Lato"/>
              </a:rPr>
              <a:t>by number of applications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21"/>
          <p:cNvSpPr/>
          <p:nvPr/>
        </p:nvSpPr>
        <p:spPr>
          <a:xfrm>
            <a:off x="749950" y="1963300"/>
            <a:ext cx="80223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355600" algn="l" rtl="0">
              <a:spcBef>
                <a:spcPts val="0"/>
              </a:spcBef>
              <a:spcAft>
                <a:spcPts val="0"/>
              </a:spcAft>
              <a:buClr>
                <a:srgbClr val="B5070F"/>
              </a:buClr>
              <a:buSzPts val="2000"/>
              <a:buFont typeface="Calibri"/>
              <a:buAutoNum type="arabicPeriod"/>
            </a:pPr>
            <a:r>
              <a:rPr lang="en-GB" sz="20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Taras Shevchenko National University of Kyiv 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55600" algn="l" rtl="0">
              <a:spcBef>
                <a:spcPts val="0"/>
              </a:spcBef>
              <a:spcAft>
                <a:spcPts val="0"/>
              </a:spcAft>
              <a:buClr>
                <a:srgbClr val="B5070F"/>
              </a:buClr>
              <a:buSzPts val="2000"/>
              <a:buFont typeface="Calibri"/>
              <a:buAutoNum type="arabicPeriod"/>
            </a:pPr>
            <a:r>
              <a:rPr lang="en-GB" sz="20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National Technical University of Ukraine “Igor Sikorsky Kyiv Polytechnic Institute” 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55600" algn="l" rtl="0">
              <a:spcBef>
                <a:spcPts val="0"/>
              </a:spcBef>
              <a:spcAft>
                <a:spcPts val="0"/>
              </a:spcAft>
              <a:buClr>
                <a:srgbClr val="B5070F"/>
              </a:buClr>
              <a:buSzPts val="2000"/>
              <a:buFont typeface="Calibri"/>
              <a:buAutoNum type="arabicPeriod"/>
            </a:pPr>
            <a:r>
              <a:rPr lang="en-GB" sz="20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Ivan Franko National University of Lviv 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55600" algn="l" rtl="0">
              <a:spcBef>
                <a:spcPts val="0"/>
              </a:spcBef>
              <a:spcAft>
                <a:spcPts val="0"/>
              </a:spcAft>
              <a:buClr>
                <a:srgbClr val="B5070F"/>
              </a:buClr>
              <a:buSzPts val="2000"/>
              <a:buFont typeface="Calibri"/>
              <a:buAutoNum type="arabicPeriod"/>
            </a:pPr>
            <a:r>
              <a:rPr lang="en-GB" sz="20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Lviv Polytechnic National University 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55600" algn="l" rtl="0">
              <a:spcBef>
                <a:spcPts val="0"/>
              </a:spcBef>
              <a:spcAft>
                <a:spcPts val="0"/>
              </a:spcAft>
              <a:buClr>
                <a:srgbClr val="B5070F"/>
              </a:buClr>
              <a:buSzPts val="2000"/>
              <a:buFont typeface="Calibri"/>
              <a:buAutoNum type="arabicPeriod"/>
            </a:pPr>
            <a:r>
              <a:rPr lang="en-GB" sz="20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Kyiv National University of Trade and Economics </a:t>
            </a:r>
            <a:endParaRPr sz="2000">
              <a:solidFill>
                <a:srgbClr val="33333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B5070F"/>
              </a:buClr>
              <a:buSzPts val="2000"/>
              <a:buFont typeface="Calibri"/>
              <a:buAutoNum type="arabicPeriod"/>
            </a:pPr>
            <a:r>
              <a:rPr lang="en-GB" sz="20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National Aviation University 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B5070F"/>
              </a:buClr>
              <a:buSzPts val="2000"/>
              <a:buFont typeface="Calibri"/>
              <a:buAutoNum type="arabicPeriod"/>
            </a:pPr>
            <a:r>
              <a:rPr lang="en-GB" sz="20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Kyiv National Economic University named after Vadym Hetman 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B5070F"/>
              </a:buClr>
              <a:buSzPts val="2000"/>
              <a:buFont typeface="Calibri"/>
              <a:buAutoNum type="arabicPeriod"/>
            </a:pPr>
            <a:r>
              <a:rPr lang="en-GB" sz="20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V. N. Karazin Kharkiv National University</a:t>
            </a:r>
            <a:endParaRPr sz="2000">
              <a:solidFill>
                <a:srgbClr val="33333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B5070F"/>
              </a:buClr>
              <a:buSzPts val="2000"/>
              <a:buFont typeface="Calibri"/>
              <a:buAutoNum type="arabicPeriod"/>
            </a:pPr>
            <a:r>
              <a:rPr lang="en-GB" sz="20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National Pedagogical Dragomanov University</a:t>
            </a:r>
            <a:endParaRPr sz="2000">
              <a:solidFill>
                <a:srgbClr val="33333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B5070F"/>
              </a:buClr>
              <a:buSzPts val="2000"/>
              <a:buFont typeface="Calibri"/>
              <a:buAutoNum type="arabicPeriod"/>
            </a:pPr>
            <a:r>
              <a:rPr lang="en-GB" sz="20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National University of Life and Environmental Sciences of Ukraine 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rgbClr val="333333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2" name="Google Shape;212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5375" y="962946"/>
            <a:ext cx="744434" cy="7444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Google Shape;218;p22"/>
          <p:cNvPicPr preferRelativeResize="0"/>
          <p:nvPr/>
        </p:nvPicPr>
        <p:blipFill rotWithShape="1">
          <a:blip r:embed="rId3">
            <a:alphaModFix/>
          </a:blip>
          <a:srcRect l="6101" t="21970" r="7965" b="28746"/>
          <a:stretch/>
        </p:blipFill>
        <p:spPr>
          <a:xfrm>
            <a:off x="402750" y="5422175"/>
            <a:ext cx="1673826" cy="525725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22"/>
          <p:cNvSpPr/>
          <p:nvPr/>
        </p:nvSpPr>
        <p:spPr>
          <a:xfrm>
            <a:off x="212966" y="230903"/>
            <a:ext cx="8731009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#</a:t>
            </a:r>
            <a:r>
              <a:rPr lang="en-GB" sz="32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GB" sz="3300" b="1" i="0" u="none" strike="noStrike" cap="none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Clusters and HE</a:t>
            </a:r>
            <a:r>
              <a:rPr lang="en-GB" sz="3300" b="1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/VET Cooperation</a:t>
            </a:r>
            <a:endParaRPr sz="3300" b="1">
              <a:solidFill>
                <a:srgbClr val="12498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grpSp>
        <p:nvGrpSpPr>
          <p:cNvPr id="220" name="Google Shape;220;p22"/>
          <p:cNvGrpSpPr/>
          <p:nvPr/>
        </p:nvGrpSpPr>
        <p:grpSpPr>
          <a:xfrm>
            <a:off x="250359" y="6157696"/>
            <a:ext cx="8643282" cy="467064"/>
            <a:chOff x="250359" y="6157696"/>
            <a:chExt cx="8643282" cy="467064"/>
          </a:xfrm>
        </p:grpSpPr>
        <p:pic>
          <p:nvPicPr>
            <p:cNvPr id="221" name="Google Shape;221;p22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499758" y="6245302"/>
              <a:ext cx="1393883" cy="3794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2" name="Google Shape;222;p22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250359" y="6157696"/>
              <a:ext cx="1910716" cy="46706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23" name="Google Shape;223;p22"/>
          <p:cNvSpPr/>
          <p:nvPr/>
        </p:nvSpPr>
        <p:spPr>
          <a:xfrm>
            <a:off x="2338625" y="1077475"/>
            <a:ext cx="6394200" cy="12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 dirty="0">
                <a:solidFill>
                  <a:srgbClr val="2872FF"/>
                </a:solidFill>
                <a:latin typeface="Calibri"/>
                <a:ea typeface="Calibri"/>
                <a:cs typeface="Calibri"/>
                <a:sym typeface="Calibri"/>
              </a:rPr>
              <a:t>Kyiv IT Cluster </a:t>
            </a:r>
            <a:r>
              <a:rPr lang="en-GB" sz="1500" dirty="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cooperates with National Technical University of Ukraine “Igor Sikorsky Kyiv Polytechnic Institute”, Kyiv Academic University, National University of Kyiv-</a:t>
            </a:r>
            <a:r>
              <a:rPr lang="en-GB" sz="1500" dirty="0" err="1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Mohyla</a:t>
            </a:r>
            <a:r>
              <a:rPr lang="en-GB" sz="1500" dirty="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 Academy, State University of Telecommunications, Kyiv National Economic University named after </a:t>
            </a:r>
            <a:r>
              <a:rPr lang="en-GB" sz="1500" dirty="0" err="1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Vadym</a:t>
            </a:r>
            <a:r>
              <a:rPr lang="en-GB" sz="1500" dirty="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 Hetman and European University </a:t>
            </a: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22"/>
          <p:cNvSpPr/>
          <p:nvPr/>
        </p:nvSpPr>
        <p:spPr>
          <a:xfrm>
            <a:off x="2338625" y="2318487"/>
            <a:ext cx="65649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 dirty="0">
                <a:solidFill>
                  <a:srgbClr val="2872FF"/>
                </a:solidFill>
                <a:latin typeface="Calibri"/>
                <a:ea typeface="Calibri"/>
                <a:cs typeface="Calibri"/>
                <a:sym typeface="Calibri"/>
              </a:rPr>
              <a:t>Lutsk IT Cluster </a:t>
            </a:r>
            <a:r>
              <a:rPr lang="en-GB" sz="1500" dirty="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cooperates with </a:t>
            </a:r>
            <a:r>
              <a:rPr lang="en-GB" sz="1500" dirty="0" err="1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Lesya</a:t>
            </a:r>
            <a:r>
              <a:rPr lang="en-GB" sz="1500" dirty="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500" dirty="0" err="1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Ukrainka</a:t>
            </a:r>
            <a:r>
              <a:rPr lang="en-GB" sz="1500" dirty="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 Eastern European National University, Lutsk National Technical University and ITEA courses </a:t>
            </a: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22"/>
          <p:cNvSpPr/>
          <p:nvPr/>
        </p:nvSpPr>
        <p:spPr>
          <a:xfrm>
            <a:off x="2338625" y="3164150"/>
            <a:ext cx="6805500" cy="49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2872FF"/>
                </a:solidFill>
                <a:latin typeface="Calibri"/>
                <a:ea typeface="Calibri"/>
                <a:cs typeface="Calibri"/>
                <a:sym typeface="Calibri"/>
              </a:rPr>
              <a:t>Precarpathian Eco-Energy Cluster </a:t>
            </a:r>
            <a:r>
              <a:rPr lang="en-GB" sz="15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cooperates with Vasyl Stefanyk Precarpathian National University and Ivano-Frankivsk National Technical University of Oil and Gas 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22"/>
          <p:cNvSpPr/>
          <p:nvPr/>
        </p:nvSpPr>
        <p:spPr>
          <a:xfrm>
            <a:off x="2338625" y="3984525"/>
            <a:ext cx="62955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2872FF"/>
                </a:solidFill>
                <a:latin typeface="Calibri"/>
                <a:ea typeface="Calibri"/>
                <a:cs typeface="Calibri"/>
                <a:sym typeface="Calibri"/>
              </a:rPr>
              <a:t>Ivano-Frankivsk IT Cluster </a:t>
            </a:r>
            <a:r>
              <a:rPr lang="en-GB" sz="15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cooperates with Ivano-Frankivsk National Technical University of Oil and Gas and Vasyl Stefanyk Precarpathian National University 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22"/>
          <p:cNvSpPr/>
          <p:nvPr/>
        </p:nvSpPr>
        <p:spPr>
          <a:xfrm>
            <a:off x="2338625" y="4845726"/>
            <a:ext cx="65649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2872FF"/>
                </a:solidFill>
                <a:latin typeface="Calibri"/>
                <a:ea typeface="Calibri"/>
                <a:cs typeface="Calibri"/>
                <a:sym typeface="Calibri"/>
              </a:rPr>
              <a:t>Cherkasy IT Cluster </a:t>
            </a:r>
            <a:r>
              <a:rPr lang="en-GB" sz="15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cooperates with Cherkasy State Business College 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22"/>
          <p:cNvSpPr/>
          <p:nvPr/>
        </p:nvSpPr>
        <p:spPr>
          <a:xfrm>
            <a:off x="2338625" y="5589450"/>
            <a:ext cx="70455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2872FF"/>
                </a:solidFill>
                <a:latin typeface="Calibri"/>
                <a:ea typeface="Calibri"/>
                <a:cs typeface="Calibri"/>
                <a:sym typeface="Calibri"/>
              </a:rPr>
              <a:t>Chernihiv IT Cluster </a:t>
            </a:r>
            <a:r>
              <a:rPr lang="en-GB" sz="15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cooperates with Chernihiv Polytechnic National University 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9" name="Google Shape;229;p2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41575" y="4024575"/>
            <a:ext cx="1681600" cy="493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2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93975" y="1238600"/>
            <a:ext cx="1420675" cy="760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22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93975" y="4762475"/>
            <a:ext cx="1443150" cy="43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22"/>
          <p:cNvPicPr preferRelativeResize="0"/>
          <p:nvPr/>
        </p:nvPicPr>
        <p:blipFill rotWithShape="1">
          <a:blip r:embed="rId9">
            <a:alphaModFix/>
          </a:blip>
          <a:srcRect l="28206" t="33246" r="28237" b="27352"/>
          <a:stretch/>
        </p:blipFill>
        <p:spPr>
          <a:xfrm>
            <a:off x="670175" y="2294824"/>
            <a:ext cx="1119325" cy="569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22"/>
          <p:cNvPicPr preferRelativeResize="0"/>
          <p:nvPr/>
        </p:nvPicPr>
        <p:blipFill rotWithShape="1">
          <a:blip r:embed="rId10">
            <a:alphaModFix/>
          </a:blip>
          <a:srcRect b="28795"/>
          <a:stretch/>
        </p:blipFill>
        <p:spPr>
          <a:xfrm>
            <a:off x="831550" y="3123400"/>
            <a:ext cx="904975" cy="74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3"/>
          <p:cNvSpPr/>
          <p:nvPr/>
        </p:nvSpPr>
        <p:spPr>
          <a:xfrm>
            <a:off x="212966" y="230903"/>
            <a:ext cx="8731009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#</a:t>
            </a:r>
            <a:r>
              <a:rPr lang="en-GB" sz="32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GB" sz="3300" b="1" i="0" u="none" strike="noStrike" cap="none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Clusters and HE</a:t>
            </a:r>
            <a:r>
              <a:rPr lang="en-GB" sz="3300" b="1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/VET Cooperation</a:t>
            </a:r>
            <a:endParaRPr sz="3300" b="1">
              <a:solidFill>
                <a:srgbClr val="12498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grpSp>
        <p:nvGrpSpPr>
          <p:cNvPr id="240" name="Google Shape;240;p23"/>
          <p:cNvGrpSpPr/>
          <p:nvPr/>
        </p:nvGrpSpPr>
        <p:grpSpPr>
          <a:xfrm>
            <a:off x="250359" y="6157696"/>
            <a:ext cx="8643282" cy="467064"/>
            <a:chOff x="250359" y="6157696"/>
            <a:chExt cx="8643282" cy="467064"/>
          </a:xfrm>
        </p:grpSpPr>
        <p:pic>
          <p:nvPicPr>
            <p:cNvPr id="241" name="Google Shape;241;p23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499758" y="6245302"/>
              <a:ext cx="1393883" cy="3794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2" name="Google Shape;242;p23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50359" y="6157696"/>
              <a:ext cx="1910716" cy="46706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43" name="Google Shape;243;p23"/>
          <p:cNvSpPr/>
          <p:nvPr/>
        </p:nvSpPr>
        <p:spPr>
          <a:xfrm>
            <a:off x="2516252" y="849900"/>
            <a:ext cx="63774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2872FF"/>
                </a:solidFill>
                <a:latin typeface="Calibri"/>
                <a:ea typeface="Calibri"/>
                <a:cs typeface="Calibri"/>
                <a:sym typeface="Calibri"/>
              </a:rPr>
              <a:t>Vinnytsia IT Cluster </a:t>
            </a:r>
            <a:r>
              <a:rPr lang="en-GB" sz="15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cooperates with Vasyl’ Stus Donetsk National University, Vinnytsia National Technical University, Vinnytsia State Pedagogical University, Vinnytsia Technical College, Beetroot Academy and Rainbow School 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23"/>
          <p:cNvSpPr/>
          <p:nvPr/>
        </p:nvSpPr>
        <p:spPr>
          <a:xfrm>
            <a:off x="2516252" y="1874974"/>
            <a:ext cx="63774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2872FF"/>
                </a:solidFill>
                <a:latin typeface="Calibri"/>
                <a:ea typeface="Calibri"/>
                <a:cs typeface="Calibri"/>
                <a:sym typeface="Calibri"/>
              </a:rPr>
              <a:t>Lviv IT Cluster </a:t>
            </a:r>
            <a:r>
              <a:rPr lang="en-GB" sz="15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closely cooperates with Ivan Franko National University of Lviv, Lviv Polytechnic National University, and in 2017–2019, cluster worked on the construction of innovational student labs 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23"/>
          <p:cNvSpPr/>
          <p:nvPr/>
        </p:nvSpPr>
        <p:spPr>
          <a:xfrm>
            <a:off x="2516252" y="2900049"/>
            <a:ext cx="63774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2872FF"/>
                </a:solidFill>
                <a:latin typeface="Calibri"/>
                <a:ea typeface="Calibri"/>
                <a:cs typeface="Calibri"/>
                <a:sym typeface="Calibri"/>
              </a:rPr>
              <a:t>Lviv Publishing and Printing Cluster </a:t>
            </a:r>
            <a:r>
              <a:rPr lang="en-GB" sz="15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cooperates with Stavropigion Higher Vocational School of Lviv and Ukrainian Academy of Printing 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23"/>
          <p:cNvSpPr/>
          <p:nvPr/>
        </p:nvSpPr>
        <p:spPr>
          <a:xfrm>
            <a:off x="2516251" y="3648125"/>
            <a:ext cx="63774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2872FF"/>
                </a:solidFill>
                <a:latin typeface="Calibri"/>
                <a:ea typeface="Calibri"/>
                <a:cs typeface="Calibri"/>
                <a:sym typeface="Calibri"/>
              </a:rPr>
              <a:t>IT Cluster Konotop </a:t>
            </a:r>
            <a:r>
              <a:rPr lang="en-GB" sz="15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cooperates with Classical Vocational College of Sumy State University, Konotop Institute of Sumy State University and Konotop Industrial and Pedagogical Professional College of Sumy State University 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23"/>
          <p:cNvSpPr/>
          <p:nvPr/>
        </p:nvSpPr>
        <p:spPr>
          <a:xfrm>
            <a:off x="2516250" y="4673200"/>
            <a:ext cx="63774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2872FF"/>
                </a:solidFill>
                <a:latin typeface="Calibri"/>
                <a:ea typeface="Calibri"/>
                <a:cs typeface="Calibri"/>
                <a:sym typeface="Calibri"/>
              </a:rPr>
              <a:t>Kharkiv IT Cluster </a:t>
            </a:r>
            <a:r>
              <a:rPr lang="en-GB" sz="15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cooperates with National Technical University “Kharkiv Polytechnic Institute”, V. N. Karazin Kharkiv National University and Kharkiv National University of Radio Electronics 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23"/>
          <p:cNvSpPr/>
          <p:nvPr/>
        </p:nvSpPr>
        <p:spPr>
          <a:xfrm>
            <a:off x="0" y="5629975"/>
            <a:ext cx="9144000" cy="49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Lato"/>
              <a:buNone/>
            </a:pPr>
            <a:r>
              <a:rPr lang="en-GB" sz="160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2019,</a:t>
            </a:r>
            <a:r>
              <a:rPr lang="en-GB"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600" b="1" i="0" u="none" strike="noStrike" cap="none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950</a:t>
            </a:r>
            <a:r>
              <a:rPr lang="en-GB" sz="1600" i="0" u="none" strike="noStrike" cap="none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60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Ukrainian organizations carried out R&amp;D work, </a:t>
            </a:r>
            <a:endParaRPr sz="160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Lato"/>
              <a:buNone/>
            </a:pPr>
            <a:r>
              <a:rPr lang="en-GB" sz="160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of which </a:t>
            </a:r>
            <a:r>
              <a:rPr lang="en-GB" sz="1600" b="1" i="0" u="none" strike="noStrike" cap="none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43.1%</a:t>
            </a:r>
            <a:r>
              <a:rPr lang="en-GB" sz="1600" i="0" u="none" strike="noStrike" cap="none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60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refer to the public sector; </a:t>
            </a:r>
            <a:r>
              <a:rPr lang="en-GB" sz="1600" b="1" i="0" u="none" strike="noStrike" cap="none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42.9%</a:t>
            </a:r>
            <a:r>
              <a:rPr lang="en-GB" sz="1600" i="0" u="none" strike="noStrike" cap="none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60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to business; </a:t>
            </a:r>
            <a:r>
              <a:rPr lang="en-GB" sz="1600" b="1" i="0" u="none" strike="noStrike" cap="none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14%</a:t>
            </a:r>
            <a:r>
              <a:rPr lang="en-GB" sz="1600" i="0" u="none" strike="noStrike" cap="none">
                <a:solidFill>
                  <a:srgbClr val="B5070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60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to HE. </a:t>
            </a:r>
            <a:endParaRPr sz="160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9" name="Google Shape;249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28547" y="2874575"/>
            <a:ext cx="1336163" cy="707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2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85800" y="4827250"/>
            <a:ext cx="1582372" cy="528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2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35950" y="3774698"/>
            <a:ext cx="1559375" cy="730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2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060577" y="1848409"/>
            <a:ext cx="824125" cy="824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23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21975" y="1069925"/>
            <a:ext cx="1495501" cy="407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24"/>
          <p:cNvSpPr/>
          <p:nvPr/>
        </p:nvSpPr>
        <p:spPr>
          <a:xfrm>
            <a:off x="212966" y="230903"/>
            <a:ext cx="87309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#</a:t>
            </a:r>
            <a:r>
              <a:rPr lang="en-GB" sz="31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GB" sz="2900" b="1" i="0" u="none" strike="noStrike" cap="none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Skills Development in Ukrainian Companies</a:t>
            </a:r>
            <a:endParaRPr sz="2900" b="1">
              <a:solidFill>
                <a:srgbClr val="12498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grpSp>
        <p:nvGrpSpPr>
          <p:cNvPr id="260" name="Google Shape;260;p24"/>
          <p:cNvGrpSpPr/>
          <p:nvPr/>
        </p:nvGrpSpPr>
        <p:grpSpPr>
          <a:xfrm>
            <a:off x="250359" y="6157696"/>
            <a:ext cx="8643282" cy="467064"/>
            <a:chOff x="250359" y="6157696"/>
            <a:chExt cx="8643282" cy="467064"/>
          </a:xfrm>
        </p:grpSpPr>
        <p:pic>
          <p:nvPicPr>
            <p:cNvPr id="261" name="Google Shape;261;p24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499758" y="6245302"/>
              <a:ext cx="1393883" cy="3794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2" name="Google Shape;262;p2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50359" y="6157696"/>
              <a:ext cx="1910716" cy="46706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63" name="Google Shape;263;p24"/>
          <p:cNvSpPr/>
          <p:nvPr/>
        </p:nvSpPr>
        <p:spPr>
          <a:xfrm>
            <a:off x="3762250" y="2247775"/>
            <a:ext cx="2214600" cy="11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provides ongoing self-growth opportunities for specialists, students and 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IT enthusiasts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4" name="Google Shape;264;p24"/>
          <p:cNvPicPr preferRelativeResize="0"/>
          <p:nvPr/>
        </p:nvPicPr>
        <p:blipFill rotWithShape="1">
          <a:blip r:embed="rId5">
            <a:alphaModFix/>
          </a:blip>
          <a:srcRect t="20245" b="20245"/>
          <a:stretch/>
        </p:blipFill>
        <p:spPr>
          <a:xfrm>
            <a:off x="3964934" y="1036157"/>
            <a:ext cx="1707286" cy="101601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" name="Google Shape;265;p2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6366" y="1036157"/>
            <a:ext cx="2513850" cy="1016014"/>
          </a:xfrm>
          <a:prstGeom prst="rect">
            <a:avLst/>
          </a:prstGeom>
          <a:noFill/>
          <a:ln>
            <a:noFill/>
          </a:ln>
        </p:spPr>
      </p:pic>
      <p:sp>
        <p:nvSpPr>
          <p:cNvPr id="266" name="Google Shape;266;p24"/>
          <p:cNvSpPr/>
          <p:nvPr/>
        </p:nvSpPr>
        <p:spPr>
          <a:xfrm>
            <a:off x="614875" y="2251350"/>
            <a:ext cx="2784000" cy="11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is a corporate learning hub that equips associates with in-demand managerial and leadership competencies, plus IT skills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7" name="Google Shape;267;p2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604818" y="938789"/>
            <a:ext cx="1846151" cy="1169553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24"/>
          <p:cNvSpPr/>
          <p:nvPr/>
        </p:nvSpPr>
        <p:spPr>
          <a:xfrm>
            <a:off x="6736277" y="2241075"/>
            <a:ext cx="1582200" cy="7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provides long term programs and 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corporate trainings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9" name="Google Shape;269;p24" descr="Big Data School: як «Київстар» освоює блакитний океан | Mind.ua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681024" y="3542851"/>
            <a:ext cx="1537550" cy="911825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Google Shape;270;p24"/>
          <p:cNvSpPr/>
          <p:nvPr/>
        </p:nvSpPr>
        <p:spPr>
          <a:xfrm>
            <a:off x="6454026" y="4766150"/>
            <a:ext cx="2149200" cy="11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from Kyivstar trains its students to work with 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Big Data and apply the acquired knowledge on real business projects 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1" name="Google Shape;271;p24" descr="E-Export School від Укрпошти | Укрпошта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150826" y="3264938"/>
            <a:ext cx="2931060" cy="1671431"/>
          </a:xfrm>
          <a:prstGeom prst="rect">
            <a:avLst/>
          </a:prstGeom>
          <a:noFill/>
          <a:ln>
            <a:noFill/>
          </a:ln>
        </p:spPr>
      </p:pic>
      <p:sp>
        <p:nvSpPr>
          <p:cNvPr id="272" name="Google Shape;272;p24"/>
          <p:cNvSpPr/>
          <p:nvPr/>
        </p:nvSpPr>
        <p:spPr>
          <a:xfrm>
            <a:off x="3506350" y="4788500"/>
            <a:ext cx="2566800" cy="13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from Ukrposhta launches webinars in the issues of exports and business globalisation to support SMEs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rgbClr val="333333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3" name="Google Shape;273;p24" descr="В Днепре запускают проект «Новая почта Business School». — Днепропетровское  инвестиционное агентство"/>
          <p:cNvPicPr preferRelativeResize="0"/>
          <p:nvPr/>
        </p:nvPicPr>
        <p:blipFill rotWithShape="1">
          <a:blip r:embed="rId10">
            <a:alphaModFix/>
          </a:blip>
          <a:srcRect l="14240" t="24069" r="15351" b="27154"/>
          <a:stretch/>
        </p:blipFill>
        <p:spPr>
          <a:xfrm>
            <a:off x="812500" y="3788625"/>
            <a:ext cx="2214675" cy="800100"/>
          </a:xfrm>
          <a:prstGeom prst="rect">
            <a:avLst/>
          </a:prstGeom>
          <a:noFill/>
          <a:ln>
            <a:noFill/>
          </a:ln>
        </p:spPr>
      </p:pic>
      <p:sp>
        <p:nvSpPr>
          <p:cNvPr id="274" name="Google Shape;274;p24"/>
          <p:cNvSpPr/>
          <p:nvPr/>
        </p:nvSpPr>
        <p:spPr>
          <a:xfrm>
            <a:off x="462477" y="4805225"/>
            <a:ext cx="2840700" cy="20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rgbClr val="333333"/>
                </a:solidFill>
                <a:latin typeface="Calibri"/>
                <a:ea typeface="Calibri"/>
                <a:cs typeface="Calibri"/>
                <a:sym typeface="Calibri"/>
              </a:rPr>
              <a:t>from Nova Poshta provides educational opportunities for SMEs in the regions of Ukraine to gain key knowledge for the development of their business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rgbClr val="33333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rgbClr val="333333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9" name="Google Shape;279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5600" y="1089475"/>
            <a:ext cx="1009075" cy="1009050"/>
          </a:xfrm>
          <a:prstGeom prst="rect">
            <a:avLst/>
          </a:prstGeom>
          <a:noFill/>
          <a:ln>
            <a:noFill/>
          </a:ln>
        </p:spPr>
      </p:pic>
      <p:sp>
        <p:nvSpPr>
          <p:cNvPr id="280" name="Google Shape;280;p25"/>
          <p:cNvSpPr/>
          <p:nvPr/>
        </p:nvSpPr>
        <p:spPr>
          <a:xfrm>
            <a:off x="212966" y="230903"/>
            <a:ext cx="8731009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# </a:t>
            </a:r>
            <a:r>
              <a:rPr lang="en-GB" sz="2700" b="1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Cross-sector Export Strategy Skills Development</a:t>
            </a:r>
            <a:endParaRPr sz="2700" b="1">
              <a:solidFill>
                <a:srgbClr val="12498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grpSp>
        <p:nvGrpSpPr>
          <p:cNvPr id="281" name="Google Shape;281;p25"/>
          <p:cNvGrpSpPr/>
          <p:nvPr/>
        </p:nvGrpSpPr>
        <p:grpSpPr>
          <a:xfrm>
            <a:off x="250359" y="6157696"/>
            <a:ext cx="8643282" cy="467064"/>
            <a:chOff x="250359" y="6157696"/>
            <a:chExt cx="8643282" cy="467064"/>
          </a:xfrm>
        </p:grpSpPr>
        <p:pic>
          <p:nvPicPr>
            <p:cNvPr id="282" name="Google Shape;282;p2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499758" y="6245302"/>
              <a:ext cx="1393883" cy="3794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83" name="Google Shape;283;p25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250359" y="6157696"/>
              <a:ext cx="1910716" cy="46706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84" name="Google Shape;284;p2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217550" y="2411575"/>
            <a:ext cx="7012377" cy="2483125"/>
          </a:xfrm>
          <a:prstGeom prst="rect">
            <a:avLst/>
          </a:prstGeom>
          <a:noFill/>
          <a:ln>
            <a:noFill/>
          </a:ln>
        </p:spPr>
      </p:pic>
      <p:sp>
        <p:nvSpPr>
          <p:cNvPr id="285" name="Google Shape;285;p25"/>
          <p:cNvSpPr/>
          <p:nvPr/>
        </p:nvSpPr>
        <p:spPr>
          <a:xfrm>
            <a:off x="629254" y="1734881"/>
            <a:ext cx="1097400" cy="1097400"/>
          </a:xfrm>
          <a:prstGeom prst="ellipse">
            <a:avLst/>
          </a:prstGeom>
          <a:solidFill>
            <a:srgbClr val="144682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25"/>
          <p:cNvSpPr txBox="1"/>
          <p:nvPr/>
        </p:nvSpPr>
        <p:spPr>
          <a:xfrm>
            <a:off x="1562925" y="2840675"/>
            <a:ext cx="6425400" cy="16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7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Development of highly skilled workforce supported by initial and continuous industry-relevant learning programs leading </a:t>
            </a:r>
            <a:endParaRPr sz="27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7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export competitiveness and growth</a:t>
            </a:r>
            <a:endParaRPr sz="23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25"/>
          <p:cNvSpPr/>
          <p:nvPr/>
        </p:nvSpPr>
        <p:spPr>
          <a:xfrm>
            <a:off x="668130" y="2124109"/>
            <a:ext cx="1005300" cy="34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Vision</a:t>
            </a: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25"/>
          <p:cNvSpPr/>
          <p:nvPr/>
        </p:nvSpPr>
        <p:spPr>
          <a:xfrm>
            <a:off x="7912216" y="4618067"/>
            <a:ext cx="498300" cy="498300"/>
          </a:xfrm>
          <a:prstGeom prst="ellipse">
            <a:avLst/>
          </a:prstGeom>
          <a:solidFill>
            <a:srgbClr val="2C70B8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25"/>
          <p:cNvSpPr/>
          <p:nvPr/>
        </p:nvSpPr>
        <p:spPr>
          <a:xfrm>
            <a:off x="7625047" y="4961977"/>
            <a:ext cx="267000" cy="267000"/>
          </a:xfrm>
          <a:prstGeom prst="ellipse">
            <a:avLst/>
          </a:prstGeom>
          <a:solidFill>
            <a:srgbClr val="93C1D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" name="Google Shape;290;p25"/>
          <p:cNvSpPr/>
          <p:nvPr/>
        </p:nvSpPr>
        <p:spPr>
          <a:xfrm>
            <a:off x="2546950" y="1835373"/>
            <a:ext cx="410100" cy="410100"/>
          </a:xfrm>
          <a:prstGeom prst="ellipse">
            <a:avLst/>
          </a:prstGeom>
          <a:solidFill>
            <a:srgbClr val="93C1D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5" name="Google Shape;295;p26"/>
          <p:cNvGrpSpPr/>
          <p:nvPr/>
        </p:nvGrpSpPr>
        <p:grpSpPr>
          <a:xfrm>
            <a:off x="250359" y="6157696"/>
            <a:ext cx="8643282" cy="467064"/>
            <a:chOff x="250359" y="6157696"/>
            <a:chExt cx="8643282" cy="467064"/>
          </a:xfrm>
        </p:grpSpPr>
        <p:pic>
          <p:nvPicPr>
            <p:cNvPr id="296" name="Google Shape;296;p26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499758" y="6245302"/>
              <a:ext cx="1393883" cy="3794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97" name="Google Shape;297;p2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50359" y="6157696"/>
              <a:ext cx="1910716" cy="46706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98" name="Google Shape;298;p26"/>
          <p:cNvSpPr/>
          <p:nvPr/>
        </p:nvSpPr>
        <p:spPr>
          <a:xfrm>
            <a:off x="514261" y="820071"/>
            <a:ext cx="2806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24981"/>
              </a:buClr>
              <a:buSzPts val="2400"/>
              <a:buFont typeface="Calibri"/>
              <a:buNone/>
            </a:pPr>
            <a:r>
              <a:rPr lang="en-GB" sz="2200" b="1">
                <a:solidFill>
                  <a:srgbClr val="124981"/>
                </a:solidFill>
                <a:latin typeface="Calibri"/>
                <a:ea typeface="Calibri"/>
                <a:cs typeface="Calibri"/>
                <a:sym typeface="Calibri"/>
              </a:rPr>
              <a:t>Strategic Objectives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26"/>
          <p:cNvSpPr/>
          <p:nvPr/>
        </p:nvSpPr>
        <p:spPr>
          <a:xfrm>
            <a:off x="3605400" y="1602400"/>
            <a:ext cx="5314200" cy="129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rgbClr val="729CB8"/>
              </a:buClr>
              <a:buSzPts val="1200"/>
              <a:buFont typeface="Calibri"/>
              <a:buChar char="•"/>
            </a:pPr>
            <a:r>
              <a:rPr lang="en-GB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Provide high-quality learning opportunities for new and existing export businesses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rgbClr val="729CB8"/>
              </a:buClr>
              <a:buSzPts val="1200"/>
              <a:buFont typeface="Calibri"/>
              <a:buChar char="•"/>
            </a:pPr>
            <a:r>
              <a:rPr lang="en-GB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Ingrain training programs into the larger entrepreneurship ecosystem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rgbClr val="729CB8"/>
              </a:buClr>
              <a:buSzPts val="1200"/>
              <a:buFont typeface="Calibri"/>
              <a:buChar char="•"/>
            </a:pPr>
            <a:r>
              <a:rPr lang="en-GB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Enhance collaboration between the industry, HE and VET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" name="Google Shape;300;p26"/>
          <p:cNvSpPr/>
          <p:nvPr/>
        </p:nvSpPr>
        <p:spPr>
          <a:xfrm>
            <a:off x="3605400" y="4753675"/>
            <a:ext cx="5314200" cy="176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rgbClr val="729CB8"/>
              </a:buClr>
              <a:buSzPts val="1200"/>
              <a:buFont typeface="Calibri"/>
              <a:buChar char="•"/>
            </a:pPr>
            <a:r>
              <a:rPr lang="en-GB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Ensure economic welfare by fostering innovations, soft skills, management and technical skills through increasing the variety of high-quality learning strategies and learning activities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rgbClr val="729CB8"/>
              </a:buClr>
              <a:buSzPts val="1200"/>
              <a:buFont typeface="Calibri"/>
              <a:buChar char="•"/>
            </a:pPr>
            <a:r>
              <a:rPr lang="en-GB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Ensure that flexible and diverse HE and VET offerings are available, which will help develop a vibrant and responsive HE and VET ecosystem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rgbClr val="729CB8"/>
              </a:buClr>
              <a:buSzPts val="1200"/>
              <a:buFont typeface="Calibri"/>
              <a:buChar char="•"/>
            </a:pPr>
            <a:r>
              <a:rPr lang="en-GB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Develop a knowledge base of cluster initiatives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rgbClr val="729CB8"/>
              </a:buClr>
              <a:buSzPts val="1200"/>
              <a:buFont typeface="Calibri"/>
              <a:buChar char="•"/>
            </a:pPr>
            <a:r>
              <a:rPr lang="en-GB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Launch a cluster development program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1" name="Google Shape;301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368895" y="1744771"/>
            <a:ext cx="200025" cy="53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368911" y="2900146"/>
            <a:ext cx="200025" cy="53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3" name="Google Shape;303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405370" y="4836084"/>
            <a:ext cx="200025" cy="533400"/>
          </a:xfrm>
          <a:prstGeom prst="rect">
            <a:avLst/>
          </a:prstGeom>
          <a:noFill/>
          <a:ln>
            <a:noFill/>
          </a:ln>
        </p:spPr>
      </p:pic>
      <p:sp>
        <p:nvSpPr>
          <p:cNvPr id="304" name="Google Shape;304;p26"/>
          <p:cNvSpPr/>
          <p:nvPr/>
        </p:nvSpPr>
        <p:spPr>
          <a:xfrm>
            <a:off x="3605500" y="2889100"/>
            <a:ext cx="5314200" cy="18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rgbClr val="729CB8"/>
              </a:buClr>
              <a:buSzPts val="1200"/>
              <a:buFont typeface="Calibri"/>
              <a:buChar char="•"/>
            </a:pPr>
            <a:r>
              <a:rPr lang="en-GB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Collect consistent, up-to-date labor market information to meet needs of the priority sectors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rgbClr val="729CB8"/>
              </a:buClr>
              <a:buSzPts val="1200"/>
              <a:buFont typeface="Calibri"/>
              <a:buChar char="•"/>
            </a:pPr>
            <a:r>
              <a:rPr lang="en-GB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Provide market-oriented information on labor offering and needs to meet aspirations of young people and track jobs in high demand by export sectors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rgbClr val="729CB8"/>
              </a:buClr>
              <a:buSzPts val="1200"/>
              <a:buFont typeface="Calibri"/>
              <a:buChar char="•"/>
            </a:pPr>
            <a:r>
              <a:rPr lang="en-GB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Establish a national platform for communication between government and business aimed at collaboration, planning and development of skills necessary to enhance exports and competitiveness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171450" marR="0" lvl="0" indent="-95250" algn="l" rtl="0">
              <a:spcBef>
                <a:spcPts val="0"/>
              </a:spcBef>
              <a:spcAft>
                <a:spcPts val="0"/>
              </a:spcAft>
              <a:buClr>
                <a:srgbClr val="729CB8"/>
              </a:buClr>
              <a:buSzPts val="1200"/>
              <a:buFont typeface="Arial"/>
              <a:buNone/>
            </a:pP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5" name="Google Shape;305;p2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335440" y="824388"/>
            <a:ext cx="743271" cy="470087"/>
          </a:xfrm>
          <a:prstGeom prst="rect">
            <a:avLst/>
          </a:prstGeom>
          <a:noFill/>
          <a:ln>
            <a:noFill/>
          </a:ln>
        </p:spPr>
      </p:pic>
      <p:sp>
        <p:nvSpPr>
          <p:cNvPr id="306" name="Google Shape;306;p26"/>
          <p:cNvSpPr/>
          <p:nvPr/>
        </p:nvSpPr>
        <p:spPr>
          <a:xfrm>
            <a:off x="212975" y="230900"/>
            <a:ext cx="8796300" cy="47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b="1" i="0" u="none" strike="noStrike" cap="none" dirty="0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#</a:t>
            </a:r>
            <a:r>
              <a:rPr lang="en-GB" sz="2600" b="1" i="0" u="none" strike="noStrike" cap="none" dirty="0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GB" sz="2700" b="1" dirty="0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Cross-sector Export Strategy </a:t>
            </a:r>
            <a:r>
              <a:rPr lang="en-GB" sz="800" dirty="0"/>
              <a:t> </a:t>
            </a:r>
            <a:r>
              <a:rPr lang="en-GB" sz="2700" b="1" dirty="0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Skills Development</a:t>
            </a:r>
            <a:endParaRPr sz="2700" b="1" dirty="0">
              <a:solidFill>
                <a:srgbClr val="12498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07" name="Google Shape;307;p26"/>
          <p:cNvSpPr/>
          <p:nvPr/>
        </p:nvSpPr>
        <p:spPr>
          <a:xfrm>
            <a:off x="1653375" y="1489725"/>
            <a:ext cx="1904400" cy="125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rgbClr val="144682"/>
                </a:solidFill>
                <a:latin typeface="Calibri"/>
                <a:ea typeface="Calibri"/>
                <a:cs typeface="Calibri"/>
                <a:sym typeface="Calibri"/>
              </a:rPr>
              <a:t>Facilitate entrepreneurial spirit among the youth and help SMEs develop managerial skills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26"/>
          <p:cNvSpPr/>
          <p:nvPr/>
        </p:nvSpPr>
        <p:spPr>
          <a:xfrm>
            <a:off x="1584300" y="2837375"/>
            <a:ext cx="1647900" cy="108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rgbClr val="144682"/>
                </a:solidFill>
                <a:latin typeface="Calibri"/>
                <a:ea typeface="Calibri"/>
                <a:cs typeface="Calibri"/>
                <a:sym typeface="Calibri"/>
              </a:rPr>
              <a:t>Align educational offering to business needs, in particular SMEs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26"/>
          <p:cNvSpPr/>
          <p:nvPr/>
        </p:nvSpPr>
        <p:spPr>
          <a:xfrm>
            <a:off x="1495500" y="4753675"/>
            <a:ext cx="1948200" cy="15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rgbClr val="144682"/>
                </a:solidFill>
                <a:latin typeface="Calibri"/>
                <a:ea typeface="Calibri"/>
                <a:cs typeface="Calibri"/>
                <a:sym typeface="Calibri"/>
              </a:rPr>
              <a:t>Develop a national cluster program for collaboration and development of skills necessary to facilitate export growth and competitiveness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10" name="Google Shape;310;p2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59825" y="4910109"/>
            <a:ext cx="638175" cy="866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1" name="Google Shape;311;p2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74088" y="3047784"/>
            <a:ext cx="1009650" cy="542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2" name="Google Shape;312;p2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68575" y="1659621"/>
            <a:ext cx="729420" cy="7036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" name="Google Shape;317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36566" y="239172"/>
            <a:ext cx="3069343" cy="2555348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27" descr="ncU37hxshP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3322" y="164617"/>
            <a:ext cx="1535983" cy="110527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19" name="Google Shape;319;p27"/>
          <p:cNvGrpSpPr/>
          <p:nvPr/>
        </p:nvGrpSpPr>
        <p:grpSpPr>
          <a:xfrm>
            <a:off x="6033001" y="6074097"/>
            <a:ext cx="2779318" cy="386261"/>
            <a:chOff x="1719387" y="4606373"/>
            <a:chExt cx="8042010" cy="1117655"/>
          </a:xfrm>
        </p:grpSpPr>
        <p:pic>
          <p:nvPicPr>
            <p:cNvPr id="320" name="Google Shape;320;p27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6408433" y="4606373"/>
              <a:ext cx="3352964" cy="111765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21" name="Google Shape;321;p27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1719387" y="4690514"/>
              <a:ext cx="1850608" cy="949372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22" name="Google Shape;322;p27"/>
          <p:cNvSpPr/>
          <p:nvPr/>
        </p:nvSpPr>
        <p:spPr>
          <a:xfrm>
            <a:off x="1307557" y="2796439"/>
            <a:ext cx="6544537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44682"/>
              </a:buClr>
              <a:buSzPts val="4000"/>
              <a:buFont typeface="Open Sans"/>
              <a:buNone/>
            </a:pPr>
            <a:r>
              <a:rPr lang="en-GB" sz="4000" b="1">
                <a:solidFill>
                  <a:srgbClr val="144682"/>
                </a:solidFill>
                <a:latin typeface="Open Sans"/>
                <a:ea typeface="Open Sans"/>
                <a:cs typeface="Open Sans"/>
                <a:sym typeface="Open Sans"/>
              </a:rPr>
              <a:t>Thank you for attention!</a:t>
            </a:r>
            <a:endParaRPr sz="4000" b="1">
              <a:solidFill>
                <a:srgbClr val="14468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323" name="Google Shape;323;p2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23325" y="5752475"/>
            <a:ext cx="4573330" cy="707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1272</TotalTime>
  <Words>1085</Words>
  <Application>Microsoft Macintosh PowerPoint</Application>
  <PresentationFormat>On-screen Show (4:3)</PresentationFormat>
  <Paragraphs>231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Open Sans</vt:lpstr>
      <vt:lpstr>Lato</vt:lpstr>
      <vt:lpstr>Calibri</vt:lpstr>
      <vt:lpstr>Arial</vt:lpstr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lototskasolomiya@gmail.com</cp:lastModifiedBy>
  <cp:revision>12</cp:revision>
  <dcterms:modified xsi:type="dcterms:W3CDTF">2020-10-27T13:36:55Z</dcterms:modified>
</cp:coreProperties>
</file>