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79" r:id="rId3"/>
    <p:sldId id="282" r:id="rId4"/>
    <p:sldId id="283" r:id="rId5"/>
    <p:sldId id="284" r:id="rId6"/>
    <p:sldId id="286" r:id="rId7"/>
    <p:sldId id="285" r:id="rId8"/>
    <p:sldId id="287" r:id="rId9"/>
    <p:sldId id="288" r:id="rId10"/>
    <p:sldId id="291" r:id="rId11"/>
    <p:sldId id="295" r:id="rId12"/>
    <p:sldId id="296" r:id="rId13"/>
    <p:sldId id="297" r:id="rId14"/>
    <p:sldId id="298" r:id="rId15"/>
    <p:sldId id="299" r:id="rId16"/>
    <p:sldId id="289" r:id="rId17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9"/>
      <p:italic r:id="rId20"/>
    </p:embeddedFont>
    <p:embeddedFont>
      <p:font typeface="Arial Black" panose="020B0A04020102020204" pitchFamily="34" charset="0"/>
      <p:bold r:id="rId21"/>
    </p:embeddedFont>
    <p:embeddedFont>
      <p:font typeface="Arial Rounded MT Bold" panose="020F0704030504030204" pitchFamily="3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52" roundtripDataSignature="AMtx7mj4vsWTBn0K7TlG0qsVKAy4Qc/L1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93750" autoAdjust="0"/>
  </p:normalViewPr>
  <p:slideViewPr>
    <p:cSldViewPr snapToGrid="0">
      <p:cViewPr varScale="1">
        <p:scale>
          <a:sx n="152" d="100"/>
          <a:sy n="152" d="100"/>
        </p:scale>
        <p:origin x="450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52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5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459651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2690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7609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2612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83836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49235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1910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1212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17814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83269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48337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2988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7202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89170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3022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8"/>
          <p:cNvSpPr txBox="1"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body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body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30"/>
          <p:cNvSpPr txBox="1">
            <a:spLocks noGrp="1"/>
          </p:cNvSpPr>
          <p:nvPr>
            <p:ph type="body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0"/>
          <p:cNvSpPr txBox="1">
            <a:spLocks noGrp="1"/>
          </p:cNvSpPr>
          <p:nvPr>
            <p:ph type="body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3"/>
          <p:cNvSpPr txBox="1"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body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4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4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body" idx="1"/>
          </p:nvPr>
        </p:nvSpPr>
        <p:spPr>
          <a:xfrm rot="5400000">
            <a:off x="2874764" y="-1217413"/>
            <a:ext cx="339447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6"/>
          <p:cNvSpPr txBox="1">
            <a:spLocks noGrp="1"/>
          </p:cNvSpPr>
          <p:nvPr>
            <p:ph type="title"/>
          </p:nvPr>
        </p:nvSpPr>
        <p:spPr>
          <a:xfrm rot="5400000">
            <a:off x="6012656" y="771525"/>
            <a:ext cx="3290888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body" idx="1"/>
          </p:nvPr>
        </p:nvSpPr>
        <p:spPr>
          <a:xfrm rot="5400000">
            <a:off x="1821656" y="-1209675"/>
            <a:ext cx="3290888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3" Type="http://schemas.openxmlformats.org/officeDocument/2006/relationships/image" Target="../media/image3.png"/><Relationship Id="rId7" Type="http://schemas.openxmlformats.org/officeDocument/2006/relationships/slide" Target="slide6.xml"/><Relationship Id="rId12" Type="http://schemas.openxmlformats.org/officeDocument/2006/relationships/slide" Target="slide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5" Type="http://schemas.openxmlformats.org/officeDocument/2006/relationships/image" Target="../media/image2.png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zvernennya@me.gov.ua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me.gov.ua/Feedback/SendMessage?lang=uk-UA&amp;tag=ZvorotniiZviazo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504497" y="529722"/>
            <a:ext cx="8191762" cy="13306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uk-UA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Найчастіші запитання та відповіді при роботі </a:t>
            </a:r>
          </a:p>
          <a:p>
            <a:pPr lvl="0" algn="ctr"/>
            <a:r>
              <a:rPr lang="uk-UA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зі зверненнями громадян </a:t>
            </a:r>
            <a:endParaRPr sz="1800" b="1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sym typeface="Arial"/>
            </a:endParaRPr>
          </a:p>
        </p:txBody>
      </p:sp>
      <p:pic>
        <p:nvPicPr>
          <p:cNvPr id="85" name="Google Shape;85;p1" descr="G:\E\СПАСАТЬ\BRDO\презентация\шаблон кму\1.t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9818" y="2982836"/>
            <a:ext cx="8816077" cy="192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09946"/>
            <a:ext cx="2121593" cy="533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chemeClr val="accent3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perun\Desktop\WORK\ДЕП ІТ\Официальный сайт\ЛОГО\Белое лого.png">
            <a:extLst>
              <a:ext uri="{FF2B5EF4-FFF2-40B4-BE49-F238E27FC236}">
                <a16:creationId xmlns:a16="http://schemas.microsoft.com/office/drawing/2014/main" id="{7E762A42-A8E5-4FC3-B4C7-4F813002A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89" y="4824082"/>
            <a:ext cx="2274811" cy="31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289" y="81981"/>
            <a:ext cx="2465727" cy="338554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З М І С Т</a:t>
            </a:r>
            <a:endParaRPr lang="uk-UA" sz="1600" b="1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896" y="445738"/>
            <a:ext cx="71019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chemeClr val="bg1"/>
                </a:solidFill>
                <a:hlinkClick r:id="rId4" action="ppaction://hlinksldjump"/>
              </a:rPr>
              <a:t>1. </a:t>
            </a:r>
            <a:r>
              <a:rPr lang="uk-UA" sz="1000" b="1" i="1" dirty="0" smtClean="0">
                <a:solidFill>
                  <a:schemeClr val="bg1"/>
                </a:solidFill>
                <a:hlinkClick r:id="rId4" action="ppaction://hlinksldjump"/>
              </a:rPr>
              <a:t>На яку адресу звертатися з письмовим та електронним зверненням до Мінекономіки</a:t>
            </a:r>
            <a:endParaRPr lang="uk-UA" sz="1000" b="1" i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286" y="676405"/>
            <a:ext cx="8834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ru-RU" sz="1000" b="1" i="1" dirty="0" smtClean="0">
                <a:solidFill>
                  <a:schemeClr val="bg1"/>
                </a:solidFill>
                <a:hlinkClick r:id="rId4" action="ppaction://hlinksldjump"/>
              </a:rPr>
              <a:t>2</a:t>
            </a:r>
            <a:r>
              <a:rPr lang="uk-UA" sz="1000" b="1" i="1" dirty="0" smtClean="0">
                <a:solidFill>
                  <a:schemeClr val="bg1"/>
                </a:solidFill>
                <a:hlinkClick r:id="rId4" action="ppaction://hlinksldjump"/>
              </a:rPr>
              <a:t>. Як дізнатися про реєстрацію та результат розгляду звернення, надісланого на адресу Мінекономіки. Отримати консультацію      </a:t>
            </a:r>
          </a:p>
          <a:p>
            <a:pPr fontAlgn="base" latinLnBrk="0"/>
            <a:r>
              <a:rPr lang="uk-UA" sz="1000" b="1" i="1" dirty="0" smtClean="0">
                <a:solidFill>
                  <a:schemeClr val="bg1"/>
                </a:solidFill>
                <a:hlinkClick r:id="rId4" action="ppaction://hlinksldjump"/>
              </a:rPr>
              <a:t>щодо роботи зі зверненнями</a:t>
            </a:r>
            <a:endParaRPr lang="uk-UA" sz="1000" b="1" i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365" y="1052436"/>
            <a:ext cx="8911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5" action="ppaction://hlinksldjump"/>
              </a:rPr>
              <a:t>3. </a:t>
            </a:r>
            <a:r>
              <a:rPr lang="ru-RU" sz="1000" b="1" i="1" u="sng" dirty="0" smtClean="0">
                <a:solidFill>
                  <a:srgbClr val="002060"/>
                </a:solidFill>
                <a:hlinkClick r:id="rId5" action="ppaction://hlinksldjump"/>
              </a:rPr>
              <a:t>Як </a:t>
            </a:r>
            <a:r>
              <a:rPr lang="uk-UA" sz="1000" b="1" i="1" u="sng" dirty="0" smtClean="0">
                <a:solidFill>
                  <a:srgbClr val="002060"/>
                </a:solidFill>
                <a:hlinkClick r:id="rId5" action="ppaction://hlinksldjump"/>
              </a:rPr>
              <a:t>потрапити на особистий прийом до Міністра, </a:t>
            </a:r>
            <a:r>
              <a:rPr lang="uk-UA" sz="1000" b="1" i="1" u="sng" dirty="0" err="1" smtClean="0">
                <a:solidFill>
                  <a:srgbClr val="002060"/>
                </a:solidFill>
                <a:hlinkClick r:id="rId5" action="ppaction://hlinksldjump"/>
              </a:rPr>
              <a:t>заступніків</a:t>
            </a:r>
            <a:r>
              <a:rPr lang="uk-UA" sz="1000" b="1" i="1" u="sng" dirty="0" smtClean="0">
                <a:solidFill>
                  <a:srgbClr val="002060"/>
                </a:solidFill>
                <a:hlinkClick r:id="rId5" action="ppaction://hlinksldjump"/>
              </a:rPr>
              <a:t> Міністра, державного секретаря, заступника Міністра-Торгового представника України, заступника Міністра з питань цифрового розвитку, цифрових трансформацій і цифровізації</a:t>
            </a:r>
            <a:endParaRPr lang="uk-UA" sz="1000" b="1" i="1" u="sng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753" y="1415747"/>
            <a:ext cx="41053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uk-UA" sz="1000" b="1" i="1" dirty="0" smtClean="0">
                <a:solidFill>
                  <a:srgbClr val="002060"/>
                </a:solidFill>
                <a:hlinkClick r:id="rId6" action="ppaction://hlinksldjump"/>
              </a:rPr>
              <a:t>4. Як </a:t>
            </a:r>
            <a:r>
              <a:rPr lang="uk-UA" sz="1000" b="1" i="1" dirty="0">
                <a:solidFill>
                  <a:schemeClr val="bg1"/>
                </a:solidFill>
                <a:hlinkClick r:id="rId6" action="ppaction://hlinksldjump"/>
              </a:rPr>
              <a:t>правильно</a:t>
            </a:r>
            <a:r>
              <a:rPr lang="uk-UA" sz="1000" b="1" i="1" dirty="0">
                <a:solidFill>
                  <a:srgbClr val="002060"/>
                </a:solidFill>
                <a:hlinkClick r:id="rId6" action="ppaction://hlinksldjump"/>
              </a:rPr>
              <a:t> оформити звернення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447" y="1602229"/>
            <a:ext cx="84944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cs typeface="Calibri Light" panose="020F0302020204030204" pitchFamily="34" charset="0"/>
                <a:hlinkClick r:id="rId6" action="ppaction://hlinksldjump"/>
              </a:rPr>
              <a:t>5. </a:t>
            </a:r>
            <a:r>
              <a:rPr lang="uk-UA" sz="1000" b="1" i="1" dirty="0" smtClean="0">
                <a:solidFill>
                  <a:srgbClr val="002060"/>
                </a:solidFill>
                <a:cs typeface="Calibri Light" panose="020F0302020204030204" pitchFamily="34" charset="0"/>
                <a:hlinkClick r:id="rId6" action="ppaction://hlinksldjump"/>
              </a:rPr>
              <a:t>У який термін має бути розглянуто звернення</a:t>
            </a:r>
            <a:endParaRPr lang="uk-UA" sz="1000" b="1" i="1" dirty="0">
              <a:solidFill>
                <a:srgbClr val="002060"/>
              </a:solidFill>
              <a:cs typeface="Calibri Light" panose="020F03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835" y="1795670"/>
            <a:ext cx="8803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1000" b="1" i="1" dirty="0" smtClean="0">
                <a:solidFill>
                  <a:srgbClr val="002060"/>
                </a:solidFill>
                <a:hlinkClick r:id="rId7" action="ppaction://hlinksldjump"/>
              </a:rPr>
              <a:t>6. </a:t>
            </a:r>
            <a:r>
              <a:rPr lang="uk-UA" sz="1000" b="1" i="1" dirty="0" smtClean="0">
                <a:solidFill>
                  <a:srgbClr val="002060"/>
                </a:solidFill>
                <a:hlinkClick r:id="rId7" action="ppaction://hlinksldjump"/>
              </a:rPr>
              <a:t>Що потрібно обов’язково зазначити у відповіді громадянину, який постійно скаржиться, невдоволений попередніми відповідями Міністерства 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836" y="2161279"/>
            <a:ext cx="86079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7" action="ppaction://hlinksldjump"/>
              </a:rPr>
              <a:t>7. </a:t>
            </a:r>
            <a:r>
              <a:rPr lang="uk-UA" sz="1000" b="1" i="1" dirty="0" smtClean="0">
                <a:solidFill>
                  <a:srgbClr val="002060"/>
                </a:solidFill>
                <a:hlinkClick r:id="rId7" action="ppaction://hlinksldjump"/>
              </a:rPr>
              <a:t>Право на звернення мають тільки громадяни України?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530" y="2356462"/>
            <a:ext cx="34305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8" action="ppaction://hlinksldjump"/>
              </a:rPr>
              <a:t>8. </a:t>
            </a:r>
            <a:r>
              <a:rPr lang="uk-UA" sz="1000" b="1" i="1" dirty="0" smtClean="0">
                <a:solidFill>
                  <a:srgbClr val="002060"/>
                </a:solidFill>
                <a:hlinkClick r:id="rId8" action="ppaction://hlinksldjump"/>
              </a:rPr>
              <a:t>Кому слід направляти звернення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224" y="2538904"/>
            <a:ext cx="85322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8" action="ppaction://hlinksldjump"/>
              </a:rPr>
              <a:t>9. </a:t>
            </a:r>
            <a:r>
              <a:rPr lang="uk-UA" sz="1000" b="1" i="1" dirty="0" smtClean="0">
                <a:solidFill>
                  <a:srgbClr val="002060"/>
                </a:solidFill>
                <a:hlinkClick r:id="rId8" action="ppaction://hlinksldjump"/>
              </a:rPr>
              <a:t>Що робити, якщо питання не відноситься до компетенції Мінекономіки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40992" y="2756482"/>
            <a:ext cx="86521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9" action="ppaction://hlinksldjump"/>
              </a:rPr>
              <a:t>10. </a:t>
            </a:r>
            <a:r>
              <a:rPr lang="uk-UA" sz="1000" b="1" i="1" dirty="0" smtClean="0">
                <a:solidFill>
                  <a:srgbClr val="002060"/>
                </a:solidFill>
                <a:hlinkClick r:id="rId9" action="ppaction://hlinksldjump"/>
              </a:rPr>
              <a:t>Якщо у зверненні відсутня адреса заявника, підпис (у паперовому зверненні)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47298" y="2999093"/>
            <a:ext cx="59908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9" action="ppaction://hlinksldjump"/>
              </a:rPr>
              <a:t>11. </a:t>
            </a:r>
            <a:r>
              <a:rPr lang="uk-UA" sz="1000" b="1" i="1" dirty="0" smtClean="0">
                <a:solidFill>
                  <a:srgbClr val="002060"/>
                </a:solidFill>
                <a:hlinkClick r:id="rId9" action="ppaction://hlinksldjump"/>
              </a:rPr>
              <a:t>Хто підписує відповіді на звернення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59910" y="3224297"/>
            <a:ext cx="86016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10" action="ppaction://hlinksldjump"/>
              </a:rPr>
              <a:t>12. </a:t>
            </a:r>
            <a:r>
              <a:rPr lang="uk-UA" sz="1000" b="1" i="1" dirty="0" smtClean="0">
                <a:solidFill>
                  <a:srgbClr val="002060"/>
                </a:solidFill>
                <a:hlinkClick r:id="rId10" action="ppaction://hlinksldjump"/>
              </a:rPr>
              <a:t>Які права має громадянин, який звернувся із заявою до Мінекономіки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59910" y="3430567"/>
            <a:ext cx="88633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uk-UA" sz="1000" b="1" i="1" dirty="0" smtClean="0">
                <a:solidFill>
                  <a:srgbClr val="002060"/>
                </a:solidFill>
                <a:hlinkClick r:id="rId11" action="ppaction://hlinksldjump"/>
              </a:rPr>
              <a:t>13. Обов'язки </a:t>
            </a:r>
            <a:r>
              <a:rPr lang="uk-UA" sz="1000" b="1" i="1" dirty="0">
                <a:solidFill>
                  <a:srgbClr val="002060"/>
                </a:solidFill>
                <a:hlinkClick r:id="rId11" action="ppaction://hlinksldjump"/>
              </a:rPr>
              <a:t>Мінекономіки при розгляді заяв чи скарг</a:t>
            </a:r>
            <a:endParaRPr lang="ru-RU" sz="1000" b="1" i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59910" y="3636837"/>
            <a:ext cx="8645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12" action="ppaction://hlinksldjump"/>
              </a:rPr>
              <a:t>14. </a:t>
            </a:r>
            <a:r>
              <a:rPr lang="uk-UA" sz="1000" b="1" i="1" dirty="0" smtClean="0">
                <a:solidFill>
                  <a:srgbClr val="002060"/>
                </a:solidFill>
                <a:hlinkClick r:id="rId12" action="ppaction://hlinksldjump"/>
              </a:rPr>
              <a:t>Хто відправляє відповідь громадянину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55180" y="3864947"/>
            <a:ext cx="87404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12" action="ppaction://hlinksldjump"/>
              </a:rPr>
              <a:t>15. </a:t>
            </a:r>
            <a:r>
              <a:rPr lang="uk-UA" sz="1000" b="1" i="1" dirty="0" smtClean="0">
                <a:solidFill>
                  <a:srgbClr val="002060"/>
                </a:solidFill>
                <a:hlinkClick r:id="rId12" action="ppaction://hlinksldjump"/>
              </a:rPr>
              <a:t>Як закрити звернення в </a:t>
            </a:r>
            <a:r>
              <a:rPr lang="uk-UA" sz="1000" b="1" i="1" dirty="0" err="1" smtClean="0">
                <a:solidFill>
                  <a:srgbClr val="002060"/>
                </a:solidFill>
                <a:hlinkClick r:id="rId12" action="ppaction://hlinksldjump"/>
              </a:rPr>
              <a:t>АСКОДі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55180" y="4111168"/>
            <a:ext cx="87259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13" action="ppaction://hlinksldjump"/>
              </a:rPr>
              <a:t>16. </a:t>
            </a:r>
            <a:r>
              <a:rPr lang="uk-UA" sz="1000" b="1" i="1" dirty="0" smtClean="0">
                <a:solidFill>
                  <a:srgbClr val="002060"/>
                </a:solidFill>
                <a:hlinkClick r:id="rId13" action="ppaction://hlinksldjump"/>
              </a:rPr>
              <a:t>Як змінити статус відправки в </a:t>
            </a:r>
            <a:r>
              <a:rPr lang="uk-UA" sz="1000" b="1" i="1" dirty="0" err="1" smtClean="0">
                <a:solidFill>
                  <a:srgbClr val="002060"/>
                </a:solidFill>
                <a:hlinkClick r:id="rId13" action="ppaction://hlinksldjump"/>
              </a:rPr>
              <a:t>АСКОДі</a:t>
            </a:r>
            <a:r>
              <a:rPr lang="uk-UA" sz="1000" b="1" i="1" dirty="0" smtClean="0">
                <a:solidFill>
                  <a:srgbClr val="002060"/>
                </a:solidFill>
                <a:hlinkClick r:id="rId13" action="ppaction://hlinksldjump"/>
              </a:rPr>
              <a:t> при відправці на електронну пошту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23" name="TextBox 22">
            <a:hlinkClick r:id="rId14" action="ppaction://hlinksldjump"/>
          </p:cNvPr>
          <p:cNvSpPr txBox="1"/>
          <p:nvPr/>
        </p:nvSpPr>
        <p:spPr>
          <a:xfrm>
            <a:off x="-61486" y="4349751"/>
            <a:ext cx="87404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rgbClr val="002060"/>
                </a:solidFill>
                <a:hlinkClick r:id="rId14" action="ppaction://hlinksldjump"/>
              </a:rPr>
              <a:t>17. </a:t>
            </a:r>
            <a:r>
              <a:rPr lang="uk-UA" sz="1000" b="1" i="1" dirty="0" smtClean="0">
                <a:solidFill>
                  <a:srgbClr val="002060"/>
                </a:solidFill>
                <a:hlinkClick r:id="rId14" action="ppaction://hlinksldjump"/>
              </a:rPr>
              <a:t>Чи стягується плата за розгляд звернень громадян</a:t>
            </a:r>
            <a:endParaRPr lang="uk-UA" sz="1000" b="1" i="1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62406" y="4603610"/>
            <a:ext cx="61800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ru-RU" sz="1000" b="1" i="1" dirty="0" smtClean="0">
                <a:solidFill>
                  <a:schemeClr val="bg1"/>
                </a:solidFill>
                <a:hlinkClick r:id="rId14" action="ppaction://hlinksldjump"/>
              </a:rPr>
              <a:t>18. </a:t>
            </a:r>
            <a:r>
              <a:rPr lang="uk-UA" sz="1000" b="1" i="1" dirty="0" smtClean="0">
                <a:solidFill>
                  <a:schemeClr val="bg1"/>
                </a:solidFill>
                <a:hlinkClick r:id="rId14" action="ppaction://hlinksldjump"/>
              </a:rPr>
              <a:t>Відповідальність за порушення ЗУ </a:t>
            </a:r>
            <a:r>
              <a:rPr lang="en-US" sz="1000" b="1" i="1" dirty="0" smtClean="0">
                <a:solidFill>
                  <a:schemeClr val="bg1"/>
                </a:solidFill>
                <a:hlinkClick r:id="rId14" action="ppaction://hlinksldjump"/>
              </a:rPr>
              <a:t>“</a:t>
            </a:r>
            <a:r>
              <a:rPr lang="uk-UA" sz="1000" b="1" i="1" dirty="0" smtClean="0">
                <a:solidFill>
                  <a:schemeClr val="bg1"/>
                </a:solidFill>
                <a:hlinkClick r:id="rId14" action="ppaction://hlinksldjump"/>
              </a:rPr>
              <a:t>Про звернення громадян</a:t>
            </a:r>
            <a:r>
              <a:rPr lang="en-US" sz="1000" b="1" i="1" dirty="0" smtClean="0">
                <a:solidFill>
                  <a:schemeClr val="bg1"/>
                </a:solidFill>
                <a:hlinkClick r:id="rId14" action="ppaction://hlinksldjump"/>
              </a:rPr>
              <a:t>”</a:t>
            </a:r>
            <a:endParaRPr lang="uk-UA" sz="1000" b="1" i="1" dirty="0">
              <a:solidFill>
                <a:schemeClr val="bg1"/>
              </a:solidFill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22407" y="4579551"/>
            <a:ext cx="2121593" cy="53355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60207" y="1274506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На яку адресу звертатися з письмовим та електронним зверненням до Мінекономіки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60466" y="1828211"/>
            <a:ext cx="86438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письмове звернення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вул. Грушевського, 12/2, м. Київ, 01008. Скринька на шостому під’їзді Будинку Уряду </a:t>
            </a:r>
          </a:p>
          <a:p>
            <a:pPr algn="just"/>
            <a:r>
              <a:rPr lang="uk-UA" sz="1200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</a:t>
            </a:r>
            <a:r>
              <a:rPr lang="uk-UA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лектронне звернення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r>
              <a:rPr lang="en-US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 </a:t>
            </a: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3" tooltip="blocked::mailto:zvernennya@me.gov.ua"/>
              </a:rPr>
              <a:t>zvernennya@me.gov.ua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uk-UA" sz="1200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</a:t>
            </a:r>
            <a:r>
              <a:rPr lang="uk-UA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лектронна Форма на вебсайті Мінекономіки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r>
              <a:rPr lang="en-US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4"/>
              </a:rPr>
              <a:t>https://</a:t>
            </a: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4"/>
              </a:rPr>
              <a:t>www.me.gov.ua/Feedback/SendMessage?lang=uk-UA&amp;tag=ZvorotniiZviazok</a:t>
            </a:r>
            <a:endParaRPr lang="uk-UA" sz="1200" dirty="0" smtClean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uk-UA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0208" y="2967803"/>
            <a:ext cx="8009927" cy="738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dirty="0" smtClean="0">
                <a:solidFill>
                  <a:srgbClr val="002060"/>
                </a:solidFill>
              </a:rPr>
              <a:t>Як дізнатися про реєстрацію та результат розгляду звернення, </a:t>
            </a:r>
          </a:p>
          <a:p>
            <a:pPr algn="ctr" fontAlgn="base" latinLnBrk="0"/>
            <a:r>
              <a:rPr lang="uk-UA" b="1" dirty="0" smtClean="0">
                <a:solidFill>
                  <a:srgbClr val="002060"/>
                </a:solidFill>
              </a:rPr>
              <a:t>надісланого на адресу Мінекономіки. Отримати консультацію щодо </a:t>
            </a:r>
          </a:p>
          <a:p>
            <a:pPr algn="ctr" fontAlgn="base" latinLnBrk="0"/>
            <a:r>
              <a:rPr lang="uk-UA" b="1" dirty="0" smtClean="0">
                <a:solidFill>
                  <a:srgbClr val="002060"/>
                </a:solidFill>
              </a:rPr>
              <a:t>роботи зі зверненнями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556" y="3926586"/>
            <a:ext cx="8179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елефон для довідок за зверненнями громадян: (044) 253-61-36</a:t>
            </a:r>
          </a:p>
          <a:p>
            <a:pPr algn="just" fontAlgn="base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елефонна «гаряча лінія» Мінекономіки: (044) 253-61-36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3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604352" y="1112743"/>
            <a:ext cx="8009927" cy="73862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ru-RU" b="1" i="1" dirty="0" smtClean="0">
                <a:solidFill>
                  <a:srgbClr val="002060"/>
                </a:solidFill>
              </a:rPr>
              <a:t>Як </a:t>
            </a:r>
            <a:r>
              <a:rPr lang="uk-UA" b="1" i="1" dirty="0" smtClean="0">
                <a:solidFill>
                  <a:srgbClr val="002060"/>
                </a:solidFill>
              </a:rPr>
              <a:t>потрапити</a:t>
            </a:r>
            <a:r>
              <a:rPr lang="ru-RU" b="1" i="1" dirty="0" smtClean="0">
                <a:solidFill>
                  <a:srgbClr val="002060"/>
                </a:solidFill>
              </a:rPr>
              <a:t> на </a:t>
            </a:r>
            <a:r>
              <a:rPr lang="uk-UA" b="1" i="1" dirty="0" smtClean="0">
                <a:solidFill>
                  <a:srgbClr val="002060"/>
                </a:solidFill>
              </a:rPr>
              <a:t>особистий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smtClean="0">
                <a:solidFill>
                  <a:srgbClr val="002060"/>
                </a:solidFill>
              </a:rPr>
              <a:t>прийом</a:t>
            </a:r>
            <a:r>
              <a:rPr lang="ru-RU" b="1" i="1" dirty="0" smtClean="0">
                <a:solidFill>
                  <a:srgbClr val="002060"/>
                </a:solidFill>
              </a:rPr>
              <a:t> до </a:t>
            </a:r>
            <a:r>
              <a:rPr lang="uk-UA" b="1" i="1" dirty="0" smtClean="0">
                <a:solidFill>
                  <a:srgbClr val="002060"/>
                </a:solidFill>
              </a:rPr>
              <a:t>Міністра,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smtClean="0">
                <a:solidFill>
                  <a:srgbClr val="002060"/>
                </a:solidFill>
              </a:rPr>
              <a:t>заступників Міністра</a:t>
            </a:r>
            <a:r>
              <a:rPr lang="ru-RU" b="1" i="1" dirty="0" smtClean="0">
                <a:solidFill>
                  <a:srgbClr val="002060"/>
                </a:solidFill>
              </a:rPr>
              <a:t>, державного секретаря, </a:t>
            </a:r>
            <a:r>
              <a:rPr lang="uk-UA" b="1" i="1" dirty="0" smtClean="0">
                <a:solidFill>
                  <a:srgbClr val="002060"/>
                </a:solidFill>
              </a:rPr>
              <a:t>заступника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smtClean="0">
                <a:solidFill>
                  <a:srgbClr val="002060"/>
                </a:solidFill>
              </a:rPr>
              <a:t>Міністра</a:t>
            </a:r>
            <a:r>
              <a:rPr lang="ru-RU" b="1" i="1" dirty="0" smtClean="0">
                <a:solidFill>
                  <a:srgbClr val="002060"/>
                </a:solidFill>
              </a:rPr>
              <a:t>-Торгового </a:t>
            </a:r>
            <a:r>
              <a:rPr lang="uk-UA" b="1" i="1" dirty="0" smtClean="0">
                <a:solidFill>
                  <a:srgbClr val="002060"/>
                </a:solidFill>
              </a:rPr>
              <a:t>представника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smtClean="0">
                <a:solidFill>
                  <a:srgbClr val="002060"/>
                </a:solidFill>
              </a:rPr>
              <a:t>України, заступника Міністра з питань цифрового розвитку, цифрових трансформацій і цифровізації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12827" y="2014057"/>
            <a:ext cx="82573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" b="1" dirty="0" smtClean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На період карантину проведення особистого прийому тимчасово призупинено</a:t>
            </a:r>
          </a:p>
          <a:p>
            <a:pPr algn="ctr"/>
            <a:endParaRPr lang="uk-UA" sz="1200" b="1" dirty="0" smtClean="0">
              <a:solidFill>
                <a:schemeClr val="accent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На виконання заходів ефективної протидії поширення гострої респіраторної хвороби </a:t>
            </a:r>
            <a:r>
              <a:rPr lang="en-US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COVID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-19, спричиненої </a:t>
            </a:r>
            <a:r>
              <a:rPr lang="uk-UA" sz="1200" dirty="0" err="1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короновір</a:t>
            </a:r>
            <a:r>
              <a:rPr lang="uk-UA" sz="1200" dirty="0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</a:t>
            </a:r>
            <a:r>
              <a:rPr lang="uk-UA" sz="1200" dirty="0" err="1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сом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SARS-CoV-2, а також для запобігання можливого поширення цієї хвороби проведення особистого прийому громадян керівництвом Міністерства тимчасово призупинено.</a:t>
            </a:r>
          </a:p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Так,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абзацом чотирнадцятим пункту 19 протоколу позачергового засідання Державної комісії з питань техногенно-екологічної безпеки та надзвичайних ситуацій від 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10.03.2020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№ 2 вирішено скасувати до особливого розпорядження проведення особистих прийомів громадян в усіх органах державної влади та органах місцевого самоврядування.</a:t>
            </a:r>
          </a:p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Відповідно до абзацу другого пункту 9 Положення про Державну комісію з питань техногенно-екологічної безпеки та надзвичайних ситуацій, затвердженого постановою Кабінету Міністрів України від 26 січня 2015 №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18,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рішення Державної комісії, прийняті в межах її повноважень, є обов’язковими для виконання центральними і місцевими органами виконавчої влади.</a:t>
            </a:r>
          </a:p>
          <a:p>
            <a:endParaRPr lang="uk-UA" sz="1200" dirty="0" smtClean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7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497146" y="2538399"/>
            <a:ext cx="7946865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  <a:cs typeface="Calibri Light" panose="020F0302020204030204" pitchFamily="34" charset="0"/>
              </a:rPr>
              <a:t>У який термін має бути розглянуто звернення</a:t>
            </a:r>
            <a:endParaRPr lang="uk-UA" b="1" i="1" dirty="0">
              <a:solidFill>
                <a:srgbClr val="002060"/>
              </a:solidFill>
              <a:cs typeface="Calibri Light" panose="020F0302020204030204" pitchFamily="34" charset="0"/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97146" y="1254071"/>
            <a:ext cx="7946865" cy="307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i="1" dirty="0">
                <a:solidFill>
                  <a:srgbClr val="002060"/>
                </a:solidFill>
              </a:rPr>
              <a:t>Як правильно оформити </a:t>
            </a:r>
            <a:r>
              <a:rPr lang="uk-UA" b="1" i="1" dirty="0" smtClean="0">
                <a:solidFill>
                  <a:srgbClr val="002060"/>
                </a:solidFill>
              </a:rPr>
              <a:t>звернення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547" y="1730334"/>
            <a:ext cx="8286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Відповідно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до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статті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 Закону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України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 зверненні має бути зазначено прізвище, ім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я, по батькові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місце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проживання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громадянина, викладено суть порушеного питання, зауваження, пропозиції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заяви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чи скарги, прохання чи вимоги. Письмове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має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бути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підписано заявником (заявниками) із зазначенням дати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9009" y="2985911"/>
            <a:ext cx="8368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Відповідно до статті 20 Закону України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Calibri Light" panose="020F0302020204030204" pitchFamily="34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розглядаються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і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вирішуються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 термін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не більше одного місяця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 дня їх надходження, а ті,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які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не потребують додаткового вивчення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- невідкладно, але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не пізніше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</a:t>
            </a:r>
            <a:r>
              <a:rPr lang="uk-UA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Calibri Light" panose="020F0302020204030204" pitchFamily="34" charset="0"/>
              </a:rPr>
              <a:t>’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ятнадцяти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днів від дня їх отримання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Якщо в місячний термін вирішити порушені у зверненні питання неможливо, керівник відповідного органу, підприємства, установи, організації або його заступник встановлюють необхідний термін для його розгляду, про що повідомляють особі, яка подала звернення. При цьому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загальний термін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вирішення питань, порушених у зверненні,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не може перевищувати сорока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</a:t>
            </a:r>
            <a:r>
              <a:rPr lang="uk-UA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яти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днів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18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471787" y="861388"/>
            <a:ext cx="8009927" cy="95406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/>
            <a:r>
              <a:rPr lang="uk-UA" b="1" i="1" dirty="0" smtClean="0">
                <a:solidFill>
                  <a:srgbClr val="002060"/>
                </a:solidFill>
              </a:rPr>
              <a:t>Що потрібно обов’язково зазначити у відповіді громадянину, який постійно скаржиться, невдоволений попередніми відповідями Міністерства </a:t>
            </a:r>
          </a:p>
          <a:p>
            <a:pPr algn="ctr" fontAlgn="base"/>
            <a:r>
              <a:rPr lang="uk-UA" b="1" i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Порядок оскарження</a:t>
            </a:r>
          </a:p>
          <a:p>
            <a:pPr algn="ctr" fontAlgn="base" latinLnBrk="0"/>
            <a:endParaRPr lang="ru-RU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85768" y="1917409"/>
            <a:ext cx="83225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 latinLnBrk="0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Статтею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16 Закону України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передбачено, що скарга на дії чи рішення органу державної влади, органу місцевого самоврядування, підприємства, установи, організації,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єднання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громадян, засобів масової інформації, посадової особи подається у порядку підлеглості вищому органу або посадовій особі, що не позбавляє громадянина права звернутися до суду відповідно до чинного законодавства, а в разі відсутності такого органу або незгоди громадянина з прийнятим за скаргою рішенням – безпосередньо до суду.</a:t>
            </a:r>
          </a:p>
          <a:p>
            <a:pPr algn="just" fontAlgn="base" latinLnBrk="0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До скарги додають наявні у громадянина рішення або копії рішень, які приймали за його зверненням раніше, а також інші документи, необхідні для розгляду скарги, але тільки ті, які відповідно стосуються питання.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1787" y="3477275"/>
            <a:ext cx="8009927" cy="307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Право на звернення мають тільки громадяни України?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3077" y="3887006"/>
            <a:ext cx="8286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Згідно з Законом України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звернення 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право на звернення мають також особи, які не є громадянами України і законно знаходяться на її території, якщо інше не передбачено міжнародними договорами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60208" y="1224214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Кому слід направляти звернення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60466" y="1828211"/>
            <a:ext cx="8309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адресуються органам державної влади і місцевого самоврядування, підприємствам, установам, організаціям незалежно від форм власності, об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єднанням громадян або службовим особам, до повноважень яких належить вирішення порушених у зверненнях питань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 smtClean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1252" y="2690247"/>
            <a:ext cx="8008883" cy="307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Що робити, якщо питання не відноситься до компетенції Мінекономіки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3231881"/>
            <a:ext cx="8252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Якщо питання, порушені в одержаному Мінекономіки зверненні, не входять до його повноважень, воно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 термін не більше п</a:t>
            </a:r>
            <a:r>
              <a:rPr lang="uk-UA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яти днів пересилається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ним за належністю відповідному органу чи службовій особі, про що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обов</a:t>
            </a:r>
            <a:r>
              <a:rPr lang="uk-UA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язково повідомляється громадянину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який подав звернення. Забороняється направляти скарги громадян для розгляду тим органам або службовим особам, дії чи рішення яких оскаржуються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9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60208" y="1330021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Якщо у зверненні відсутня адреса заявника, підпис (у паперовому зверненні</a:t>
            </a:r>
            <a:r>
              <a:rPr lang="ru-RU" b="1" i="1" dirty="0" smtClean="0">
                <a:solidFill>
                  <a:srgbClr val="002060"/>
                </a:solidFill>
              </a:rPr>
              <a:t>)</a:t>
            </a:r>
            <a:endParaRPr lang="ru-RU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60466" y="1828211"/>
            <a:ext cx="8309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Таке  звернення визнається анонімним і розгляду не підлягає.</a:t>
            </a:r>
          </a:p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Головний виконавець подає доповідну записку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зняття з розгляду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(з викладенням причини) своєму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заступнику Міністра, який приймає відповідне рішення.</a:t>
            </a:r>
            <a:endParaRPr lang="uk-UA" sz="1200" dirty="0" smtClean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1252" y="2690247"/>
            <a:ext cx="8008883" cy="307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Хто підписує відповіді на звернення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466" y="3231881"/>
            <a:ext cx="8242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на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надаються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підписом Міністра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</a:t>
            </a: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першого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заступника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Міністра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заступника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Міністра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державного секретаря, заступника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Міністра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Торгового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представника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України, заступника Міністра з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питань цифрового розвитку, цифрових трансформацій і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цифровізації згідно з розподілом обов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язків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0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60208" y="1330021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Які права має громадянин, який звернувся із заявою до Мінекономіки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73157" y="1840836"/>
            <a:ext cx="830966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особисто викласти аргументи особі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що перевіряла заяву чи скаргу, та брати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участь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перевірці поданої скарги чи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заяви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знайомитися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мат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еріалами перевірки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подавати додаткові матеріали або наполягати на їх запиті органом, який розглядає заяву чи скаргу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б</a:t>
            </a:r>
            <a:r>
              <a:rPr lang="uk-UA" sz="1200" dirty="0" err="1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ути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присутнім при розгляді заяви чи скарги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користуватися послугами адвоката або представника трудового колективу, організації, яка здійснює правозахисну функцію, оформивши це уповноваження у встановленому законом порядку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одержати письмову відповідь про результати розгляду заяви чи скарги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висловлювати усно або письмово вимогу щодо дотримання таємниці розгляду заяви чи скарги;</a:t>
            </a:r>
          </a:p>
          <a:p>
            <a:pPr algn="just">
              <a:lnSpc>
                <a:spcPct val="150000"/>
              </a:lnSpc>
            </a:pP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вимагати відшкодування збитків, якщо вони стали результатом порушень встановленого порядку розгляду звернень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28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625467" y="1044400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Обов</a:t>
            </a:r>
            <a:r>
              <a:rPr lang="uk-UA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i="1" dirty="0" smtClean="0">
                <a:solidFill>
                  <a:srgbClr val="002060"/>
                </a:solidFill>
              </a:rPr>
              <a:t>язки Мінекономіки при розгляді </a:t>
            </a:r>
            <a:r>
              <a:rPr lang="uk-UA" b="1" i="1" dirty="0">
                <a:solidFill>
                  <a:srgbClr val="002060"/>
                </a:solidFill>
              </a:rPr>
              <a:t>заяв чи скарг</a:t>
            </a:r>
            <a:endParaRPr lang="ru-RU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214411" y="1458618"/>
            <a:ext cx="85924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об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єктивно, всебічно і вчасно перевіряти заяви чи скарги;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 разі прийняття рішення про обмеження доступу громадянина до відповідної інформації при розгляді заяви чи скарги скласти про це мотивовану постанову;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на прохання громадянина запрошувати його на засідання відповідного органу, що розглядає його заяву чи скаргу;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скасовувати або змінювати оскаржувані рішення у випадках, передбачених законодавством України, якщо вони не відповідають закону або іншим нормативним актам, невідкладно вживати заходів до припинення неправомірних дій, виявляти, усувати причини та умови, які сприяли порушенням;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забезпечувати поновлення порушених прав, реальне виконання прийнятих у зв</a:t>
            </a:r>
            <a:r>
              <a:rPr lang="uk-UA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язку з заявою чи скаргою рішень;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письмово повідомляти громадянина про результати перевірки заяви чи скарги і суть прийнятого рішення;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вживати заходів щодо відшкодування у встановленому законом порядку матеріальних збитків, якщо їх було завдано громадянину в результаті ущемлення його прав чи законних інтересів, вирішувати питання про відповідальність осіб, з вини яких було допущено порушення, а також на прохання громадянина не пізніш як у місячний термін довести прийняте рішення до відома органу місцевого самоврядування, трудового колективу чи об'єднання громадян за місцем проживання громадянина;</a:t>
            </a:r>
          </a:p>
          <a:p>
            <a:pPr algn="just"/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 разі визнання заяви чи скарги необґрунтованою роз'яснити порядок оскарження прийнятого за нею рішення;</a:t>
            </a:r>
          </a:p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не допускати безпідставної передачі розгляду заяв чи скарг іншим органам;</a:t>
            </a:r>
          </a:p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особисто організовувати та перевіряти стан розгляду заяв чи скарг громадян, вживати заходів до усунення причин, що їх породжують, систематично аналізувати та інформувати населення про хід цієї роботи.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621002"/>
            <a:ext cx="2011681" cy="50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30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60207" y="1044400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Хто відправляє відповідь громадянину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224826" y="1557423"/>
            <a:ext cx="83557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</a:t>
            </a:r>
            <a:r>
              <a:rPr lang="ru-RU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 </a:t>
            </a:r>
            <a:r>
              <a:rPr lang="uk-UA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поштову адресу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– відділ вихідної кореспонденції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головний виконавець роздруковує підписану відповідь на папері, підписує конверт та приносить в кабінет 314 вул. Грушевського, 12/2)</a:t>
            </a:r>
          </a:p>
          <a:p>
            <a:pPr algn="just"/>
            <a:r>
              <a:rPr lang="ru-RU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на </a:t>
            </a:r>
            <a:r>
              <a:rPr lang="uk-UA" sz="1200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електронну</a:t>
            </a:r>
            <a:r>
              <a:rPr lang="ru-RU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–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головний виконавець зі своєї робочої електронної пошти відправляє відповідь, прикріплюючи підписаний 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файл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(у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вікні</a:t>
            </a:r>
            <a:r>
              <a:rPr lang="ru-RU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відповіді</a:t>
            </a: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Outlook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зазначається наступне: </a:t>
            </a:r>
            <a:r>
              <a:rPr lang="uk-UA" sz="1200" i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Шановний заявнику! Мінекономіки надсилає відповідь на Ваше звернення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).</a:t>
            </a:r>
            <a:endParaRPr lang="ru-RU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Google Shape;91;p2"/>
          <p:cNvSpPr txBox="1"/>
          <p:nvPr/>
        </p:nvSpPr>
        <p:spPr>
          <a:xfrm>
            <a:off x="560206" y="2738968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 закрити звернення в </a:t>
            </a:r>
            <a:r>
              <a:rPr lang="uk-UA" b="1" i="1" dirty="0" err="1" smtClean="0">
                <a:solidFill>
                  <a:srgbClr val="002060"/>
                </a:solidFill>
              </a:rPr>
              <a:t>Аскоді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383" y="3358593"/>
            <a:ext cx="8246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Зайти в картку звернення, яке потрібно закрити, натиснути на свою резолюцію та написати коментар  щодо дати та номеру листа – відповіді та зберегти.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" name="Google Shape;91;p2"/>
          <p:cNvSpPr txBox="1"/>
          <p:nvPr/>
        </p:nvSpPr>
        <p:spPr>
          <a:xfrm>
            <a:off x="516063" y="1022724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 змінити статус відправки в </a:t>
            </a:r>
            <a:r>
              <a:rPr lang="uk-UA" b="1" i="1" dirty="0" err="1" smtClean="0">
                <a:solidFill>
                  <a:srgbClr val="002060"/>
                </a:solidFill>
              </a:rPr>
              <a:t>АСКОДі</a:t>
            </a:r>
            <a:r>
              <a:rPr lang="uk-UA" b="1" i="1" dirty="0" smtClean="0">
                <a:solidFill>
                  <a:srgbClr val="002060"/>
                </a:solidFill>
              </a:rPr>
              <a:t> при відправці на електронну пошту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096" y="1542405"/>
            <a:ext cx="8246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Після відправки відповіді заявнику на електронну адресу,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головний виконавець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заходить в </a:t>
            </a:r>
            <a:r>
              <a:rPr lang="uk-UA" sz="1200" b="1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картку відповіді звернення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та здійснює наступні кроки: 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264861" y="2279059"/>
            <a:ext cx="6223264" cy="24129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01765" y="1950325"/>
            <a:ext cx="4697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1. Натиснути на вкладку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Адресати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знизу у картці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650" y="4566247"/>
            <a:ext cx="2295350" cy="577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3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" name="Google Shape;91;p2"/>
          <p:cNvSpPr txBox="1"/>
          <p:nvPr/>
        </p:nvSpPr>
        <p:spPr>
          <a:xfrm>
            <a:off x="516063" y="1022724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ru-RU" b="1" i="1" dirty="0" smtClean="0">
                <a:solidFill>
                  <a:srgbClr val="002060"/>
                </a:solidFill>
              </a:rPr>
              <a:t>Як </a:t>
            </a:r>
            <a:r>
              <a:rPr lang="ru-RU" b="1" i="1" dirty="0" err="1" smtClean="0">
                <a:solidFill>
                  <a:srgbClr val="002060"/>
                </a:solidFill>
              </a:rPr>
              <a:t>змінити</a:t>
            </a:r>
            <a:r>
              <a:rPr lang="ru-RU" b="1" i="1" dirty="0" smtClean="0">
                <a:solidFill>
                  <a:srgbClr val="002060"/>
                </a:solidFill>
              </a:rPr>
              <a:t> статус </a:t>
            </a:r>
            <a:r>
              <a:rPr lang="ru-RU" b="1" i="1" dirty="0" err="1" smtClean="0">
                <a:solidFill>
                  <a:srgbClr val="002060"/>
                </a:solidFill>
              </a:rPr>
              <a:t>відправки</a:t>
            </a:r>
            <a:r>
              <a:rPr lang="ru-RU" b="1" i="1" dirty="0" smtClean="0">
                <a:solidFill>
                  <a:srgbClr val="002060"/>
                </a:solidFill>
              </a:rPr>
              <a:t> в </a:t>
            </a:r>
            <a:r>
              <a:rPr lang="ru-RU" b="1" i="1" dirty="0" err="1" smtClean="0">
                <a:solidFill>
                  <a:srgbClr val="002060"/>
                </a:solidFill>
              </a:rPr>
              <a:t>АСКОДі</a:t>
            </a:r>
            <a:r>
              <a:rPr lang="ru-RU" b="1" i="1" dirty="0" smtClean="0">
                <a:solidFill>
                  <a:srgbClr val="002060"/>
                </a:solidFill>
              </a:rPr>
              <a:t> при </a:t>
            </a:r>
            <a:r>
              <a:rPr lang="ru-RU" b="1" i="1" dirty="0" err="1" smtClean="0">
                <a:solidFill>
                  <a:srgbClr val="002060"/>
                </a:solidFill>
              </a:rPr>
              <a:t>відправці</a:t>
            </a:r>
            <a:r>
              <a:rPr lang="ru-RU" b="1" i="1" dirty="0" smtClean="0">
                <a:solidFill>
                  <a:srgbClr val="002060"/>
                </a:solidFill>
              </a:rPr>
              <a:t> на </a:t>
            </a:r>
            <a:r>
              <a:rPr lang="uk-UA" b="1" i="1" dirty="0" smtClean="0">
                <a:solidFill>
                  <a:srgbClr val="002060"/>
                </a:solidFill>
              </a:rPr>
              <a:t>електронну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ru-RU" b="1" i="1" dirty="0" err="1" smtClean="0">
                <a:solidFill>
                  <a:srgbClr val="002060"/>
                </a:solidFill>
              </a:rPr>
              <a:t>пошту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096" y="1542405"/>
            <a:ext cx="8246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Після відправки відповіді заявнику на електронну адресу, </a:t>
            </a:r>
            <a:r>
              <a:rPr lang="uk-UA" sz="1200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головний виконавець </a:t>
            </a:r>
            <a:r>
              <a:rPr lang="uk-UA" sz="120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заходить в </a:t>
            </a:r>
            <a:r>
              <a:rPr lang="uk-UA" sz="1200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картку відповіді звернення </a:t>
            </a:r>
            <a:r>
              <a:rPr lang="uk-UA" sz="120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та здійснює наступні кроки: 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5960" y="1993870"/>
            <a:ext cx="5359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У вкладці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Адресати</a:t>
            </a:r>
            <a:r>
              <a:rPr lang="en-US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ліворуч знизу натиснути на олівець (редагувати)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96" y="2400253"/>
            <a:ext cx="6507193" cy="24937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664" y="4553190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4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" name="Google Shape;91;p2"/>
          <p:cNvSpPr txBox="1"/>
          <p:nvPr/>
        </p:nvSpPr>
        <p:spPr>
          <a:xfrm>
            <a:off x="516063" y="886809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 змінити статус відправки в </a:t>
            </a:r>
            <a:r>
              <a:rPr lang="uk-UA" b="1" i="1" dirty="0" err="1" smtClean="0">
                <a:solidFill>
                  <a:srgbClr val="002060"/>
                </a:solidFill>
              </a:rPr>
              <a:t>АСКОДі</a:t>
            </a:r>
            <a:r>
              <a:rPr lang="uk-UA" b="1" i="1" dirty="0" smtClean="0">
                <a:solidFill>
                  <a:srgbClr val="002060"/>
                </a:solidFill>
              </a:rPr>
              <a:t> при відправці на електронну пошту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628" y="1317964"/>
            <a:ext cx="8246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Після відправки відповіді заявнику на електронну адресу, головний виконавець заходить в картку відповіді та здійснює наступні кроки: 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732182"/>
            <a:ext cx="8376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3. Відкривається нове віконце, у якому знаходимо поле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Статус відправки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та міняємо його на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Відправлено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+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проставляємо дату відправки.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063" y="2270869"/>
            <a:ext cx="6017136" cy="27264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407" y="4609946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57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" name="Google Shape;91;p2"/>
          <p:cNvSpPr txBox="1"/>
          <p:nvPr/>
        </p:nvSpPr>
        <p:spPr>
          <a:xfrm>
            <a:off x="516063" y="1022724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Як змінити статус відправки в </a:t>
            </a:r>
            <a:r>
              <a:rPr lang="uk-UA" b="1" i="1" dirty="0" err="1" smtClean="0">
                <a:solidFill>
                  <a:srgbClr val="002060"/>
                </a:solidFill>
              </a:rPr>
              <a:t>АСКОДі</a:t>
            </a:r>
            <a:r>
              <a:rPr lang="uk-UA" b="1" i="1" dirty="0" smtClean="0">
                <a:solidFill>
                  <a:srgbClr val="002060"/>
                </a:solidFill>
              </a:rPr>
              <a:t> при відправці на електронну пошту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096" y="1542405"/>
            <a:ext cx="8246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Після відправки відповіді заявнику на електронну адресу, головний виконавець заходить в картку відповіді та здійснює наступні кроки: </a:t>
            </a:r>
            <a:endParaRPr lang="uk-UA" sz="12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7365" y="1939016"/>
            <a:ext cx="73029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4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Натискаємо на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Зберегти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 Після чого статус відправки має змінитися на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Відправлено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51" y="2267697"/>
            <a:ext cx="6028735" cy="25691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407" y="4609946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4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559164" y="1094227"/>
            <a:ext cx="8009927" cy="30773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Чи стягується плата за розгляд звернень громадян</a:t>
            </a:r>
            <a:endParaRPr lang="uk-UA" b="1" i="1" dirty="0">
              <a:solidFill>
                <a:srgbClr val="002060"/>
              </a:solidFill>
            </a:endParaRPr>
          </a:p>
        </p:txBody>
      </p:sp>
      <p:grpSp>
        <p:nvGrpSpPr>
          <p:cNvPr id="92" name="Google Shape;92;p2"/>
          <p:cNvGrpSpPr/>
          <p:nvPr/>
        </p:nvGrpSpPr>
        <p:grpSpPr>
          <a:xfrm>
            <a:off x="323528" y="153542"/>
            <a:ext cx="1808190" cy="1122064"/>
            <a:chOff x="323528" y="153542"/>
            <a:chExt cx="1808190" cy="1122064"/>
          </a:xfrm>
        </p:grpSpPr>
        <p:sp>
          <p:nvSpPr>
            <p:cNvPr id="94" name="Google Shape;94;p2"/>
            <p:cNvSpPr txBox="1"/>
            <p:nvPr/>
          </p:nvSpPr>
          <p:spPr>
            <a:xfrm>
              <a:off x="359532" y="153542"/>
              <a:ext cx="1772186" cy="7078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Звернення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000" b="1" dirty="0" smtClean="0">
                  <a:solidFill>
                    <a:schemeClr val="accent3">
                      <a:lumMod val="50000"/>
                    </a:schemeClr>
                  </a:solidFill>
                  <a:sym typeface="Arial"/>
                </a:rPr>
                <a:t>    громадян</a:t>
              </a:r>
              <a:endParaRPr sz="20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27180" y="1520711"/>
            <a:ext cx="8309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Органи державної влади, місцевого самоврядування, підприємства, установи, організації незалежно від форм власності, об'єднання громадян, службові особи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розглядають звернення громадян, не стягуючи плати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endParaRPr lang="uk-UA" sz="1200" dirty="0" smtClean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0208" y="2183711"/>
            <a:ext cx="8008883" cy="307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fontAlgn="base" latinLnBrk="0"/>
            <a:r>
              <a:rPr lang="uk-UA" b="1" i="1" dirty="0" smtClean="0">
                <a:solidFill>
                  <a:srgbClr val="002060"/>
                </a:solidFill>
              </a:rPr>
              <a:t>Відповідальність за порушення ЗУ 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b="1" i="1" dirty="0" smtClean="0">
                <a:solidFill>
                  <a:srgbClr val="002060"/>
                </a:solidFill>
              </a:rPr>
              <a:t>Про звернення громадян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9091" y="2655449"/>
            <a:ext cx="834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Відповідальність за порушення законодавства про звернення громадян передбачена розділом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ІІІ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Закону України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а саме,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статтею 24 Закону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установлено, що особи, винні у порушенні цього Закону, несуть цивільну, адміністративну або кримінальну відповідальність, передбачену законодавством України. </a:t>
            </a:r>
          </a:p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Статтею 212</a:t>
            </a:r>
            <a:r>
              <a:rPr lang="uk-UA" sz="1200" baseline="300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Кодексу України про адміністративні правопорушення визначено, що незаконна відмова у прийнятті та розгляді звернення, інше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b="1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порушення Закону України </a:t>
            </a:r>
            <a:r>
              <a:rPr lang="en-US" sz="1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b="1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Про </a:t>
            </a:r>
            <a:r>
              <a:rPr lang="uk-UA" sz="1200" b="1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звернення </a:t>
            </a:r>
            <a:r>
              <a:rPr lang="uk-UA" sz="1200" b="1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</a:t>
            </a:r>
            <a:r>
              <a:rPr lang="en-US" sz="1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b="1" u="sng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uk-UA" sz="1200" b="1" u="sng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тягнуть за собою накладення штрафу на посадових осіб</a:t>
            </a:r>
            <a:r>
              <a:rPr lang="uk-UA" sz="12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 двадцяти п</a:t>
            </a:r>
            <a:r>
              <a:rPr lang="uk-UA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яти до п</a:t>
            </a:r>
            <a:r>
              <a:rPr lang="uk-UA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ятдесяти неоподатковуваних мінімумів доходів громадян.</a:t>
            </a:r>
          </a:p>
          <a:p>
            <a:pPr algn="just"/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Відповідно до пункту 2 наказу Міністерства економічного розвитку і торгівлі України від 02.10.2015 № 1232 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Деякі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питання організації роботи із зверненнями 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громадян</a:t>
            </a:r>
            <a:r>
              <a:rPr lang="en-US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2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uk-UA" sz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встановлено, що директори департаментів, керівники інших самостійних структурних підрозділів несуть персональну відповідальність за всебічний розгляд звернень громадян та дотримання терміну для надання відповідей Міністерством.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5" y="4594441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1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937</TotalTime>
  <Words>1956</Words>
  <Application>Microsoft Office PowerPoint</Application>
  <PresentationFormat>Екран (16:9)</PresentationFormat>
  <Paragraphs>126</Paragraphs>
  <Slides>16</Slides>
  <Notes>16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3" baseType="lpstr">
      <vt:lpstr>Calibri Light</vt:lpstr>
      <vt:lpstr>Arial Black</vt:lpstr>
      <vt:lpstr>Times New Roman</vt:lpstr>
      <vt:lpstr>Arial Rounded MT Bold</vt:lpstr>
      <vt:lpstr>Arial</vt:lpstr>
      <vt:lpstr>Calibri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Alyona</dc:creator>
  <cp:lastModifiedBy>ВИСОЧАНСЬКА Марія Вікторівна</cp:lastModifiedBy>
  <cp:revision>150</cp:revision>
  <dcterms:created xsi:type="dcterms:W3CDTF">2019-09-26T12:25:48Z</dcterms:created>
  <dcterms:modified xsi:type="dcterms:W3CDTF">2021-05-31T13:48:02Z</dcterms:modified>
</cp:coreProperties>
</file>