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3" r:id="rId3"/>
    <p:sldId id="259" r:id="rId4"/>
    <p:sldId id="287" r:id="rId5"/>
    <p:sldId id="272" r:id="rId6"/>
    <p:sldId id="273" r:id="rId7"/>
    <p:sldId id="274" r:id="rId8"/>
    <p:sldId id="289" r:id="rId9"/>
    <p:sldId id="290" r:id="rId10"/>
    <p:sldId id="291" r:id="rId11"/>
    <p:sldId id="292" r:id="rId12"/>
    <p:sldId id="293" r:id="rId13"/>
    <p:sldId id="294" r:id="rId14"/>
    <p:sldId id="295" r:id="rId15"/>
    <p:sldId id="296" r:id="rId16"/>
    <p:sldId id="297" r:id="rId17"/>
    <p:sldId id="298" r:id="rId18"/>
    <p:sldId id="299" r:id="rId19"/>
    <p:sldId id="285" r:id="rId20"/>
    <p:sldId id="300" r:id="rId21"/>
    <p:sldId id="301" r:id="rId22"/>
    <p:sldId id="302" r:id="rId23"/>
    <p:sldId id="286" r:id="rId24"/>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S PGothic"/>
        <a:cs typeface="MS PGothic"/>
      </a:defRPr>
    </a:lvl1pPr>
    <a:lvl2pPr marL="457200" algn="l" defTabSz="457200" rtl="0" fontAlgn="base">
      <a:spcBef>
        <a:spcPct val="0"/>
      </a:spcBef>
      <a:spcAft>
        <a:spcPct val="0"/>
      </a:spcAft>
      <a:defRPr kern="1200">
        <a:solidFill>
          <a:schemeClr val="tx1"/>
        </a:solidFill>
        <a:latin typeface="Arial" charset="0"/>
        <a:ea typeface="MS PGothic"/>
        <a:cs typeface="MS PGothic"/>
      </a:defRPr>
    </a:lvl2pPr>
    <a:lvl3pPr marL="914400" algn="l" defTabSz="457200" rtl="0" fontAlgn="base">
      <a:spcBef>
        <a:spcPct val="0"/>
      </a:spcBef>
      <a:spcAft>
        <a:spcPct val="0"/>
      </a:spcAft>
      <a:defRPr kern="1200">
        <a:solidFill>
          <a:schemeClr val="tx1"/>
        </a:solidFill>
        <a:latin typeface="Arial" charset="0"/>
        <a:ea typeface="MS PGothic"/>
        <a:cs typeface="MS PGothic"/>
      </a:defRPr>
    </a:lvl3pPr>
    <a:lvl4pPr marL="1371600" algn="l" defTabSz="457200" rtl="0" fontAlgn="base">
      <a:spcBef>
        <a:spcPct val="0"/>
      </a:spcBef>
      <a:spcAft>
        <a:spcPct val="0"/>
      </a:spcAft>
      <a:defRPr kern="1200">
        <a:solidFill>
          <a:schemeClr val="tx1"/>
        </a:solidFill>
        <a:latin typeface="Arial" charset="0"/>
        <a:ea typeface="MS PGothic"/>
        <a:cs typeface="MS PGothic"/>
      </a:defRPr>
    </a:lvl4pPr>
    <a:lvl5pPr marL="1828800" algn="l" defTabSz="457200" rtl="0" fontAlgn="base">
      <a:spcBef>
        <a:spcPct val="0"/>
      </a:spcBef>
      <a:spcAft>
        <a:spcPct val="0"/>
      </a:spcAft>
      <a:defRPr kern="1200">
        <a:solidFill>
          <a:schemeClr val="tx1"/>
        </a:solidFill>
        <a:latin typeface="Arial" charset="0"/>
        <a:ea typeface="MS PGothic"/>
        <a:cs typeface="MS PGothic"/>
      </a:defRPr>
    </a:lvl5pPr>
    <a:lvl6pPr marL="2286000" algn="l" defTabSz="914400" rtl="0" eaLnBrk="1" latinLnBrk="0" hangingPunct="1">
      <a:defRPr kern="1200">
        <a:solidFill>
          <a:schemeClr val="tx1"/>
        </a:solidFill>
        <a:latin typeface="Arial" charset="0"/>
        <a:ea typeface="MS PGothic"/>
        <a:cs typeface="MS PGothic"/>
      </a:defRPr>
    </a:lvl6pPr>
    <a:lvl7pPr marL="2743200" algn="l" defTabSz="914400" rtl="0" eaLnBrk="1" latinLnBrk="0" hangingPunct="1">
      <a:defRPr kern="1200">
        <a:solidFill>
          <a:schemeClr val="tx1"/>
        </a:solidFill>
        <a:latin typeface="Arial" charset="0"/>
        <a:ea typeface="MS PGothic"/>
        <a:cs typeface="MS PGothic"/>
      </a:defRPr>
    </a:lvl7pPr>
    <a:lvl8pPr marL="3200400" algn="l" defTabSz="914400" rtl="0" eaLnBrk="1" latinLnBrk="0" hangingPunct="1">
      <a:defRPr kern="1200">
        <a:solidFill>
          <a:schemeClr val="tx1"/>
        </a:solidFill>
        <a:latin typeface="Arial" charset="0"/>
        <a:ea typeface="MS PGothic"/>
        <a:cs typeface="MS PGothic"/>
      </a:defRPr>
    </a:lvl8pPr>
    <a:lvl9pPr marL="3657600" algn="l" defTabSz="914400" rtl="0" eaLnBrk="1" latinLnBrk="0" hangingPunct="1">
      <a:defRPr kern="1200">
        <a:solidFill>
          <a:schemeClr val="tx1"/>
        </a:solidFill>
        <a:latin typeface="Arial" charset="0"/>
        <a:ea typeface="MS PGothic"/>
        <a:cs typeface="MS PGothic"/>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1" d="100"/>
          <a:sy n="101" d="100"/>
        </p:scale>
        <p:origin x="-23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799" y="4275489"/>
            <a:ext cx="5663715" cy="1670088"/>
          </a:xfrm>
        </p:spPr>
        <p:txBody>
          <a:bodyPr/>
          <a:lstStyle>
            <a:lvl1pPr>
              <a:defRPr b="0" i="0">
                <a:latin typeface="Helvetica Neue Light"/>
                <a:cs typeface="Helvetica Neue Light"/>
              </a:defRPr>
            </a:lvl1pPr>
          </a:lstStyle>
          <a:p>
            <a:r>
              <a:rPr lang="en-US" dirty="0"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F2455369-900B-4FFD-93FC-D933F34FB2C0}" type="datetime1">
              <a:rPr lang="en-US"/>
              <a:pPr>
                <a:defRPr/>
              </a:pPr>
              <a:t>4/12/2017</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CE3A241A-1924-4CA9-9E11-CABA06F99943}"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1D677A9-FB8D-480C-A4EB-24EC0A9559B7}" type="datetime1">
              <a:rPr lang="en-US"/>
              <a:pPr>
                <a:defRPr/>
              </a:pPr>
              <a:t>4/12/2017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DA6ACB5-A597-4BAD-A634-4ED928A5A85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4C5E664-766B-498C-9443-CC23C721F82A}" type="datetime1">
              <a:rPr lang="en-US"/>
              <a:pPr>
                <a:defRPr/>
              </a:pPr>
              <a:t>4/12/2017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14844E8-5BC8-4A8D-9028-51EF52DDE02D}"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21CD492C-3EB5-439A-A0BD-886BFD0D4C10}" type="datetime1">
              <a:rPr lang="en-US"/>
              <a:pPr>
                <a:defRPr/>
              </a:pPr>
              <a:t>4/12/2017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018AEA1-D644-4DCA-906B-3F36CC6DE431}"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45CD574-D3DF-4D49-B8E1-EA1C1A441907}" type="datetime1">
              <a:rPr lang="en-US"/>
              <a:pPr>
                <a:defRPr/>
              </a:pPr>
              <a:t>4/12/2017</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64819B9-BF7D-474E-B8E5-DB83DE2B576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1B7BEFA-0EDD-4BD2-9AAC-096D37416681}" type="datetime1">
              <a:rPr lang="en-US"/>
              <a:pPr>
                <a:defRPr/>
              </a:pPr>
              <a:t>4/12/2017</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9F0779F-4E78-4EE9-A4D9-8901F0918BD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DD84A7A-AE97-4A4F-ACDF-2C8046BB49FE}" type="datetime1">
              <a:rPr lang="en-US"/>
              <a:pPr>
                <a:defRPr/>
              </a:pPr>
              <a:t>4/12/2017</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C0C99670-4F03-4EFF-BCCF-B1313BEF2DD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5FF8CC6-383D-40B1-AA0F-E9E91B76F887}" type="datetime1">
              <a:rPr lang="en-US"/>
              <a:pPr>
                <a:defRPr/>
              </a:pPr>
              <a:t>4/12/2017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9B2AC54-23CA-4C5A-B8E2-3F164F2684B9}"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143026A-95F9-4123-81F0-A95FDCA72D50}" type="datetime1">
              <a:rPr lang="en-US"/>
              <a:pPr>
                <a:defRPr/>
              </a:pPr>
              <a:t>4/12/2017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166E4B8-F731-44B4-97EB-AE7E11192A03}"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F43BF91-7BDD-413D-BD9B-B6A765189C88}" type="datetime1">
              <a:rPr lang="en-US"/>
              <a:pPr>
                <a:defRPr/>
              </a:pPr>
              <a:t>4/12/2017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74949C7-DE41-4962-B409-0C1BB0F9B66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5A192E0-77F7-47E9-991B-CCEF8890F577}" type="datetime1">
              <a:rPr lang="en-US"/>
              <a:pPr>
                <a:defRPr/>
              </a:pPr>
              <a:t>4/12/2017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6958521-73EB-4184-8E0A-15F1A5D8367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cs typeface="+mn-cs"/>
              </a:defRPr>
            </a:lvl1pPr>
          </a:lstStyle>
          <a:p>
            <a:pPr>
              <a:defRPr/>
            </a:pPr>
            <a:fld id="{864FE943-46A9-446E-96BB-1593EC2FAA58}" type="datetime1">
              <a:rPr lang="en-US"/>
              <a:pPr>
                <a:defRPr/>
              </a:pPr>
              <a:t>4/12/2017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p:cNvSpPr>
            <a:spLocks noGrp="1"/>
          </p:cNvSpPr>
          <p:nvPr>
            <p:ph type="sldNum" sz="quarter" idx="4"/>
          </p:nvPr>
        </p:nvSpPr>
        <p:spPr>
          <a:xfrm>
            <a:off x="6873875"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cs typeface="+mn-cs"/>
              </a:defRPr>
            </a:lvl1pPr>
          </a:lstStyle>
          <a:p>
            <a:pPr>
              <a:defRPr/>
            </a:pPr>
            <a:fld id="{6DFAB748-F974-44C4-8087-E56316D0B52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Lst>
  <p:txStyles>
    <p:titleStyle>
      <a:lvl1pPr algn="ctr" defTabSz="457200" rtl="0" eaLnBrk="0" fontAlgn="base" hangingPunct="0">
        <a:spcBef>
          <a:spcPct val="0"/>
        </a:spcBef>
        <a:spcAft>
          <a:spcPct val="0"/>
        </a:spcAft>
        <a:defRPr sz="4400" kern="1200">
          <a:solidFill>
            <a:schemeClr val="tx1"/>
          </a:solidFill>
          <a:latin typeface="Helvetica Neue Light"/>
          <a:ea typeface="MS PGothic"/>
          <a:cs typeface="Helvetica Neue Light"/>
        </a:defRPr>
      </a:lvl1pPr>
      <a:lvl2pPr algn="ctr" defTabSz="457200" rtl="0" eaLnBrk="0" fontAlgn="base" hangingPunct="0">
        <a:spcBef>
          <a:spcPct val="0"/>
        </a:spcBef>
        <a:spcAft>
          <a:spcPct val="0"/>
        </a:spcAft>
        <a:defRPr sz="4400">
          <a:solidFill>
            <a:schemeClr val="tx1"/>
          </a:solidFill>
          <a:latin typeface="Helvetica Neue Light" pitchFamily="1" charset="0"/>
          <a:ea typeface="MS PGothic"/>
          <a:cs typeface="Helvetica Neue Light"/>
        </a:defRPr>
      </a:lvl2pPr>
      <a:lvl3pPr algn="ctr" defTabSz="457200" rtl="0" eaLnBrk="0" fontAlgn="base" hangingPunct="0">
        <a:spcBef>
          <a:spcPct val="0"/>
        </a:spcBef>
        <a:spcAft>
          <a:spcPct val="0"/>
        </a:spcAft>
        <a:defRPr sz="4400">
          <a:solidFill>
            <a:schemeClr val="tx1"/>
          </a:solidFill>
          <a:latin typeface="Helvetica Neue Light" pitchFamily="1" charset="0"/>
          <a:ea typeface="MS PGothic"/>
          <a:cs typeface="Helvetica Neue Light"/>
        </a:defRPr>
      </a:lvl3pPr>
      <a:lvl4pPr algn="ctr" defTabSz="457200" rtl="0" eaLnBrk="0" fontAlgn="base" hangingPunct="0">
        <a:spcBef>
          <a:spcPct val="0"/>
        </a:spcBef>
        <a:spcAft>
          <a:spcPct val="0"/>
        </a:spcAft>
        <a:defRPr sz="4400">
          <a:solidFill>
            <a:schemeClr val="tx1"/>
          </a:solidFill>
          <a:latin typeface="Helvetica Neue Light" pitchFamily="1" charset="0"/>
          <a:ea typeface="MS PGothic"/>
          <a:cs typeface="Helvetica Neue Light"/>
        </a:defRPr>
      </a:lvl4pPr>
      <a:lvl5pPr algn="ctr" defTabSz="457200" rtl="0" eaLnBrk="0" fontAlgn="base" hangingPunct="0">
        <a:spcBef>
          <a:spcPct val="0"/>
        </a:spcBef>
        <a:spcAft>
          <a:spcPct val="0"/>
        </a:spcAft>
        <a:defRPr sz="4400">
          <a:solidFill>
            <a:schemeClr val="tx1"/>
          </a:solidFill>
          <a:latin typeface="Helvetica Neue Light" pitchFamily="1" charset="0"/>
          <a:ea typeface="MS PGothic"/>
          <a:cs typeface="Helvetica Neue Light"/>
        </a:defRPr>
      </a:lvl5pPr>
      <a:lvl6pPr marL="457200" algn="ctr" defTabSz="457200" rtl="0" fontAlgn="base">
        <a:spcBef>
          <a:spcPct val="0"/>
        </a:spcBef>
        <a:spcAft>
          <a:spcPct val="0"/>
        </a:spcAft>
        <a:defRPr sz="4400">
          <a:solidFill>
            <a:schemeClr val="tx1"/>
          </a:solidFill>
          <a:latin typeface="Helvetica Neue Light" pitchFamily="1" charset="0"/>
          <a:ea typeface="ＭＳ Ｐゴシック" pitchFamily="1" charset="-128"/>
        </a:defRPr>
      </a:lvl6pPr>
      <a:lvl7pPr marL="914400" algn="ctr" defTabSz="457200" rtl="0" fontAlgn="base">
        <a:spcBef>
          <a:spcPct val="0"/>
        </a:spcBef>
        <a:spcAft>
          <a:spcPct val="0"/>
        </a:spcAft>
        <a:defRPr sz="4400">
          <a:solidFill>
            <a:schemeClr val="tx1"/>
          </a:solidFill>
          <a:latin typeface="Helvetica Neue Light" pitchFamily="1" charset="0"/>
          <a:ea typeface="ＭＳ Ｐゴシック" pitchFamily="1" charset="-128"/>
        </a:defRPr>
      </a:lvl7pPr>
      <a:lvl8pPr marL="1371600" algn="ctr" defTabSz="457200" rtl="0" fontAlgn="base">
        <a:spcBef>
          <a:spcPct val="0"/>
        </a:spcBef>
        <a:spcAft>
          <a:spcPct val="0"/>
        </a:spcAft>
        <a:defRPr sz="4400">
          <a:solidFill>
            <a:schemeClr val="tx1"/>
          </a:solidFill>
          <a:latin typeface="Helvetica Neue Light" pitchFamily="1" charset="0"/>
          <a:ea typeface="ＭＳ Ｐゴシック" pitchFamily="1" charset="-128"/>
        </a:defRPr>
      </a:lvl8pPr>
      <a:lvl9pPr marL="1828800" algn="ctr" defTabSz="457200" rtl="0" fontAlgn="base">
        <a:spcBef>
          <a:spcPct val="0"/>
        </a:spcBef>
        <a:spcAft>
          <a:spcPct val="0"/>
        </a:spcAft>
        <a:defRPr sz="4400">
          <a:solidFill>
            <a:schemeClr val="tx1"/>
          </a:solidFill>
          <a:latin typeface="Helvetica Neue Light" pitchFamily="1" charset="0"/>
          <a:ea typeface="ＭＳ Ｐゴシック" pitchFamily="1" charset="-128"/>
        </a:defRPr>
      </a:lvl9pPr>
    </p:titleStyle>
    <p:body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Helvetica Neue UltraLight"/>
          <a:ea typeface="MS PGothic"/>
          <a:cs typeface="Helvetica Neue UltraLight"/>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Helvetica Neue Light"/>
          <a:ea typeface="Helvetica Neue Light" pitchFamily="1" charset="0"/>
          <a:cs typeface="Helvetica Neue Light"/>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Helvetica Neue Light"/>
          <a:ea typeface="Helvetica Neue Light" pitchFamily="1" charset="0"/>
          <a:cs typeface="Helvetica Neue Light"/>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Helvetica Neue Light"/>
          <a:ea typeface="Helvetica Neue Light" pitchFamily="1" charset="0"/>
          <a:cs typeface="Helvetica Neue Light"/>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Helvetica Neue Light"/>
          <a:ea typeface="Helvetica Neue Light" pitchFamily="1" charset="0"/>
          <a:cs typeface="Helvetica Neue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itle 18"/>
          <p:cNvSpPr>
            <a:spLocks noGrp="1"/>
          </p:cNvSpPr>
          <p:nvPr>
            <p:ph type="ctrTitle"/>
          </p:nvPr>
        </p:nvSpPr>
        <p:spPr>
          <a:xfrm>
            <a:off x="517525" y="2981325"/>
            <a:ext cx="5921375" cy="3408363"/>
          </a:xfrm>
        </p:spPr>
        <p:txBody>
          <a:bodyPr/>
          <a:lstStyle/>
          <a:p>
            <a:r>
              <a:rPr lang="uk-UA" sz="1600" b="1" smtClean="0"/>
              <a:t/>
            </a:r>
            <a:br>
              <a:rPr lang="uk-UA" sz="1600" b="1" smtClean="0"/>
            </a:br>
            <a:r>
              <a:rPr lang="uk-UA" sz="1600" b="1" smtClean="0"/>
              <a:t/>
            </a:r>
            <a:br>
              <a:rPr lang="uk-UA" sz="1600" b="1" smtClean="0"/>
            </a:br>
            <a:r>
              <a:rPr lang="uk-UA" sz="1600" smtClean="0"/>
              <a:t/>
            </a:r>
            <a:br>
              <a:rPr lang="uk-UA" sz="1600" smtClean="0"/>
            </a:br>
            <a:r>
              <a:rPr lang="uk-UA" sz="1600" smtClean="0"/>
              <a:t/>
            </a:r>
            <a:br>
              <a:rPr lang="uk-UA" sz="1600" smtClean="0"/>
            </a:br>
            <a:r>
              <a:rPr lang="uk-UA" sz="1600" smtClean="0"/>
              <a:t/>
            </a:r>
            <a:br>
              <a:rPr lang="uk-UA" sz="1600" smtClean="0"/>
            </a:br>
            <a:r>
              <a:rPr lang="uk-UA" sz="1600" b="1" smtClean="0"/>
              <a:t>ТЕЗИ ВИСТУПУ</a:t>
            </a:r>
            <a:r>
              <a:rPr lang="uk-UA" sz="1600" smtClean="0"/>
              <a:t/>
            </a:r>
            <a:br>
              <a:rPr lang="uk-UA" sz="1600" smtClean="0"/>
            </a:br>
            <a:r>
              <a:rPr lang="uk-UA" sz="1600" b="1" smtClean="0"/>
              <a:t>директора департаменту технічного регулювання Мінекономрозвитку Віткіна Леоніда Михайловича </a:t>
            </a:r>
            <a:br>
              <a:rPr lang="uk-UA" sz="1600" b="1" smtClean="0"/>
            </a:br>
            <a:r>
              <a:rPr lang="uk-UA" sz="1600" b="1" smtClean="0"/>
              <a:t>на засіданні науково-технічної ради у сфері технічного регулювання</a:t>
            </a:r>
            <a:r>
              <a:rPr lang="uk-UA" sz="1600" smtClean="0"/>
              <a:t> </a:t>
            </a:r>
            <a:r>
              <a:rPr lang="uk-UA" sz="1600" b="1" smtClean="0"/>
              <a:t>при Міністерстві економічного розвитку і торгівлі України,</a:t>
            </a:r>
            <a:r>
              <a:rPr lang="uk-UA" sz="1600" smtClean="0"/>
              <a:t> </a:t>
            </a:r>
            <a:r>
              <a:rPr lang="en-US" sz="1600" b="1" smtClean="0"/>
              <a:t>13</a:t>
            </a:r>
            <a:r>
              <a:rPr lang="uk-UA" sz="1600" b="1" smtClean="0"/>
              <a:t>.04.2017, м. Київ</a:t>
            </a:r>
            <a:r>
              <a:rPr lang="uk-UA" sz="1600" smtClean="0"/>
              <a:t/>
            </a:r>
            <a:br>
              <a:rPr lang="uk-UA" sz="1600" smtClean="0"/>
            </a:br>
            <a:r>
              <a:rPr lang="uk-UA" sz="1600" b="1" smtClean="0"/>
              <a:t> </a:t>
            </a:r>
            <a:r>
              <a:rPr lang="uk-UA" sz="1600" smtClean="0"/>
              <a:t/>
            </a:r>
            <a:br>
              <a:rPr lang="uk-UA" sz="1600" smtClean="0"/>
            </a:br>
            <a:endParaRPr lang="uk-UA" sz="160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8"/>
          <p:cNvSpPr>
            <a:spLocks noGrp="1"/>
          </p:cNvSpPr>
          <p:nvPr>
            <p:ph type="title" idx="4294967295"/>
          </p:nvPr>
        </p:nvSpPr>
        <p:spPr>
          <a:xfrm>
            <a:off x="457200" y="274638"/>
            <a:ext cx="8229600" cy="541337"/>
          </a:xfrm>
        </p:spPr>
        <p:txBody>
          <a:bodyPr/>
          <a:lstStyle/>
          <a:p>
            <a:pPr eaLnBrk="1" hangingPunct="1"/>
            <a:r>
              <a:rPr lang="uk-UA" sz="2400" b="1" smtClean="0"/>
              <a:t>Програмні документи </a:t>
            </a:r>
          </a:p>
        </p:txBody>
      </p:sp>
      <p:sp>
        <p:nvSpPr>
          <p:cNvPr id="14338" name="Rectangle 3"/>
          <p:cNvSpPr>
            <a:spLocks noGrp="1"/>
          </p:cNvSpPr>
          <p:nvPr>
            <p:ph type="body" idx="4294967295"/>
          </p:nvPr>
        </p:nvSpPr>
        <p:spPr>
          <a:xfrm>
            <a:off x="457200" y="815975"/>
            <a:ext cx="8229600" cy="5548313"/>
          </a:xfrm>
        </p:spPr>
        <p:txBody>
          <a:bodyPr/>
          <a:lstStyle/>
          <a:p>
            <a:pPr algn="just">
              <a:buFont typeface="Arial" charset="0"/>
              <a:buNone/>
            </a:pPr>
            <a:r>
              <a:rPr lang="uk-UA" sz="2800" smtClean="0"/>
              <a:t>			Завдання, що виконувались Мінекономрозвитку з метою реформування системи технічного регулювання, стандартизації, метрології та метрологічної діяльності у І кварталі 2017 року, визначено:</a:t>
            </a:r>
          </a:p>
          <a:p>
            <a:pPr algn="just">
              <a:buFont typeface="Arial" charset="0"/>
              <a:buNone/>
            </a:pPr>
            <a:r>
              <a:rPr lang="uk-UA" sz="2800" smtClean="0"/>
              <a:t>			Угодою про асоціацію між Україною та ЄС;</a:t>
            </a:r>
          </a:p>
          <a:p>
            <a:pPr algn="just">
              <a:buFont typeface="Arial" charset="0"/>
              <a:buNone/>
            </a:pPr>
            <a:r>
              <a:rPr lang="uk-UA" sz="2800" smtClean="0"/>
              <a:t>			Стратегією розвитку системи технічного регулювання на період до 2020 року, схваленою розпорядженням Кабінету Міністрів України  від 19.08.2015 № 844-р.</a:t>
            </a:r>
          </a:p>
          <a:p>
            <a:pPr algn="just">
              <a:buFont typeface="Arial" charset="0"/>
              <a:buNone/>
            </a:pPr>
            <a:r>
              <a:rPr lang="uk-UA" sz="2800" smtClean="0"/>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8"/>
          <p:cNvSpPr>
            <a:spLocks noGrp="1"/>
          </p:cNvSpPr>
          <p:nvPr>
            <p:ph type="title"/>
          </p:nvPr>
        </p:nvSpPr>
        <p:spPr>
          <a:xfrm>
            <a:off x="457200" y="115888"/>
            <a:ext cx="8229600" cy="1357312"/>
          </a:xfrm>
        </p:spPr>
        <p:txBody>
          <a:bodyPr/>
          <a:lstStyle/>
          <a:p>
            <a:pPr eaLnBrk="1" hangingPunct="1"/>
            <a:r>
              <a:rPr lang="uk-UA" sz="2400" b="1" smtClean="0"/>
              <a:t> </a:t>
            </a:r>
            <a:r>
              <a:rPr lang="uk-UA" sz="2600" b="1" smtClean="0"/>
              <a:t>Координація робіт у сфері технічного регулювання, стандартизації, метрології та метрологічної діяльності</a:t>
            </a:r>
          </a:p>
        </p:txBody>
      </p:sp>
      <p:sp>
        <p:nvSpPr>
          <p:cNvPr id="15362" name="Rectangle 3"/>
          <p:cNvSpPr>
            <a:spLocks noGrp="1"/>
          </p:cNvSpPr>
          <p:nvPr>
            <p:ph type="body" idx="1"/>
          </p:nvPr>
        </p:nvSpPr>
        <p:spPr>
          <a:xfrm>
            <a:off x="123825" y="1598613"/>
            <a:ext cx="8886825" cy="5259387"/>
          </a:xfrm>
        </p:spPr>
        <p:txBody>
          <a:bodyPr/>
          <a:lstStyle/>
          <a:p>
            <a:pPr>
              <a:lnSpc>
                <a:spcPct val="80000"/>
              </a:lnSpc>
              <a:buFont typeface="Arial" charset="0"/>
              <a:buNone/>
            </a:pPr>
            <a:r>
              <a:rPr lang="uk-UA" sz="2600" dirty="0" smtClean="0"/>
              <a:t>			</a:t>
            </a:r>
            <a:r>
              <a:rPr lang="uk-UA" sz="2400" i="1" dirty="0" smtClean="0"/>
              <a:t>Урядом прийнято розпорядження від 29.03.2017       № 225-р " Про внесення змін до пункту 9 додатка до Стратегії розвитку системи технічного регулювання на період до 2020 року ", яким передбачено підготовку проектів 4 нових технічних регламентів у сфері енергетичного маркування.</a:t>
            </a:r>
          </a:p>
          <a:p>
            <a:pPr algn="just">
              <a:lnSpc>
                <a:spcPct val="80000"/>
              </a:lnSpc>
              <a:buFont typeface="Arial" charset="0"/>
              <a:buNone/>
            </a:pPr>
            <a:r>
              <a:rPr lang="uk-UA" sz="2400" i="1" dirty="0" smtClean="0"/>
              <a:t>			Розроблено проект постанови КМУ "Про внесення змін до постанови Кабінету Міністрів України                  від 23 квітня 2014 р. № 117"</a:t>
            </a:r>
            <a:r>
              <a:rPr lang="uk-UA" sz="2400" dirty="0" smtClean="0"/>
              <a:t> (щодо </a:t>
            </a:r>
            <a:r>
              <a:rPr lang="uk-UA" sz="2400" dirty="0" smtClean="0"/>
              <a:t>здійснення попередньої </a:t>
            </a:r>
            <a:r>
              <a:rPr lang="uk-UA" sz="2400" dirty="0" smtClean="0"/>
              <a:t>оплати товарів, робіт і послуг, що закуповуються за бюджетні кошти) з </a:t>
            </a:r>
            <a:r>
              <a:rPr lang="uk-UA" sz="2400" i="1" dirty="0" smtClean="0"/>
              <a:t>метою ефективного використання коштів на оновлення і модернізацію засобів та обладнання випробувальних, калібрувальних, вимірювальних і </a:t>
            </a:r>
            <a:r>
              <a:rPr lang="uk-UA" sz="2400" i="1" dirty="0" err="1" smtClean="0"/>
              <a:t>повірочних</a:t>
            </a:r>
            <a:r>
              <a:rPr lang="uk-UA" sz="2400" i="1" dirty="0" smtClean="0"/>
              <a:t> лабораторій, удосконалення державних первинних еталонів при закупівлі відповідних товарів за бюджетною програмою 1201440.</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8"/>
          <p:cNvSpPr>
            <a:spLocks noGrp="1"/>
          </p:cNvSpPr>
          <p:nvPr>
            <p:ph type="title" idx="4294967295"/>
          </p:nvPr>
        </p:nvSpPr>
        <p:spPr>
          <a:xfrm>
            <a:off x="457200" y="106363"/>
            <a:ext cx="8229600" cy="674687"/>
          </a:xfrm>
        </p:spPr>
        <p:txBody>
          <a:bodyPr/>
          <a:lstStyle/>
          <a:p>
            <a:pPr eaLnBrk="1" hangingPunct="1"/>
            <a:r>
              <a:rPr lang="uk-UA" sz="2400" b="1" smtClean="0"/>
              <a:t> </a:t>
            </a:r>
            <a:r>
              <a:rPr lang="uk-UA" sz="2600" b="1" smtClean="0"/>
              <a:t>Сфера стандартизації</a:t>
            </a:r>
          </a:p>
        </p:txBody>
      </p:sp>
      <p:sp>
        <p:nvSpPr>
          <p:cNvPr id="33795" name="Rectangle 3"/>
          <p:cNvSpPr>
            <a:spLocks noGrp="1"/>
          </p:cNvSpPr>
          <p:nvPr>
            <p:ph type="body" idx="4294967295"/>
          </p:nvPr>
        </p:nvSpPr>
        <p:spPr>
          <a:xfrm>
            <a:off x="123825" y="781050"/>
            <a:ext cx="8562975" cy="5822950"/>
          </a:xfrm>
        </p:spPr>
        <p:txBody>
          <a:bodyPr/>
          <a:lstStyle/>
          <a:p>
            <a:pPr lvl="2" algn="just">
              <a:lnSpc>
                <a:spcPct val="80000"/>
              </a:lnSpc>
            </a:pPr>
            <a:r>
              <a:rPr lang="uk-UA" b="1" i="1" dirty="0" smtClean="0">
                <a:ea typeface="Helvetica Neue Light"/>
              </a:rPr>
              <a:t>приведення законодавства у відповідність до Закону України "Про стандартизацію"</a:t>
            </a:r>
            <a:endParaRPr lang="uk-UA" i="1" dirty="0" smtClean="0">
              <a:ea typeface="Helvetica Neue Light"/>
            </a:endParaRPr>
          </a:p>
          <a:p>
            <a:pPr algn="just">
              <a:lnSpc>
                <a:spcPct val="80000"/>
              </a:lnSpc>
              <a:buFont typeface="Arial" charset="0"/>
              <a:buNone/>
            </a:pPr>
            <a:r>
              <a:rPr lang="uk-UA" sz="2400" i="1" dirty="0" smtClean="0"/>
              <a:t>			Проводиться робота щодо подання  на розгляд КМУ (планується до кінця квітня 2017 року) Закону України "Про внесення змін до деяких законодавчих актів України у зв’язку з прийняттям Закону України "Про стандартизацію" (передбачається внесення змін до       128 законів України)</a:t>
            </a:r>
            <a:r>
              <a:rPr lang="uk-UA" sz="2400" dirty="0" smtClean="0"/>
              <a:t> </a:t>
            </a:r>
          </a:p>
          <a:p>
            <a:pPr lvl="2" algn="just">
              <a:lnSpc>
                <a:spcPct val="80000"/>
              </a:lnSpc>
            </a:pPr>
            <a:r>
              <a:rPr lang="uk-UA" b="1" i="1" dirty="0" smtClean="0">
                <a:ea typeface="Helvetica Neue Light"/>
              </a:rPr>
              <a:t>розроблення нормативно-правових актів та виконання заходів, спрямованих на розвиток стандартизації</a:t>
            </a:r>
            <a:endParaRPr lang="uk-UA" dirty="0" smtClean="0">
              <a:ea typeface="Helvetica Neue Light"/>
            </a:endParaRPr>
          </a:p>
          <a:p>
            <a:pPr algn="just">
              <a:lnSpc>
                <a:spcPct val="80000"/>
              </a:lnSpc>
              <a:buFont typeface="Arial" charset="0"/>
              <a:buNone/>
            </a:pPr>
            <a:r>
              <a:rPr lang="uk-UA" sz="2400" dirty="0" smtClean="0"/>
              <a:t>			Розроблено спільний наказ </a:t>
            </a:r>
            <a:r>
              <a:rPr lang="uk-UA" sz="2400" dirty="0" err="1" smtClean="0"/>
              <a:t>Мінекономрозвитку</a:t>
            </a:r>
            <a:r>
              <a:rPr lang="uk-UA" sz="2400" dirty="0" smtClean="0"/>
              <a:t>, Міноборони та ДКА щодо реформування системи стандартизації та технічного регулювання у сфері розроблення та виробництва продукції оборонного призначення ("Дорожня карта"). Наказ, підписаний </a:t>
            </a:r>
            <a:r>
              <a:rPr lang="uk-UA" sz="2400" dirty="0" err="1" smtClean="0"/>
              <a:t>Мінекономрозвитку</a:t>
            </a:r>
            <a:r>
              <a:rPr lang="uk-UA" sz="2400" dirty="0" smtClean="0"/>
              <a:t> та ДКА, знаходиться на підписі у Міністра оборони України.</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8"/>
          <p:cNvSpPr>
            <a:spLocks noGrp="1"/>
          </p:cNvSpPr>
          <p:nvPr>
            <p:ph type="title" idx="4294967295"/>
          </p:nvPr>
        </p:nvSpPr>
        <p:spPr>
          <a:xfrm>
            <a:off x="457200" y="123825"/>
            <a:ext cx="8229600" cy="800100"/>
          </a:xfrm>
        </p:spPr>
        <p:txBody>
          <a:bodyPr/>
          <a:lstStyle/>
          <a:p>
            <a:pPr eaLnBrk="1" hangingPunct="1"/>
            <a:r>
              <a:rPr lang="uk-UA" sz="2400" b="1" smtClean="0"/>
              <a:t> Сфера стандартизації</a:t>
            </a:r>
          </a:p>
        </p:txBody>
      </p:sp>
      <p:sp>
        <p:nvSpPr>
          <p:cNvPr id="16386" name="Rectangle 3"/>
          <p:cNvSpPr>
            <a:spLocks noGrp="1"/>
          </p:cNvSpPr>
          <p:nvPr>
            <p:ph type="body" idx="4294967295"/>
          </p:nvPr>
        </p:nvSpPr>
        <p:spPr>
          <a:xfrm>
            <a:off x="123825" y="923925"/>
            <a:ext cx="8562975" cy="5934075"/>
          </a:xfrm>
        </p:spPr>
        <p:txBody>
          <a:bodyPr/>
          <a:lstStyle/>
          <a:p>
            <a:pPr lvl="2">
              <a:lnSpc>
                <a:spcPct val="90000"/>
              </a:lnSpc>
            </a:pPr>
            <a:r>
              <a:rPr lang="uk-UA" b="1" i="1" smtClean="0">
                <a:ea typeface="Helvetica Neue Light"/>
              </a:rPr>
              <a:t>оновлення складу Комісії з апеляцій НОС</a:t>
            </a:r>
            <a:r>
              <a:rPr lang="uk-UA" i="1" smtClean="0">
                <a:ea typeface="Helvetica Neue Light"/>
              </a:rPr>
              <a:t>,    який  затверджено наказом Мінекономрозвитку від  27.02.2017 № 273</a:t>
            </a:r>
          </a:p>
          <a:p>
            <a:pPr algn="just">
              <a:lnSpc>
                <a:spcPct val="90000"/>
              </a:lnSpc>
              <a:buFont typeface="Arial" charset="0"/>
              <a:buNone/>
            </a:pPr>
            <a:r>
              <a:rPr lang="uk-UA" sz="2400" i="1" smtClean="0"/>
              <a:t>			Започатковано процедуру оновлення складу Керівної ради НОС. Надіслано листи 101 організації-претенденту на членство в керівній раді</a:t>
            </a:r>
            <a:r>
              <a:rPr lang="uk-UA" sz="2400" smtClean="0"/>
              <a:t>. Найближчим часом передбачається провести загальні збори з метою обрання членів керівної ради.</a:t>
            </a:r>
          </a:p>
          <a:p>
            <a:pPr lvl="2">
              <a:lnSpc>
                <a:spcPct val="90000"/>
              </a:lnSpc>
            </a:pPr>
            <a:r>
              <a:rPr lang="uk-UA" b="1" i="1" smtClean="0">
                <a:ea typeface="Helvetica Neue Light"/>
              </a:rPr>
              <a:t>затвердження </a:t>
            </a:r>
            <a:r>
              <a:rPr lang="uk-UA" smtClean="0">
                <a:ea typeface="Helvetica Neue Light"/>
              </a:rPr>
              <a:t>(</a:t>
            </a:r>
            <a:r>
              <a:rPr lang="uk-UA" i="1" smtClean="0">
                <a:ea typeface="Helvetica Neue Light"/>
              </a:rPr>
              <a:t>наказом Мінекономрозвитку від 14.03.2017 № 372)</a:t>
            </a:r>
            <a:r>
              <a:rPr lang="uk-UA" smtClean="0">
                <a:ea typeface="Helvetica Neue Light"/>
              </a:rPr>
              <a:t> </a:t>
            </a:r>
            <a:r>
              <a:rPr lang="uk-UA" b="1" i="1" smtClean="0">
                <a:ea typeface="Helvetica Neue Light"/>
              </a:rPr>
              <a:t>Переліку національних стандартів, що гармонізовані з відповідними європейськими стандартами та є доказом безпечності нехарчової продукції</a:t>
            </a:r>
          </a:p>
          <a:p>
            <a:pPr>
              <a:lnSpc>
                <a:spcPct val="90000"/>
              </a:lnSpc>
              <a:buFont typeface="Arial" charset="0"/>
              <a:buNone/>
            </a:pPr>
            <a:r>
              <a:rPr lang="uk-UA" sz="2400" b="1" i="1" smtClean="0"/>
              <a:t>			 </a:t>
            </a:r>
            <a:r>
              <a:rPr lang="uk-UA" sz="2400" smtClean="0"/>
              <a:t>До Переліку включено 61 національний стандарт, ідентичний європейським гармонізованим стандартам.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8"/>
          <p:cNvSpPr>
            <a:spLocks noGrp="1"/>
          </p:cNvSpPr>
          <p:nvPr>
            <p:ph type="title" idx="4294967295"/>
          </p:nvPr>
        </p:nvSpPr>
        <p:spPr>
          <a:xfrm>
            <a:off x="457200" y="41275"/>
            <a:ext cx="8229600" cy="504825"/>
          </a:xfrm>
        </p:spPr>
        <p:txBody>
          <a:bodyPr/>
          <a:lstStyle/>
          <a:p>
            <a:pPr eaLnBrk="1" hangingPunct="1"/>
            <a:r>
              <a:rPr lang="uk-UA" sz="2400" b="1" smtClean="0"/>
              <a:t> Сфера стандартизації</a:t>
            </a:r>
          </a:p>
        </p:txBody>
      </p:sp>
      <p:sp>
        <p:nvSpPr>
          <p:cNvPr id="17410" name="Rectangle 3"/>
          <p:cNvSpPr>
            <a:spLocks noGrp="1"/>
          </p:cNvSpPr>
          <p:nvPr>
            <p:ph type="body" idx="4294967295"/>
          </p:nvPr>
        </p:nvSpPr>
        <p:spPr>
          <a:xfrm>
            <a:off x="123825" y="546100"/>
            <a:ext cx="8869363" cy="6311900"/>
          </a:xfrm>
        </p:spPr>
        <p:txBody>
          <a:bodyPr/>
          <a:lstStyle/>
          <a:p>
            <a:pPr lvl="2">
              <a:lnSpc>
                <a:spcPct val="80000"/>
              </a:lnSpc>
            </a:pPr>
            <a:r>
              <a:rPr lang="uk-UA" b="1" i="1" dirty="0" smtClean="0">
                <a:ea typeface="Helvetica Neue Light"/>
              </a:rPr>
              <a:t>реалізація заходів з метою започаткування бюджетного процесу у сфері стандартизації у 2017 році</a:t>
            </a:r>
            <a:endParaRPr lang="uk-UA" i="1" dirty="0" smtClean="0">
              <a:ea typeface="Helvetica Neue Light"/>
            </a:endParaRPr>
          </a:p>
          <a:p>
            <a:pPr algn="just">
              <a:lnSpc>
                <a:spcPct val="80000"/>
              </a:lnSpc>
              <a:buFont typeface="Arial" charset="0"/>
              <a:buNone/>
            </a:pPr>
            <a:r>
              <a:rPr lang="uk-UA" sz="2400" i="1" dirty="0" smtClean="0"/>
              <a:t>	</a:t>
            </a:r>
            <a:r>
              <a:rPr lang="uk-UA" sz="2200" dirty="0" err="1" smtClean="0"/>
              <a:t>внесено</a:t>
            </a:r>
            <a:r>
              <a:rPr lang="uk-UA" sz="2200" dirty="0" smtClean="0"/>
              <a:t> зміни до Порядку використання коштів, передбачених у державному бюджеті для гармонізації національних стандартів з міжнародними та європейськими;</a:t>
            </a:r>
          </a:p>
          <a:p>
            <a:pPr algn="just">
              <a:lnSpc>
                <a:spcPct val="80000"/>
              </a:lnSpc>
              <a:buFont typeface="Arial" charset="0"/>
              <a:buNone/>
            </a:pPr>
            <a:r>
              <a:rPr lang="uk-UA" sz="2200" dirty="0" smtClean="0"/>
              <a:t>	розглянуто звіти ДП "</a:t>
            </a:r>
            <a:r>
              <a:rPr lang="uk-UA" sz="2200" dirty="0" err="1" smtClean="0"/>
              <a:t>УкрНДНЦ</a:t>
            </a:r>
            <a:r>
              <a:rPr lang="uk-UA" sz="2200" dirty="0" smtClean="0"/>
              <a:t>" про виконання НДР за 2016 рік;</a:t>
            </a:r>
          </a:p>
          <a:p>
            <a:pPr algn="just">
              <a:lnSpc>
                <a:spcPct val="80000"/>
              </a:lnSpc>
              <a:buFont typeface="Arial" charset="0"/>
              <a:buNone/>
            </a:pPr>
            <a:r>
              <a:rPr lang="uk-UA" sz="2200" dirty="0" smtClean="0"/>
              <a:t>	підготовлено звіти про виконання паспортів бюджетних програм за 2016 рік за КПКВК 1201220 та КПКВК 1201440;</a:t>
            </a:r>
          </a:p>
          <a:p>
            <a:pPr algn="just">
              <a:lnSpc>
                <a:spcPct val="80000"/>
              </a:lnSpc>
              <a:buFont typeface="Arial" charset="0"/>
              <a:buNone/>
            </a:pPr>
            <a:r>
              <a:rPr lang="uk-UA" sz="2200" dirty="0" smtClean="0"/>
              <a:t>	підготовлено пропозицій до паспорту бюджетної  програми КПКВК 1201220 на 2017 рік;</a:t>
            </a:r>
          </a:p>
          <a:p>
            <a:pPr algn="just">
              <a:lnSpc>
                <a:spcPct val="80000"/>
              </a:lnSpc>
              <a:buFont typeface="Arial" charset="0"/>
              <a:buNone/>
            </a:pPr>
            <a:r>
              <a:rPr lang="uk-UA" sz="2200" dirty="0" smtClean="0"/>
              <a:t>	затверджено План науково-дослідних робіт Міністерства економічного розвитку і торгівлі України у сфері стандартизації на 2017 рік; </a:t>
            </a:r>
          </a:p>
          <a:p>
            <a:pPr algn="just">
              <a:lnSpc>
                <a:spcPct val="80000"/>
              </a:lnSpc>
              <a:buFont typeface="Arial" charset="0"/>
              <a:buNone/>
            </a:pPr>
            <a:r>
              <a:rPr lang="uk-UA" sz="2200" dirty="0" smtClean="0"/>
              <a:t>	погоджено Програму робіт з національної стандартизації на 2017 рік, до якої включено розроблення 1945 національних стандартів, гармонізованих з міжнародними та європейськими, з яких: 1107 – методом перекладу за бюджетними програмами </a:t>
            </a:r>
            <a:r>
              <a:rPr lang="uk-UA" sz="2200" dirty="0" err="1" smtClean="0"/>
              <a:t>Мінекономрозвитку</a:t>
            </a:r>
            <a:r>
              <a:rPr lang="uk-UA" sz="2200" dirty="0" smtClean="0"/>
              <a:t>, 1096 – методом перекладу під технічні регламенти. Програму затверджено наказом ДП "</a:t>
            </a:r>
            <a:r>
              <a:rPr lang="uk-UA" sz="2200" dirty="0" err="1" smtClean="0"/>
              <a:t>УкрНДНЦ</a:t>
            </a:r>
            <a:r>
              <a:rPr lang="uk-UA" sz="2200" dirty="0" smtClean="0"/>
              <a:t>" від 03.04.2017 № 64.</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8"/>
          <p:cNvSpPr>
            <a:spLocks noGrp="1"/>
          </p:cNvSpPr>
          <p:nvPr>
            <p:ph type="title" idx="4294967295"/>
          </p:nvPr>
        </p:nvSpPr>
        <p:spPr>
          <a:xfrm>
            <a:off x="457200" y="30163"/>
            <a:ext cx="8229600" cy="595312"/>
          </a:xfrm>
        </p:spPr>
        <p:txBody>
          <a:bodyPr/>
          <a:lstStyle/>
          <a:p>
            <a:pPr eaLnBrk="1" hangingPunct="1"/>
            <a:r>
              <a:rPr lang="uk-UA" sz="2400" b="1" smtClean="0"/>
              <a:t> </a:t>
            </a:r>
            <a:r>
              <a:rPr lang="uk-UA" sz="2600" b="1" smtClean="0"/>
              <a:t>Сфера стандартизації</a:t>
            </a:r>
          </a:p>
        </p:txBody>
      </p:sp>
      <p:sp>
        <p:nvSpPr>
          <p:cNvPr id="18434" name="Rectangle 3"/>
          <p:cNvSpPr>
            <a:spLocks noGrp="1"/>
          </p:cNvSpPr>
          <p:nvPr>
            <p:ph type="body" idx="4294967295"/>
          </p:nvPr>
        </p:nvSpPr>
        <p:spPr>
          <a:xfrm>
            <a:off x="123825" y="625475"/>
            <a:ext cx="9020175" cy="5686425"/>
          </a:xfrm>
        </p:spPr>
        <p:txBody>
          <a:bodyPr/>
          <a:lstStyle/>
          <a:p>
            <a:pPr lvl="2">
              <a:lnSpc>
                <a:spcPct val="90000"/>
              </a:lnSpc>
            </a:pPr>
            <a:r>
              <a:rPr lang="uk-UA" b="1" i="1" smtClean="0">
                <a:ea typeface="Helvetica Neue Light"/>
              </a:rPr>
              <a:t>зміцнення інституційної спроможності НОС</a:t>
            </a:r>
            <a:endParaRPr lang="uk-UA" i="1" smtClean="0">
              <a:ea typeface="Helvetica Neue Light"/>
            </a:endParaRPr>
          </a:p>
          <a:p>
            <a:pPr>
              <a:lnSpc>
                <a:spcPct val="90000"/>
              </a:lnSpc>
              <a:buFont typeface="Arial" charset="0"/>
              <a:buNone/>
            </a:pPr>
            <a:r>
              <a:rPr lang="uk-UA" sz="2400" i="1" smtClean="0"/>
              <a:t>			</a:t>
            </a:r>
            <a:r>
              <a:rPr lang="uk-UA" sz="2200" i="1" smtClean="0"/>
              <a:t>У І кварталі 2017 року проведено одне засідання Керівної ради НОС.</a:t>
            </a:r>
            <a:r>
              <a:rPr lang="uk-UA" sz="2200" smtClean="0"/>
              <a:t> Схвалено рішення щодо затвердження Програми стандартизації на 2017 рік та щорічний звіт національного органу стандартизації.</a:t>
            </a:r>
          </a:p>
          <a:p>
            <a:pPr lvl="2">
              <a:lnSpc>
                <a:spcPct val="90000"/>
              </a:lnSpc>
            </a:pPr>
            <a:r>
              <a:rPr lang="uk-UA" b="1" i="1" smtClean="0">
                <a:ea typeface="Helvetica Neue Light"/>
              </a:rPr>
              <a:t>виконання інших заходів</a:t>
            </a:r>
            <a:endParaRPr lang="uk-UA" smtClean="0">
              <a:ea typeface="Helvetica Neue Light"/>
            </a:endParaRPr>
          </a:p>
          <a:p>
            <a:pPr>
              <a:lnSpc>
                <a:spcPct val="90000"/>
              </a:lnSpc>
              <a:buFont typeface="Arial" charset="0"/>
              <a:buNone/>
            </a:pPr>
            <a:r>
              <a:rPr lang="uk-UA" sz="2400" smtClean="0"/>
              <a:t>			</a:t>
            </a:r>
            <a:r>
              <a:rPr lang="uk-UA" sz="2200" smtClean="0"/>
              <a:t>проект наказу Мінекономрозвитку "Про затвердження Порядку розроблення національних класифікаторів" надіслано на погодження заінтересованим ЦОВВ.</a:t>
            </a:r>
            <a:endParaRPr lang="uk-UA" sz="2200" b="1" i="1" smtClean="0"/>
          </a:p>
          <a:p>
            <a:pPr lvl="2">
              <a:lnSpc>
                <a:spcPct val="90000"/>
              </a:lnSpc>
            </a:pPr>
            <a:r>
              <a:rPr lang="uk-UA" b="1" i="1" smtClean="0">
                <a:ea typeface="Helvetica Neue Light"/>
              </a:rPr>
              <a:t>прийняття стандартів НОС</a:t>
            </a:r>
            <a:endParaRPr lang="uk-UA" smtClean="0">
              <a:ea typeface="Helvetica Neue Light"/>
            </a:endParaRPr>
          </a:p>
          <a:p>
            <a:pPr>
              <a:lnSpc>
                <a:spcPct val="90000"/>
              </a:lnSpc>
              <a:buFont typeface="Arial" charset="0"/>
              <a:buNone/>
            </a:pPr>
            <a:r>
              <a:rPr lang="uk-UA" sz="2400" smtClean="0"/>
              <a:t>			</a:t>
            </a:r>
            <a:r>
              <a:rPr lang="uk-UA" sz="2200" smtClean="0"/>
              <a:t>У І кварталі 2017 року НОС (ДП "УкрНДНЦ") прийнято                            19 національних стандартів та змін до них, з яких 14 (73,7%) розроблено на основі міжнародних та європейських стандартів.</a:t>
            </a:r>
          </a:p>
          <a:p>
            <a:pPr>
              <a:lnSpc>
                <a:spcPct val="90000"/>
              </a:lnSpc>
              <a:buFont typeface="Arial" charset="0"/>
              <a:buNone/>
            </a:pPr>
            <a:r>
              <a:rPr lang="uk-UA" sz="2200" smtClean="0"/>
              <a:t>			На 01.04.2017 загальна кількість чинних національних стандартів становила 21706, з яких 12266 (56,5 %) розроблено на основі міжнародних та європейських стандартів.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8"/>
          <p:cNvSpPr>
            <a:spLocks noGrp="1"/>
          </p:cNvSpPr>
          <p:nvPr>
            <p:ph type="title" idx="4294967295"/>
          </p:nvPr>
        </p:nvSpPr>
        <p:spPr>
          <a:xfrm>
            <a:off x="350838" y="30163"/>
            <a:ext cx="8229600" cy="595312"/>
          </a:xfrm>
        </p:spPr>
        <p:txBody>
          <a:bodyPr/>
          <a:lstStyle/>
          <a:p>
            <a:pPr eaLnBrk="1" hangingPunct="1"/>
            <a:r>
              <a:rPr lang="uk-UA" sz="2400" b="1" smtClean="0"/>
              <a:t> </a:t>
            </a:r>
            <a:r>
              <a:rPr lang="uk-UA" sz="2600" b="1" smtClean="0"/>
              <a:t>Сфера метрології</a:t>
            </a:r>
          </a:p>
        </p:txBody>
      </p:sp>
      <p:sp>
        <p:nvSpPr>
          <p:cNvPr id="35843" name="Rectangle 3"/>
          <p:cNvSpPr>
            <a:spLocks noGrp="1"/>
          </p:cNvSpPr>
          <p:nvPr>
            <p:ph type="body" idx="4294967295"/>
          </p:nvPr>
        </p:nvSpPr>
        <p:spPr>
          <a:xfrm>
            <a:off x="123825" y="766763"/>
            <a:ext cx="9020175" cy="5686425"/>
          </a:xfrm>
        </p:spPr>
        <p:txBody>
          <a:bodyPr/>
          <a:lstStyle/>
          <a:p>
            <a:pPr lvl="2">
              <a:lnSpc>
                <a:spcPct val="70000"/>
              </a:lnSpc>
              <a:spcBef>
                <a:spcPct val="0"/>
              </a:spcBef>
            </a:pPr>
            <a:r>
              <a:rPr lang="uk-UA" b="1" i="1" dirty="0" smtClean="0">
                <a:ea typeface="Helvetica Neue Light"/>
              </a:rPr>
              <a:t>28.12.2016 Урядом прийнято постанову Кабінету Міністрів України  № 1041 </a:t>
            </a:r>
            <a:r>
              <a:rPr lang="uk-UA" sz="3200" b="1" i="1" dirty="0" smtClean="0">
                <a:ea typeface="Helvetica Neue Light"/>
              </a:rPr>
              <a:t>"</a:t>
            </a:r>
            <a:r>
              <a:rPr lang="uk-UA" b="1" i="1" dirty="0" smtClean="0">
                <a:ea typeface="Helvetica Neue Light"/>
              </a:rPr>
              <a:t>Про затвердження Програми розвитку еталонної бази на 2018-2022 роки</a:t>
            </a:r>
            <a:r>
              <a:rPr lang="uk-UA" sz="3200" b="1" i="1" dirty="0" smtClean="0">
                <a:ea typeface="Helvetica Neue Light"/>
              </a:rPr>
              <a:t>"</a:t>
            </a:r>
            <a:endParaRPr lang="uk-UA" i="1" dirty="0" smtClean="0">
              <a:ea typeface="Helvetica Neue Light"/>
            </a:endParaRPr>
          </a:p>
          <a:p>
            <a:pPr algn="just">
              <a:lnSpc>
                <a:spcPct val="90000"/>
              </a:lnSpc>
              <a:buFont typeface="Arial" charset="0"/>
              <a:buNone/>
            </a:pPr>
            <a:r>
              <a:rPr lang="uk-UA" sz="2400" i="1" dirty="0" smtClean="0"/>
              <a:t>			</a:t>
            </a:r>
            <a:r>
              <a:rPr lang="uk-UA" sz="2200" dirty="0" smtClean="0"/>
              <a:t>Заходами з виконання Програми передбачено створення  14 та вдосконалення 17 державних первинних еталонів, забезпечення утримання та експлуатацію 81 державного еталона та проведення звірень 20 державних еталонів на міжнародному рівні.</a:t>
            </a:r>
          </a:p>
          <a:p>
            <a:pPr>
              <a:lnSpc>
                <a:spcPct val="90000"/>
              </a:lnSpc>
              <a:buFont typeface="Arial" charset="0"/>
              <a:buNone/>
            </a:pPr>
            <a:r>
              <a:rPr lang="uk-UA" sz="2200" dirty="0" smtClean="0"/>
              <a:t>			Загальний обсяг фінансування Програми за рахунок коштів державного бюджету орієнтовно становить                       150173,1 тис. гривень.</a:t>
            </a:r>
          </a:p>
          <a:p>
            <a:pPr>
              <a:lnSpc>
                <a:spcPct val="90000"/>
              </a:lnSpc>
              <a:buFont typeface="Arial" charset="0"/>
              <a:buNone/>
            </a:pPr>
            <a:endParaRPr lang="uk-UA" sz="1000" dirty="0" smtClean="0"/>
          </a:p>
          <a:p>
            <a:pPr lvl="2">
              <a:lnSpc>
                <a:spcPct val="70000"/>
              </a:lnSpc>
              <a:spcBef>
                <a:spcPct val="0"/>
              </a:spcBef>
            </a:pPr>
            <a:r>
              <a:rPr lang="uk-UA" b="1" i="1" dirty="0" smtClean="0">
                <a:ea typeface="Helvetica Neue Light"/>
              </a:rPr>
              <a:t>запуск механізму уповноваження суб’єктів господарювання на проведення повірки законодавчо регульованих засобів вимірювальної техніки</a:t>
            </a:r>
            <a:r>
              <a:rPr lang="uk-UA" dirty="0" smtClean="0">
                <a:ea typeface="Helvetica Neue Light"/>
              </a:rPr>
              <a:t> </a:t>
            </a:r>
          </a:p>
          <a:p>
            <a:pPr>
              <a:lnSpc>
                <a:spcPct val="90000"/>
              </a:lnSpc>
              <a:buFont typeface="Arial" charset="0"/>
              <a:buNone/>
            </a:pPr>
            <a:r>
              <a:rPr lang="uk-UA" sz="2400" dirty="0" smtClean="0"/>
              <a:t>			</a:t>
            </a:r>
            <a:r>
              <a:rPr lang="uk-UA" sz="2200" i="1" dirty="0" err="1" smtClean="0"/>
              <a:t>Мінекономрозвитку</a:t>
            </a:r>
            <a:r>
              <a:rPr lang="uk-UA" sz="2200" dirty="0" smtClean="0"/>
              <a:t> прийнято рішення про уповноваження двох приватних суб’єктів господарювання. </a:t>
            </a:r>
          </a:p>
          <a:p>
            <a:pPr>
              <a:lnSpc>
                <a:spcPct val="90000"/>
              </a:lnSpc>
              <a:buFont typeface="Arial" charset="0"/>
              <a:buNone/>
            </a:pPr>
            <a:r>
              <a:rPr lang="uk-UA" b="1" i="1" dirty="0" smtClean="0"/>
              <a:t>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8"/>
          <p:cNvSpPr>
            <a:spLocks noGrp="1"/>
          </p:cNvSpPr>
          <p:nvPr>
            <p:ph type="title" idx="4294967295"/>
          </p:nvPr>
        </p:nvSpPr>
        <p:spPr>
          <a:xfrm>
            <a:off x="350838" y="30163"/>
            <a:ext cx="8229600" cy="595312"/>
          </a:xfrm>
        </p:spPr>
        <p:txBody>
          <a:bodyPr/>
          <a:lstStyle/>
          <a:p>
            <a:pPr eaLnBrk="1" hangingPunct="1"/>
            <a:r>
              <a:rPr lang="uk-UA" sz="2400" b="1" smtClean="0"/>
              <a:t> </a:t>
            </a:r>
            <a:r>
              <a:rPr lang="uk-UA" sz="2600" b="1" smtClean="0"/>
              <a:t>Сфера метрології</a:t>
            </a:r>
          </a:p>
        </p:txBody>
      </p:sp>
      <p:sp>
        <p:nvSpPr>
          <p:cNvPr id="36867" name="Rectangle 3"/>
          <p:cNvSpPr>
            <a:spLocks noGrp="1"/>
          </p:cNvSpPr>
          <p:nvPr>
            <p:ph type="body" idx="4294967295"/>
          </p:nvPr>
        </p:nvSpPr>
        <p:spPr>
          <a:xfrm>
            <a:off x="123825" y="731838"/>
            <a:ext cx="9020175" cy="5827712"/>
          </a:xfrm>
        </p:spPr>
        <p:txBody>
          <a:bodyPr/>
          <a:lstStyle/>
          <a:p>
            <a:pPr lvl="2">
              <a:lnSpc>
                <a:spcPct val="70000"/>
              </a:lnSpc>
              <a:spcBef>
                <a:spcPct val="0"/>
              </a:spcBef>
            </a:pPr>
            <a:r>
              <a:rPr lang="uk-UA" b="1" i="1" smtClean="0">
                <a:ea typeface="Helvetica Neue Light"/>
              </a:rPr>
              <a:t>зменшення тиску на бізнес</a:t>
            </a:r>
            <a:r>
              <a:rPr lang="uk-UA" smtClean="0">
                <a:ea typeface="Helvetica Neue Light"/>
              </a:rPr>
              <a:t> </a:t>
            </a:r>
          </a:p>
          <a:p>
            <a:pPr lvl="2">
              <a:lnSpc>
                <a:spcPct val="70000"/>
              </a:lnSpc>
              <a:spcBef>
                <a:spcPct val="0"/>
              </a:spcBef>
              <a:buFont typeface="Arial" charset="0"/>
              <a:buNone/>
            </a:pPr>
            <a:r>
              <a:rPr lang="uk-UA" sz="1800" i="1" smtClean="0">
                <a:ea typeface="Helvetica Neue Light"/>
              </a:rPr>
              <a:t>		</a:t>
            </a:r>
            <a:r>
              <a:rPr lang="uk-UA" sz="1000" i="1" smtClean="0">
                <a:ea typeface="Helvetica Neue Light"/>
              </a:rPr>
              <a:t>	</a:t>
            </a:r>
            <a:r>
              <a:rPr lang="uk-UA" sz="1000" smtClean="0">
                <a:ea typeface="Helvetica Neue Light"/>
              </a:rPr>
              <a:t> </a:t>
            </a:r>
          </a:p>
          <a:p>
            <a:pPr>
              <a:lnSpc>
                <a:spcPct val="90000"/>
              </a:lnSpc>
              <a:buFont typeface="Arial" charset="0"/>
              <a:buNone/>
            </a:pPr>
            <a:r>
              <a:rPr lang="uk-UA" sz="2200" smtClean="0"/>
              <a:t>			</a:t>
            </a:r>
            <a:r>
              <a:rPr lang="uk-UA" sz="2400" smtClean="0"/>
              <a:t>КМУ прийнято постанову від 18.01.2017 № 23, якою внесено зміни до постанови КМУ від 16.12.2015 № 1193 "Про затвердження Технічного регламенту щодо деяких товарів, які фасують за масою та об’ємом у готову упаковку", в частині добровільного нанесення виробникам продукції знака відповідності Технічному регламенту. Постанова набирає чинності з 28.07.2017.</a:t>
            </a:r>
          </a:p>
          <a:p>
            <a:pPr>
              <a:lnSpc>
                <a:spcPct val="90000"/>
              </a:lnSpc>
              <a:buFont typeface="Arial" charset="0"/>
              <a:buNone/>
            </a:pPr>
            <a:endParaRPr lang="uk-UA" sz="1000" smtClean="0"/>
          </a:p>
          <a:p>
            <a:pPr lvl="2">
              <a:lnSpc>
                <a:spcPct val="70000"/>
              </a:lnSpc>
              <a:spcBef>
                <a:spcPct val="0"/>
              </a:spcBef>
            </a:pPr>
            <a:r>
              <a:rPr lang="uk-UA" b="1" i="1" smtClean="0">
                <a:ea typeface="Helvetica Neue Light"/>
              </a:rPr>
              <a:t>проведення аналізу нормативно-правових актів, розроблених ЦОВВ, на відповідність Закону України </a:t>
            </a:r>
            <a:r>
              <a:rPr lang="uk-UA" b="1" smtClean="0">
                <a:ea typeface="Helvetica Neue Light"/>
              </a:rPr>
              <a:t>"</a:t>
            </a:r>
            <a:r>
              <a:rPr lang="uk-UA" b="1" i="1" smtClean="0">
                <a:ea typeface="Helvetica Neue Light"/>
              </a:rPr>
              <a:t>Про метрологію та метрологічну діяльність</a:t>
            </a:r>
            <a:r>
              <a:rPr lang="uk-UA" b="1" smtClean="0">
                <a:ea typeface="Helvetica Neue Light"/>
              </a:rPr>
              <a:t>"</a:t>
            </a:r>
            <a:endParaRPr lang="uk-UA" smtClean="0">
              <a:ea typeface="Helvetica Neue Light"/>
            </a:endParaRPr>
          </a:p>
          <a:p>
            <a:pPr>
              <a:lnSpc>
                <a:spcPct val="90000"/>
              </a:lnSpc>
              <a:buFont typeface="Arial" charset="0"/>
              <a:buNone/>
            </a:pPr>
            <a:r>
              <a:rPr lang="uk-UA" sz="2400" smtClean="0"/>
              <a:t>			Виявлено 180 нормативно-правових актів, які потребують приведення у відповідність до Закону України "Про метрологію та метрологічну діяльність". </a:t>
            </a:r>
          </a:p>
          <a:p>
            <a:pPr>
              <a:lnSpc>
                <a:spcPct val="90000"/>
              </a:lnSpc>
              <a:spcBef>
                <a:spcPct val="0"/>
              </a:spcBef>
              <a:buFont typeface="Arial" charset="0"/>
              <a:buNone/>
            </a:pPr>
            <a:r>
              <a:rPr lang="uk-UA" sz="2400" smtClean="0"/>
              <a:t>	 Готується відповідний лист до КМУ. </a:t>
            </a:r>
            <a:r>
              <a:rPr lang="uk-UA" b="1" i="1" smtClean="0"/>
              <a:t>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8"/>
          <p:cNvSpPr>
            <a:spLocks noGrp="1"/>
          </p:cNvSpPr>
          <p:nvPr>
            <p:ph type="title" idx="4294967295"/>
          </p:nvPr>
        </p:nvSpPr>
        <p:spPr>
          <a:xfrm>
            <a:off x="350838" y="30163"/>
            <a:ext cx="8229600" cy="595312"/>
          </a:xfrm>
        </p:spPr>
        <p:txBody>
          <a:bodyPr/>
          <a:lstStyle/>
          <a:p>
            <a:pPr eaLnBrk="1" hangingPunct="1"/>
            <a:r>
              <a:rPr lang="uk-UA" sz="2400" b="1" smtClean="0"/>
              <a:t> </a:t>
            </a:r>
            <a:r>
              <a:rPr lang="uk-UA" sz="2600" b="1" smtClean="0"/>
              <a:t>Сфера метрології</a:t>
            </a:r>
          </a:p>
        </p:txBody>
      </p:sp>
      <p:sp>
        <p:nvSpPr>
          <p:cNvPr id="37891" name="Rectangle 3"/>
          <p:cNvSpPr>
            <a:spLocks noGrp="1"/>
          </p:cNvSpPr>
          <p:nvPr>
            <p:ph type="body" idx="4294967295"/>
          </p:nvPr>
        </p:nvSpPr>
        <p:spPr>
          <a:xfrm>
            <a:off x="123825" y="625475"/>
            <a:ext cx="9020175" cy="5934075"/>
          </a:xfrm>
        </p:spPr>
        <p:txBody>
          <a:bodyPr/>
          <a:lstStyle/>
          <a:p>
            <a:pPr lvl="2">
              <a:lnSpc>
                <a:spcPct val="70000"/>
              </a:lnSpc>
              <a:spcBef>
                <a:spcPct val="0"/>
              </a:spcBef>
            </a:pPr>
            <a:endParaRPr lang="uk-UA" b="1" i="1" smtClean="0">
              <a:latin typeface="Arial" charset="0"/>
              <a:ea typeface="Helvetica Neue Light"/>
            </a:endParaRPr>
          </a:p>
          <a:p>
            <a:pPr lvl="2">
              <a:lnSpc>
                <a:spcPct val="70000"/>
              </a:lnSpc>
              <a:spcBef>
                <a:spcPct val="0"/>
              </a:spcBef>
            </a:pPr>
            <a:r>
              <a:rPr lang="uk-UA" b="1" i="1" smtClean="0">
                <a:latin typeface="Arial" charset="0"/>
                <a:ea typeface="Helvetica Neue Light"/>
              </a:rPr>
              <a:t>спрощення проведення повірки побутових лічильників води, встановлених в квартирах громадян</a:t>
            </a:r>
            <a:r>
              <a:rPr lang="uk-UA" smtClean="0">
                <a:latin typeface="Arial" charset="0"/>
                <a:ea typeface="Helvetica Neue Light"/>
              </a:rPr>
              <a:t> </a:t>
            </a:r>
            <a:r>
              <a:rPr lang="uk-UA" i="1" smtClean="0">
                <a:latin typeface="Arial" charset="0"/>
                <a:ea typeface="Helvetica Neue Light"/>
              </a:rPr>
              <a:t>	</a:t>
            </a:r>
          </a:p>
          <a:p>
            <a:pPr lvl="2">
              <a:lnSpc>
                <a:spcPct val="70000"/>
              </a:lnSpc>
              <a:spcBef>
                <a:spcPct val="0"/>
              </a:spcBef>
              <a:buFont typeface="Arial" charset="0"/>
              <a:buNone/>
            </a:pPr>
            <a:r>
              <a:rPr lang="uk-UA" sz="1000" i="1" smtClean="0">
                <a:latin typeface="Arial" charset="0"/>
                <a:ea typeface="Helvetica Neue Light"/>
              </a:rPr>
              <a:t>		</a:t>
            </a:r>
            <a:r>
              <a:rPr lang="uk-UA" sz="1000" smtClean="0">
                <a:latin typeface="Arial" charset="0"/>
                <a:ea typeface="Helvetica Neue Light"/>
              </a:rPr>
              <a:t> </a:t>
            </a:r>
          </a:p>
          <a:p>
            <a:pPr>
              <a:lnSpc>
                <a:spcPct val="90000"/>
              </a:lnSpc>
              <a:buFont typeface="Arial" charset="0"/>
              <a:buNone/>
            </a:pPr>
            <a:r>
              <a:rPr lang="uk-UA" sz="2400" smtClean="0">
                <a:latin typeface="Arial" charset="0"/>
              </a:rPr>
              <a:t>			Прийнято Методику повірки лічильників води з механічним відліковим пристроєм номінальних діаметрів </a:t>
            </a:r>
            <a:r>
              <a:rPr lang="ru-RU" sz="2400" smtClean="0">
                <a:latin typeface="Arial" charset="0"/>
              </a:rPr>
              <a:t>DN</a:t>
            </a:r>
            <a:r>
              <a:rPr lang="uk-UA" sz="2400" smtClean="0">
                <a:latin typeface="Arial" charset="0"/>
              </a:rPr>
              <a:t>10, </a:t>
            </a:r>
            <a:r>
              <a:rPr lang="ru-RU" sz="2400" smtClean="0">
                <a:latin typeface="Arial" charset="0"/>
              </a:rPr>
              <a:t>DN</a:t>
            </a:r>
            <a:r>
              <a:rPr lang="uk-UA" sz="2400" smtClean="0">
                <a:latin typeface="Arial" charset="0"/>
              </a:rPr>
              <a:t>15, </a:t>
            </a:r>
            <a:r>
              <a:rPr lang="ru-RU" sz="2400" smtClean="0">
                <a:latin typeface="Arial" charset="0"/>
              </a:rPr>
              <a:t>DN</a:t>
            </a:r>
            <a:r>
              <a:rPr lang="uk-UA" sz="2400" smtClean="0">
                <a:latin typeface="Arial" charset="0"/>
              </a:rPr>
              <a:t>20 на місці експлуатації </a:t>
            </a:r>
          </a:p>
          <a:p>
            <a:pPr>
              <a:lnSpc>
                <a:spcPct val="90000"/>
              </a:lnSpc>
              <a:buFont typeface="Arial" charset="0"/>
              <a:buNone/>
            </a:pPr>
            <a:r>
              <a:rPr lang="uk-UA" sz="2400" smtClean="0">
                <a:latin typeface="Arial" charset="0"/>
              </a:rPr>
              <a:t>	</a:t>
            </a:r>
            <a:r>
              <a:rPr lang="uk-UA" sz="2400" i="1" smtClean="0">
                <a:latin typeface="Arial" charset="0"/>
              </a:rPr>
              <a:t>(наказ Мінекономрозвитку від 23.12.2016</a:t>
            </a:r>
            <a:r>
              <a:rPr lang="ru-RU" sz="2400" i="1" smtClean="0">
                <a:latin typeface="Arial" charset="0"/>
              </a:rPr>
              <a:t> </a:t>
            </a:r>
            <a:r>
              <a:rPr lang="uk-UA" sz="2400" i="1" smtClean="0">
                <a:latin typeface="Arial" charset="0"/>
              </a:rPr>
              <a:t> № 2129, зареєстрований в Мін'юсті 19.01.2017 за № 84/29952).</a:t>
            </a:r>
          </a:p>
          <a:p>
            <a:pPr>
              <a:lnSpc>
                <a:spcPct val="90000"/>
              </a:lnSpc>
              <a:buFont typeface="Arial" charset="0"/>
              <a:buNone/>
            </a:pPr>
            <a:r>
              <a:rPr lang="uk-UA" sz="1000" smtClean="0">
                <a:latin typeface="Arial" charset="0"/>
              </a:rPr>
              <a:t> </a:t>
            </a:r>
          </a:p>
          <a:p>
            <a:pPr lvl="2">
              <a:lnSpc>
                <a:spcPct val="70000"/>
              </a:lnSpc>
              <a:spcBef>
                <a:spcPct val="0"/>
              </a:spcBef>
            </a:pPr>
            <a:r>
              <a:rPr lang="uk-UA" b="1" i="1" smtClean="0">
                <a:latin typeface="Arial" charset="0"/>
                <a:ea typeface="Helvetica Neue Light"/>
              </a:rPr>
              <a:t>здійснення заходів щодо переходу від застарілої системи державних випробувань ЗВТ до оцінки відповідності вимогам технічних регламентів</a:t>
            </a:r>
            <a:r>
              <a:rPr lang="uk-UA" smtClean="0">
                <a:latin typeface="Arial" charset="0"/>
                <a:ea typeface="Helvetica Neue Light"/>
              </a:rPr>
              <a:t> </a:t>
            </a:r>
          </a:p>
          <a:p>
            <a:pPr lvl="2">
              <a:lnSpc>
                <a:spcPct val="70000"/>
              </a:lnSpc>
              <a:spcBef>
                <a:spcPct val="0"/>
              </a:spcBef>
            </a:pPr>
            <a:endParaRPr lang="uk-UA" sz="1000" smtClean="0">
              <a:latin typeface="Arial" charset="0"/>
              <a:ea typeface="Helvetica Neue Light"/>
            </a:endParaRPr>
          </a:p>
          <a:p>
            <a:pPr>
              <a:lnSpc>
                <a:spcPct val="90000"/>
              </a:lnSpc>
              <a:buFont typeface="Arial" charset="0"/>
              <a:buNone/>
            </a:pPr>
            <a:r>
              <a:rPr lang="uk-UA" sz="2400" smtClean="0">
                <a:latin typeface="Arial" charset="0"/>
              </a:rPr>
              <a:t>			Призначено  2 органи (ДП </a:t>
            </a:r>
            <a:r>
              <a:rPr lang="uk-UA" sz="2400" smtClean="0"/>
              <a:t>"</a:t>
            </a:r>
            <a:r>
              <a:rPr lang="uk-UA" sz="2400" smtClean="0">
                <a:latin typeface="Arial" charset="0"/>
              </a:rPr>
              <a:t>Харківстандартметрологія</a:t>
            </a:r>
            <a:r>
              <a:rPr lang="uk-UA" sz="2400" smtClean="0"/>
              <a:t>“</a:t>
            </a:r>
            <a:r>
              <a:rPr lang="uk-UA" sz="2400" smtClean="0">
                <a:latin typeface="Arial" charset="0"/>
              </a:rPr>
              <a:t>  та ДП </a:t>
            </a:r>
            <a:r>
              <a:rPr lang="uk-UA" sz="2400" smtClean="0"/>
              <a:t>"</a:t>
            </a:r>
            <a:r>
              <a:rPr lang="uk-UA" sz="2400" smtClean="0">
                <a:latin typeface="Arial" charset="0"/>
              </a:rPr>
              <a:t>Полтавастандартметрологія</a:t>
            </a:r>
            <a:r>
              <a:rPr lang="uk-UA" sz="2400" smtClean="0"/>
              <a:t>"</a:t>
            </a:r>
            <a:r>
              <a:rPr lang="uk-UA" sz="2400" smtClean="0">
                <a:latin typeface="Arial" charset="0"/>
              </a:rPr>
              <a:t>) та найближчим часом буде призначено ще один (ДП </a:t>
            </a:r>
            <a:r>
              <a:rPr lang="uk-UA" sz="2400" smtClean="0"/>
              <a:t>"</a:t>
            </a:r>
            <a:r>
              <a:rPr lang="uk-UA" sz="2400" smtClean="0">
                <a:latin typeface="Arial" charset="0"/>
              </a:rPr>
              <a:t>Івано-Франківськ-стандартметрологія</a:t>
            </a:r>
            <a:r>
              <a:rPr lang="uk-UA" sz="2400" smtClean="0"/>
              <a:t>"</a:t>
            </a:r>
            <a:r>
              <a:rPr lang="uk-UA" sz="2400" smtClean="0">
                <a:latin typeface="Arial" charset="0"/>
              </a:rPr>
              <a: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8"/>
          <p:cNvSpPr>
            <a:spLocks noGrp="1"/>
          </p:cNvSpPr>
          <p:nvPr>
            <p:ph type="title" idx="4294967295"/>
          </p:nvPr>
        </p:nvSpPr>
        <p:spPr>
          <a:xfrm>
            <a:off x="350838" y="30163"/>
            <a:ext cx="8229600" cy="595312"/>
          </a:xfrm>
        </p:spPr>
        <p:txBody>
          <a:bodyPr/>
          <a:lstStyle/>
          <a:p>
            <a:pPr eaLnBrk="1" hangingPunct="1"/>
            <a:r>
              <a:rPr lang="uk-UA" sz="2400" b="1" smtClean="0"/>
              <a:t> </a:t>
            </a:r>
            <a:r>
              <a:rPr lang="uk-UA" sz="2600" b="1" smtClean="0"/>
              <a:t>Сфера метрології</a:t>
            </a:r>
          </a:p>
        </p:txBody>
      </p:sp>
      <p:sp>
        <p:nvSpPr>
          <p:cNvPr id="38915" name="Rectangle 3"/>
          <p:cNvSpPr>
            <a:spLocks noGrp="1"/>
          </p:cNvSpPr>
          <p:nvPr>
            <p:ph type="body" idx="4294967295"/>
          </p:nvPr>
        </p:nvSpPr>
        <p:spPr>
          <a:xfrm>
            <a:off x="123825" y="625475"/>
            <a:ext cx="9020175" cy="5934075"/>
          </a:xfrm>
        </p:spPr>
        <p:txBody>
          <a:bodyPr/>
          <a:lstStyle/>
          <a:p>
            <a:pPr lvl="2">
              <a:lnSpc>
                <a:spcPct val="70000"/>
              </a:lnSpc>
              <a:spcBef>
                <a:spcPct val="0"/>
              </a:spcBef>
            </a:pPr>
            <a:endParaRPr lang="uk-UA" b="1" i="1" smtClean="0">
              <a:latin typeface="Arial" charset="0"/>
              <a:ea typeface="Helvetica Neue Light"/>
            </a:endParaRPr>
          </a:p>
          <a:p>
            <a:pPr lvl="2">
              <a:lnSpc>
                <a:spcPct val="70000"/>
              </a:lnSpc>
              <a:spcBef>
                <a:spcPct val="0"/>
              </a:spcBef>
            </a:pPr>
            <a:r>
              <a:rPr lang="uk-UA" b="1" i="1" smtClean="0">
                <a:ea typeface="Helvetica Neue Light"/>
              </a:rPr>
              <a:t>вжиття заходів щодо виконання умов для набуття повного членства України в Міжнародній організації законодавчої метрології (OIML) та підписання Метричної Конвенції</a:t>
            </a:r>
            <a:r>
              <a:rPr lang="uk-UA" smtClean="0">
                <a:ea typeface="Helvetica Neue Light"/>
              </a:rPr>
              <a:t> </a:t>
            </a:r>
            <a:r>
              <a:rPr lang="uk-UA" i="1" smtClean="0">
                <a:latin typeface="Arial" charset="0"/>
                <a:ea typeface="Helvetica Neue Light"/>
              </a:rPr>
              <a:t>	</a:t>
            </a:r>
          </a:p>
          <a:p>
            <a:pPr lvl="2">
              <a:lnSpc>
                <a:spcPct val="70000"/>
              </a:lnSpc>
              <a:spcBef>
                <a:spcPct val="0"/>
              </a:spcBef>
              <a:buFont typeface="Arial" charset="0"/>
              <a:buNone/>
            </a:pPr>
            <a:r>
              <a:rPr lang="uk-UA" sz="1000" i="1" smtClean="0">
                <a:latin typeface="Arial" charset="0"/>
                <a:ea typeface="Helvetica Neue Light"/>
              </a:rPr>
              <a:t>		</a:t>
            </a:r>
            <a:r>
              <a:rPr lang="uk-UA" sz="1000" smtClean="0">
                <a:latin typeface="Arial" charset="0"/>
                <a:ea typeface="Helvetica Neue Light"/>
              </a:rPr>
              <a:t> </a:t>
            </a:r>
          </a:p>
          <a:p>
            <a:pPr>
              <a:lnSpc>
                <a:spcPct val="90000"/>
              </a:lnSpc>
              <a:buFont typeface="Arial" charset="0"/>
              <a:buNone/>
            </a:pPr>
            <a:r>
              <a:rPr lang="uk-UA" sz="2400" smtClean="0">
                <a:latin typeface="Arial" charset="0"/>
              </a:rPr>
              <a:t>			</a:t>
            </a:r>
            <a:r>
              <a:rPr lang="uk-UA" sz="2400" smtClean="0"/>
              <a:t>Отримано офіційний переклад Метричної Конвенції від МЗС.</a:t>
            </a:r>
            <a:endParaRPr lang="uk-UA" sz="2400" smtClean="0">
              <a:latin typeface="Arial" charset="0"/>
            </a:endParaRPr>
          </a:p>
          <a:p>
            <a:pPr>
              <a:lnSpc>
                <a:spcPct val="90000"/>
              </a:lnSpc>
              <a:buFont typeface="Arial" charset="0"/>
              <a:buNone/>
            </a:pPr>
            <a:r>
              <a:rPr lang="uk-UA" sz="2400" smtClean="0">
                <a:latin typeface="Arial" charset="0"/>
              </a:rPr>
              <a:t>			</a:t>
            </a:r>
          </a:p>
          <a:p>
            <a:pPr>
              <a:lnSpc>
                <a:spcPct val="90000"/>
              </a:lnSpc>
              <a:buFont typeface="Arial" charset="0"/>
              <a:buNone/>
            </a:pPr>
            <a:r>
              <a:rPr lang="uk-UA" sz="2400" smtClean="0">
                <a:latin typeface="Arial" charset="0"/>
              </a:rPr>
              <a:t>			</a:t>
            </a:r>
            <a:r>
              <a:rPr lang="uk-UA" sz="2400" i="1" smtClean="0"/>
              <a:t>Протягом І кварталу  2017 року державними підприємствами та установами:</a:t>
            </a:r>
          </a:p>
          <a:p>
            <a:pPr>
              <a:lnSpc>
                <a:spcPct val="90000"/>
              </a:lnSpc>
              <a:buFont typeface="Arial" charset="0"/>
              <a:buNone/>
            </a:pPr>
            <a:r>
              <a:rPr lang="uk-UA" sz="2400" i="1" smtClean="0"/>
              <a:t>			повірено – майже 2,1 мільйона засобів вимірювальної техніки;</a:t>
            </a:r>
          </a:p>
          <a:p>
            <a:pPr>
              <a:lnSpc>
                <a:spcPct val="90000"/>
              </a:lnSpc>
              <a:buFont typeface="Arial" charset="0"/>
              <a:buNone/>
            </a:pPr>
            <a:r>
              <a:rPr lang="uk-UA" sz="2400" i="1" smtClean="0"/>
              <a:t>			відкалібровано – 16,3 тисячі засобів вимірювальної техніки.</a:t>
            </a:r>
            <a:r>
              <a:rPr lang="uk-UA" sz="2400" smtClean="0"/>
              <a:t> </a:t>
            </a:r>
            <a:r>
              <a:rPr lang="uk-UA" sz="2400" i="1" smtClean="0">
                <a:latin typeface="Arial" charset="0"/>
              </a:rPr>
              <a:t> </a:t>
            </a:r>
          </a:p>
          <a:p>
            <a:pPr>
              <a:lnSpc>
                <a:spcPct val="90000"/>
              </a:lnSpc>
              <a:buFont typeface="Arial" charset="0"/>
              <a:buNone/>
            </a:pPr>
            <a:r>
              <a:rPr lang="uk-UA" sz="1000" smtClean="0">
                <a:latin typeface="Arial" charset="0"/>
              </a:rPr>
              <a:t>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8"/>
          <p:cNvSpPr>
            <a:spLocks noGrp="1"/>
          </p:cNvSpPr>
          <p:nvPr>
            <p:ph type="title" idx="4294967295"/>
          </p:nvPr>
        </p:nvSpPr>
        <p:spPr>
          <a:xfrm>
            <a:off x="615950" y="0"/>
            <a:ext cx="8229600" cy="458788"/>
          </a:xfrm>
        </p:spPr>
        <p:txBody>
          <a:bodyPr/>
          <a:lstStyle/>
          <a:p>
            <a:pPr eaLnBrk="1" hangingPunct="1"/>
            <a:r>
              <a:rPr lang="uk-UA" sz="2400" b="1" smtClean="0"/>
              <a:t> </a:t>
            </a:r>
            <a:r>
              <a:rPr lang="uk-UA" sz="2400" b="1" i="1" smtClean="0"/>
              <a:t>Сфера оцінки відповідності та акредитації</a:t>
            </a:r>
          </a:p>
        </p:txBody>
      </p:sp>
      <p:sp>
        <p:nvSpPr>
          <p:cNvPr id="39939" name="Rectangle 3"/>
          <p:cNvSpPr>
            <a:spLocks noGrp="1"/>
          </p:cNvSpPr>
          <p:nvPr>
            <p:ph type="body" idx="4294967295"/>
          </p:nvPr>
        </p:nvSpPr>
        <p:spPr>
          <a:xfrm>
            <a:off x="123825" y="595313"/>
            <a:ext cx="9020175" cy="5676900"/>
          </a:xfrm>
        </p:spPr>
        <p:txBody>
          <a:bodyPr/>
          <a:lstStyle/>
          <a:p>
            <a:pPr lvl="2">
              <a:lnSpc>
                <a:spcPct val="70000"/>
              </a:lnSpc>
              <a:spcBef>
                <a:spcPct val="0"/>
              </a:spcBef>
            </a:pPr>
            <a:r>
              <a:rPr lang="uk-UA" b="1" i="1" dirty="0" smtClean="0">
                <a:ea typeface="Helvetica Neue Light"/>
              </a:rPr>
              <a:t>завершення прийняття нормативно-правових актів, необхідних для реалізації Закону України </a:t>
            </a:r>
            <a:r>
              <a:rPr lang="uk-UA" dirty="0" smtClean="0">
                <a:ea typeface="Helvetica Neue Light"/>
              </a:rPr>
              <a:t>"</a:t>
            </a:r>
            <a:r>
              <a:rPr lang="uk-UA" b="1" i="1" dirty="0" smtClean="0">
                <a:ea typeface="Helvetica Neue Light"/>
              </a:rPr>
              <a:t>Про технічні регламенти та оцінку відповідності</a:t>
            </a:r>
            <a:r>
              <a:rPr lang="uk-UA" dirty="0" smtClean="0">
                <a:ea typeface="Helvetica Neue Light"/>
              </a:rPr>
              <a:t>"</a:t>
            </a:r>
            <a:r>
              <a:rPr lang="uk-UA" b="1" i="1" dirty="0" smtClean="0">
                <a:ea typeface="Helvetica Neue Light"/>
              </a:rPr>
              <a:t> </a:t>
            </a:r>
          </a:p>
          <a:p>
            <a:pPr lvl="2">
              <a:lnSpc>
                <a:spcPct val="70000"/>
              </a:lnSpc>
              <a:spcBef>
                <a:spcPct val="0"/>
              </a:spcBef>
              <a:buFont typeface="Arial" charset="0"/>
              <a:buNone/>
            </a:pPr>
            <a:r>
              <a:rPr lang="uk-UA" i="1" dirty="0" smtClean="0">
                <a:latin typeface="Arial" charset="0"/>
                <a:ea typeface="Helvetica Neue Light"/>
              </a:rPr>
              <a:t>	</a:t>
            </a:r>
            <a:r>
              <a:rPr lang="uk-UA" sz="1000" i="1" dirty="0" smtClean="0">
                <a:latin typeface="Arial" charset="0"/>
                <a:ea typeface="Helvetica Neue Light"/>
              </a:rPr>
              <a:t>	</a:t>
            </a:r>
            <a:r>
              <a:rPr lang="uk-UA" sz="1000" dirty="0" smtClean="0">
                <a:latin typeface="Arial" charset="0"/>
                <a:ea typeface="Helvetica Neue Light"/>
              </a:rPr>
              <a:t> </a:t>
            </a:r>
          </a:p>
          <a:p>
            <a:pPr algn="just">
              <a:lnSpc>
                <a:spcPct val="75000"/>
              </a:lnSpc>
              <a:spcBef>
                <a:spcPct val="0"/>
              </a:spcBef>
              <a:buFont typeface="Arial" charset="0"/>
              <a:buNone/>
            </a:pPr>
            <a:r>
              <a:rPr lang="uk-UA" sz="2400" dirty="0" smtClean="0">
                <a:latin typeface="Arial" charset="0"/>
              </a:rPr>
              <a:t>			</a:t>
            </a:r>
            <a:r>
              <a:rPr lang="uk-UA" sz="2200" dirty="0" smtClean="0"/>
              <a:t>У І кварталі 2017 року забезпечено погодження із заінтересованими ЦОВВ 3 проектів постанов Уряду:</a:t>
            </a:r>
          </a:p>
          <a:p>
            <a:pPr algn="just">
              <a:lnSpc>
                <a:spcPct val="75000"/>
              </a:lnSpc>
              <a:spcBef>
                <a:spcPct val="0"/>
              </a:spcBef>
              <a:buFont typeface="Arial" charset="0"/>
              <a:buNone/>
            </a:pPr>
            <a:endParaRPr lang="uk-UA" sz="1000" dirty="0" smtClean="0"/>
          </a:p>
          <a:p>
            <a:pPr algn="just">
              <a:lnSpc>
                <a:spcPct val="75000"/>
              </a:lnSpc>
              <a:spcBef>
                <a:spcPct val="0"/>
              </a:spcBef>
              <a:buFont typeface="Arial" charset="0"/>
              <a:buNone/>
            </a:pPr>
            <a:r>
              <a:rPr lang="uk-UA" sz="2200" dirty="0" smtClean="0"/>
              <a:t>	"Про затвердження Правил визначення вартості робіт з оцінки відповідності вимогам технічних регламентів, що виконуються призначеним органами та визнаними незалежними організаціями";</a:t>
            </a:r>
          </a:p>
          <a:p>
            <a:pPr algn="just">
              <a:lnSpc>
                <a:spcPct val="75000"/>
              </a:lnSpc>
              <a:spcBef>
                <a:spcPct val="0"/>
              </a:spcBef>
              <a:buFont typeface="Arial" charset="0"/>
              <a:buNone/>
            </a:pPr>
            <a:endParaRPr lang="uk-UA" sz="1000" dirty="0" smtClean="0"/>
          </a:p>
          <a:p>
            <a:pPr algn="just">
              <a:lnSpc>
                <a:spcPct val="75000"/>
              </a:lnSpc>
              <a:spcBef>
                <a:spcPct val="0"/>
              </a:spcBef>
              <a:buFont typeface="Arial" charset="0"/>
              <a:buNone/>
            </a:pPr>
            <a:r>
              <a:rPr lang="uk-UA" sz="2200" dirty="0" smtClean="0"/>
              <a:t>	"Про затвердження Порядку і правил проведення обов'язкового страхування професійної відповідальності призначених органів з оцінки відповідності та визнаних незалежних організацій за шкоду, яку може бути заподіяно третім особам";</a:t>
            </a:r>
          </a:p>
          <a:p>
            <a:pPr algn="just">
              <a:lnSpc>
                <a:spcPct val="75000"/>
              </a:lnSpc>
              <a:spcBef>
                <a:spcPct val="0"/>
              </a:spcBef>
              <a:buFont typeface="Arial" charset="0"/>
              <a:buNone/>
            </a:pPr>
            <a:endParaRPr lang="uk-UA" sz="1000" dirty="0" smtClean="0"/>
          </a:p>
          <a:p>
            <a:pPr algn="just">
              <a:lnSpc>
                <a:spcPct val="75000"/>
              </a:lnSpc>
              <a:spcBef>
                <a:spcPct val="0"/>
              </a:spcBef>
              <a:buFont typeface="Arial" charset="0"/>
              <a:buNone/>
            </a:pPr>
            <a:r>
              <a:rPr lang="uk-UA" sz="2200" dirty="0" smtClean="0"/>
              <a:t>	"Про затвердження критеріїв, за якими оцінюється ступінь ризику від провадження господарської діяльності з оцінки відповідності вимогам технічних регламентів і визначається періодичність здійснення планових заходів державного нагляду (контролю) Міністерством економічного розвитку і торгівлі".</a:t>
            </a:r>
          </a:p>
          <a:p>
            <a:pPr algn="just">
              <a:lnSpc>
                <a:spcPct val="90000"/>
              </a:lnSpc>
              <a:buFont typeface="Arial" charset="0"/>
              <a:buNone/>
            </a:pPr>
            <a:r>
              <a:rPr lang="uk-UA" sz="2200" dirty="0" smtClean="0"/>
              <a:t>	</a:t>
            </a:r>
            <a:r>
              <a:rPr lang="uk-UA" sz="2000" dirty="0" smtClean="0"/>
              <a:t>Зазначені проекти надіслано на правову експертизу до Мін’юсту, після здійснення якої вони будуть внесені на розгляд КМУ.</a:t>
            </a:r>
            <a:r>
              <a:rPr lang="uk-UA" sz="2000" dirty="0" smtClean="0">
                <a:latin typeface="Arial" charset="0"/>
              </a:rPr>
              <a:t>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8"/>
          <p:cNvSpPr>
            <a:spLocks noGrp="1"/>
          </p:cNvSpPr>
          <p:nvPr>
            <p:ph type="title" idx="4294967295"/>
          </p:nvPr>
        </p:nvSpPr>
        <p:spPr>
          <a:xfrm>
            <a:off x="615950" y="0"/>
            <a:ext cx="8229600" cy="458788"/>
          </a:xfrm>
        </p:spPr>
        <p:txBody>
          <a:bodyPr/>
          <a:lstStyle/>
          <a:p>
            <a:pPr eaLnBrk="1" hangingPunct="1"/>
            <a:r>
              <a:rPr lang="uk-UA" sz="2800" b="1" smtClean="0"/>
              <a:t> </a:t>
            </a:r>
            <a:r>
              <a:rPr lang="uk-UA" sz="2400" b="1" i="1" smtClean="0"/>
              <a:t>Сфера оцінки відповідності та акредитації</a:t>
            </a:r>
          </a:p>
        </p:txBody>
      </p:sp>
      <p:sp>
        <p:nvSpPr>
          <p:cNvPr id="40963" name="Rectangle 3"/>
          <p:cNvSpPr>
            <a:spLocks noGrp="1"/>
          </p:cNvSpPr>
          <p:nvPr>
            <p:ph type="body" idx="4294967295"/>
          </p:nvPr>
        </p:nvSpPr>
        <p:spPr>
          <a:xfrm>
            <a:off x="123825" y="595313"/>
            <a:ext cx="9020175" cy="5676900"/>
          </a:xfrm>
        </p:spPr>
        <p:txBody>
          <a:bodyPr/>
          <a:lstStyle/>
          <a:p>
            <a:pPr lvl="2">
              <a:lnSpc>
                <a:spcPct val="70000"/>
              </a:lnSpc>
              <a:spcBef>
                <a:spcPct val="0"/>
              </a:spcBef>
            </a:pPr>
            <a:r>
              <a:rPr lang="uk-UA" b="1" i="1" dirty="0" smtClean="0">
                <a:ea typeface="Helvetica Neue Light"/>
              </a:rPr>
              <a:t>прийняття 4 технічних регламентів, ідентичних відповідним актам законодавства ЄС (щодо пересувного обладнання, що працює під тиском; щодо безпечності іграшок; щодо приладів, що працюють на газоподібному паливі; обладнання та захисних систем, призначених для використання в потенційно вибухонебезпечному середовищі)</a:t>
            </a:r>
          </a:p>
          <a:p>
            <a:pPr lvl="2">
              <a:lnSpc>
                <a:spcPct val="70000"/>
              </a:lnSpc>
              <a:spcBef>
                <a:spcPct val="0"/>
              </a:spcBef>
              <a:buFont typeface="Arial" charset="0"/>
              <a:buNone/>
            </a:pPr>
            <a:r>
              <a:rPr lang="uk-UA" sz="1000" i="1" dirty="0" smtClean="0">
                <a:latin typeface="Arial" charset="0"/>
                <a:ea typeface="Helvetica Neue Light"/>
              </a:rPr>
              <a:t>		</a:t>
            </a:r>
            <a:r>
              <a:rPr lang="uk-UA" sz="1000" dirty="0" smtClean="0">
                <a:latin typeface="Arial" charset="0"/>
                <a:ea typeface="Helvetica Neue Light"/>
              </a:rPr>
              <a:t> </a:t>
            </a:r>
          </a:p>
          <a:p>
            <a:pPr algn="just">
              <a:lnSpc>
                <a:spcPct val="90000"/>
              </a:lnSpc>
              <a:buFont typeface="Arial" charset="0"/>
              <a:buNone/>
            </a:pPr>
            <a:r>
              <a:rPr lang="uk-UA" sz="2400" dirty="0" smtClean="0">
                <a:latin typeface="Arial" charset="0"/>
              </a:rPr>
              <a:t>			</a:t>
            </a:r>
            <a:r>
              <a:rPr lang="uk-UA" sz="2200" dirty="0" smtClean="0"/>
              <a:t>У І кварталі 2017 року КМУ затверджено Технічний регламент обмеження використання деяких небезпечних речовин в електричному та електронному обладнанні (постанова від 10.03.2017 № 139, набере чинності 22.09.2017).</a:t>
            </a:r>
          </a:p>
          <a:p>
            <a:pPr algn="just">
              <a:lnSpc>
                <a:spcPct val="90000"/>
              </a:lnSpc>
              <a:buFont typeface="Arial" charset="0"/>
              <a:buNone/>
            </a:pPr>
            <a:r>
              <a:rPr lang="uk-UA" sz="2200" dirty="0" smtClean="0"/>
              <a:t>			28.12.2016 КМУ затверджено Технічний регламент обладнання та захисних систем, призначених для використання в потенційно вибухонебезпечних середовищах, який набирає чинності 27 липня поточного року (постанова № 1055).					Розроблено перші редакції нових версій технічних регламентів безпечності іграшок, приладів, що працюють на газоподібному паливі, та пересувного обладнання, що працює під тиском.</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8"/>
          <p:cNvSpPr>
            <a:spLocks noGrp="1"/>
          </p:cNvSpPr>
          <p:nvPr>
            <p:ph type="title" idx="4294967295"/>
          </p:nvPr>
        </p:nvSpPr>
        <p:spPr>
          <a:xfrm>
            <a:off x="350838" y="30163"/>
            <a:ext cx="8229600" cy="595312"/>
          </a:xfrm>
        </p:spPr>
        <p:txBody>
          <a:bodyPr/>
          <a:lstStyle/>
          <a:p>
            <a:pPr eaLnBrk="1" hangingPunct="1"/>
            <a:r>
              <a:rPr lang="uk-UA" sz="2400" b="1" smtClean="0"/>
              <a:t> </a:t>
            </a:r>
            <a:r>
              <a:rPr lang="uk-UA" sz="2400" b="1" i="1" smtClean="0"/>
              <a:t>Сфера оцінки відповідності та акредитації</a:t>
            </a:r>
          </a:p>
        </p:txBody>
      </p:sp>
      <p:sp>
        <p:nvSpPr>
          <p:cNvPr id="41987" name="Rectangle 3"/>
          <p:cNvSpPr>
            <a:spLocks noGrp="1"/>
          </p:cNvSpPr>
          <p:nvPr>
            <p:ph type="body" idx="4294967295"/>
          </p:nvPr>
        </p:nvSpPr>
        <p:spPr>
          <a:xfrm>
            <a:off x="123825" y="625475"/>
            <a:ext cx="9020175" cy="5934075"/>
          </a:xfrm>
        </p:spPr>
        <p:txBody>
          <a:bodyPr/>
          <a:lstStyle/>
          <a:p>
            <a:pPr lvl="2">
              <a:lnSpc>
                <a:spcPct val="70000"/>
              </a:lnSpc>
              <a:spcBef>
                <a:spcPct val="0"/>
              </a:spcBef>
            </a:pPr>
            <a:r>
              <a:rPr lang="uk-UA" b="1" i="1" dirty="0" smtClean="0">
                <a:ea typeface="Helvetica Neue Light"/>
              </a:rPr>
              <a:t>реєстрація у Верховній Раді України проекту Закону України </a:t>
            </a:r>
            <a:r>
              <a:rPr lang="uk-UA" dirty="0" smtClean="0">
                <a:ea typeface="Helvetica Neue Light"/>
              </a:rPr>
              <a:t>"</a:t>
            </a:r>
            <a:r>
              <a:rPr lang="uk-UA" b="1" i="1" dirty="0" smtClean="0">
                <a:ea typeface="Helvetica Neue Light"/>
              </a:rPr>
              <a:t>Про внесення змін до деяких законодавчих актів щодо технічних регламентів та оцінки відповідності</a:t>
            </a:r>
            <a:r>
              <a:rPr lang="uk-UA" dirty="0" smtClean="0">
                <a:ea typeface="Helvetica Neue Light"/>
              </a:rPr>
              <a:t>" </a:t>
            </a:r>
            <a:endParaRPr lang="uk-UA" i="1" dirty="0" smtClean="0">
              <a:latin typeface="Arial" charset="0"/>
              <a:ea typeface="Helvetica Neue Light"/>
            </a:endParaRPr>
          </a:p>
          <a:p>
            <a:pPr lvl="2">
              <a:lnSpc>
                <a:spcPct val="70000"/>
              </a:lnSpc>
              <a:spcBef>
                <a:spcPct val="0"/>
              </a:spcBef>
              <a:buFont typeface="Arial" charset="0"/>
              <a:buNone/>
            </a:pPr>
            <a:r>
              <a:rPr lang="uk-UA" sz="1000" dirty="0" smtClean="0">
                <a:latin typeface="Arial" charset="0"/>
                <a:ea typeface="Helvetica Neue Light"/>
              </a:rPr>
              <a:t> </a:t>
            </a:r>
          </a:p>
          <a:p>
            <a:pPr algn="just">
              <a:lnSpc>
                <a:spcPct val="90000"/>
              </a:lnSpc>
              <a:buFont typeface="Arial" charset="0"/>
              <a:buNone/>
            </a:pPr>
            <a:r>
              <a:rPr lang="uk-UA" sz="2400" dirty="0" smtClean="0">
                <a:latin typeface="Arial" charset="0"/>
              </a:rPr>
              <a:t>			</a:t>
            </a:r>
            <a:r>
              <a:rPr lang="uk-UA" sz="2400" dirty="0" smtClean="0"/>
              <a:t>Прийняття Закону забезпечить максимально точне перенесення у національне законодавство вимог та практику країн ЄС у сфері технічного регулювання.</a:t>
            </a:r>
          </a:p>
          <a:p>
            <a:pPr>
              <a:lnSpc>
                <a:spcPct val="90000"/>
              </a:lnSpc>
              <a:buFont typeface="Arial" charset="0"/>
              <a:buNone/>
            </a:pPr>
            <a:r>
              <a:rPr lang="uk-UA" sz="1000" dirty="0" smtClean="0">
                <a:latin typeface="Arial" charset="0"/>
              </a:rPr>
              <a:t> </a:t>
            </a:r>
          </a:p>
          <a:p>
            <a:pPr lvl="2">
              <a:lnSpc>
                <a:spcPct val="70000"/>
              </a:lnSpc>
              <a:spcBef>
                <a:spcPct val="0"/>
              </a:spcBef>
            </a:pPr>
            <a:r>
              <a:rPr lang="uk-UA" b="1" i="1" dirty="0" smtClean="0">
                <a:ea typeface="Helvetica Neue Light"/>
              </a:rPr>
              <a:t>призначення органів з оцінки відповідності на виконання робіт згідно з технічними регламентами та органів з сертифікації у державній системі сертифікації</a:t>
            </a:r>
            <a:endParaRPr lang="uk-UA" dirty="0" smtClean="0">
              <a:latin typeface="Arial" charset="0"/>
              <a:ea typeface="Helvetica Neue Light"/>
            </a:endParaRPr>
          </a:p>
          <a:p>
            <a:pPr lvl="2">
              <a:lnSpc>
                <a:spcPct val="70000"/>
              </a:lnSpc>
              <a:spcBef>
                <a:spcPct val="0"/>
              </a:spcBef>
            </a:pPr>
            <a:endParaRPr lang="uk-UA" sz="1000" dirty="0" smtClean="0">
              <a:latin typeface="Arial" charset="0"/>
              <a:ea typeface="Helvetica Neue Light"/>
            </a:endParaRPr>
          </a:p>
          <a:p>
            <a:pPr algn="just">
              <a:lnSpc>
                <a:spcPct val="90000"/>
              </a:lnSpc>
              <a:buFont typeface="Arial" charset="0"/>
              <a:buNone/>
            </a:pPr>
            <a:r>
              <a:rPr lang="uk-UA" sz="2400" dirty="0" smtClean="0">
                <a:latin typeface="Arial" charset="0"/>
              </a:rPr>
              <a:t>			</a:t>
            </a:r>
            <a:r>
              <a:rPr lang="uk-UA" sz="2400" dirty="0" smtClean="0"/>
              <a:t>У І кварталі 2017 року призначено 5 ООВ на проведення робіт по 5 технічним регламентам. Усього з дати набрання чинності Законом України </a:t>
            </a:r>
            <a:r>
              <a:rPr lang="uk-UA" sz="2200" dirty="0" smtClean="0"/>
              <a:t>"</a:t>
            </a:r>
            <a:r>
              <a:rPr lang="uk-UA" sz="2400" dirty="0" smtClean="0"/>
              <a:t>Про технічні регламенти та оцінку відповідності</a:t>
            </a:r>
            <a:r>
              <a:rPr lang="uk-UA" sz="2200" dirty="0" smtClean="0"/>
              <a:t>"</a:t>
            </a:r>
            <a:r>
              <a:rPr lang="uk-UA" sz="2400" dirty="0" smtClean="0"/>
              <a:t> </a:t>
            </a:r>
            <a:r>
              <a:rPr lang="uk-UA" sz="2400" dirty="0" err="1" smtClean="0"/>
              <a:t>Мінекономрозвитку</a:t>
            </a:r>
            <a:r>
              <a:rPr lang="uk-UA" sz="2400" dirty="0" smtClean="0"/>
              <a:t> за новими умовами призначило 16 організацій на виконання робіт з оцінки відповідності 15 технічним регламентам.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8"/>
          <p:cNvSpPr>
            <a:spLocks noGrp="1"/>
          </p:cNvSpPr>
          <p:nvPr>
            <p:ph type="title" idx="4294967295"/>
          </p:nvPr>
        </p:nvSpPr>
        <p:spPr>
          <a:xfrm>
            <a:off x="350838" y="30163"/>
            <a:ext cx="8229600" cy="595312"/>
          </a:xfrm>
        </p:spPr>
        <p:txBody>
          <a:bodyPr/>
          <a:lstStyle/>
          <a:p>
            <a:pPr eaLnBrk="1" hangingPunct="1"/>
            <a:r>
              <a:rPr lang="uk-UA" sz="2800" b="1" smtClean="0"/>
              <a:t> </a:t>
            </a:r>
            <a:r>
              <a:rPr lang="uk-UA" sz="2400" b="1" i="1" smtClean="0"/>
              <a:t>Сфера оцінки відповідності та акредитації</a:t>
            </a:r>
          </a:p>
        </p:txBody>
      </p:sp>
      <p:sp>
        <p:nvSpPr>
          <p:cNvPr id="43011" name="Rectangle 3"/>
          <p:cNvSpPr>
            <a:spLocks noGrp="1"/>
          </p:cNvSpPr>
          <p:nvPr>
            <p:ph type="body" idx="4294967295"/>
          </p:nvPr>
        </p:nvSpPr>
        <p:spPr>
          <a:xfrm>
            <a:off x="123825" y="479425"/>
            <a:ext cx="9020175" cy="6080125"/>
          </a:xfrm>
        </p:spPr>
        <p:txBody>
          <a:bodyPr/>
          <a:lstStyle/>
          <a:p>
            <a:pPr lvl="2" algn="just">
              <a:lnSpc>
                <a:spcPct val="70000"/>
              </a:lnSpc>
              <a:spcBef>
                <a:spcPct val="0"/>
              </a:spcBef>
              <a:buFont typeface="Arial" charset="0"/>
              <a:buNone/>
            </a:pPr>
            <a:r>
              <a:rPr lang="uk-UA" sz="1000" b="1" i="1" dirty="0" smtClean="0">
                <a:ea typeface="Helvetica Neue Light"/>
              </a:rPr>
              <a:t> </a:t>
            </a:r>
          </a:p>
          <a:p>
            <a:pPr lvl="2">
              <a:lnSpc>
                <a:spcPct val="70000"/>
              </a:lnSpc>
              <a:spcBef>
                <a:spcPct val="0"/>
              </a:spcBef>
            </a:pPr>
            <a:endParaRPr lang="uk-UA" sz="1000" b="1" i="1" dirty="0" smtClean="0">
              <a:ea typeface="Helvetica Neue Light"/>
            </a:endParaRPr>
          </a:p>
          <a:p>
            <a:pPr lvl="2">
              <a:lnSpc>
                <a:spcPct val="70000"/>
              </a:lnSpc>
              <a:spcBef>
                <a:spcPct val="0"/>
              </a:spcBef>
            </a:pPr>
            <a:r>
              <a:rPr lang="uk-UA" b="1" i="1" dirty="0" smtClean="0">
                <a:ea typeface="Helvetica Neue Light"/>
              </a:rPr>
              <a:t>забезпечення визнання НААУ на міжнародному та європейському рівні</a:t>
            </a:r>
            <a:endParaRPr lang="uk-UA" dirty="0" smtClean="0">
              <a:latin typeface="Arial" charset="0"/>
              <a:ea typeface="Helvetica Neue Light"/>
            </a:endParaRPr>
          </a:p>
          <a:p>
            <a:pPr lvl="2" algn="just">
              <a:lnSpc>
                <a:spcPct val="70000"/>
              </a:lnSpc>
              <a:spcBef>
                <a:spcPct val="0"/>
              </a:spcBef>
            </a:pPr>
            <a:endParaRPr lang="uk-UA" sz="500" dirty="0" smtClean="0">
              <a:latin typeface="Arial" charset="0"/>
              <a:ea typeface="Helvetica Neue Light"/>
            </a:endParaRPr>
          </a:p>
          <a:p>
            <a:pPr algn="just">
              <a:lnSpc>
                <a:spcPct val="90000"/>
              </a:lnSpc>
              <a:buFont typeface="Arial" charset="0"/>
              <a:buNone/>
            </a:pPr>
            <a:r>
              <a:rPr lang="uk-UA" sz="2400" dirty="0" smtClean="0">
                <a:latin typeface="Arial" charset="0"/>
              </a:rPr>
              <a:t>			</a:t>
            </a:r>
            <a:r>
              <a:rPr lang="uk-UA" sz="2200" dirty="0" smtClean="0"/>
              <a:t>У травні поточного року </a:t>
            </a:r>
            <a:r>
              <a:rPr lang="uk-UA" sz="2200" dirty="0" err="1" smtClean="0"/>
              <a:t>Мінекономрозвитку</a:t>
            </a:r>
            <a:r>
              <a:rPr lang="uk-UA" sz="2200" dirty="0" smtClean="0"/>
              <a:t> буде проведений моніторинг НААУ щодо його відповідності вимогам до національного органу з акредитації, які визначені Законом України </a:t>
            </a:r>
            <a:r>
              <a:rPr lang="uk-UA" sz="2400" dirty="0" smtClean="0"/>
              <a:t>"</a:t>
            </a:r>
            <a:r>
              <a:rPr lang="uk-UA" sz="2200" dirty="0" smtClean="0"/>
              <a:t>Про акредитацію органів з оцінки відповідності</a:t>
            </a:r>
            <a:r>
              <a:rPr lang="uk-UA" sz="2400" dirty="0" smtClean="0"/>
              <a:t>"</a:t>
            </a:r>
            <a:r>
              <a:rPr lang="uk-UA" sz="2200" dirty="0" smtClean="0"/>
              <a:t>. Зокрема, до таких вимог належать: незалежність, об’єктивність та неупередженість, наявність достатньої кількості досвідченого персоналу, забезпечення конфіденційності одержаної інформації. У І кварталі 2017 року НААУ акредитовано 20 нових органів з оцінки відповідності. </a:t>
            </a:r>
          </a:p>
          <a:p>
            <a:pPr>
              <a:lnSpc>
                <a:spcPct val="90000"/>
              </a:lnSpc>
              <a:buFont typeface="Arial" charset="0"/>
              <a:buNone/>
            </a:pPr>
            <a:r>
              <a:rPr lang="uk-UA" sz="1000" dirty="0" smtClean="0">
                <a:latin typeface="Arial" charset="0"/>
              </a:rPr>
              <a:t> </a:t>
            </a:r>
          </a:p>
          <a:p>
            <a:pPr lvl="2">
              <a:lnSpc>
                <a:spcPct val="70000"/>
              </a:lnSpc>
              <a:spcBef>
                <a:spcPct val="0"/>
              </a:spcBef>
            </a:pPr>
            <a:r>
              <a:rPr lang="uk-UA" b="1" i="1" dirty="0" smtClean="0">
                <a:ea typeface="Helvetica Neue Light"/>
              </a:rPr>
              <a:t>виконання робіт із сертифікації державними підприємствами</a:t>
            </a:r>
            <a:endParaRPr lang="uk-UA" dirty="0" smtClean="0">
              <a:latin typeface="Arial" charset="0"/>
              <a:ea typeface="Helvetica Neue Light"/>
            </a:endParaRPr>
          </a:p>
          <a:p>
            <a:pPr algn="just">
              <a:lnSpc>
                <a:spcPct val="90000"/>
              </a:lnSpc>
              <a:buFont typeface="Arial" charset="0"/>
              <a:buNone/>
            </a:pPr>
            <a:r>
              <a:rPr lang="uk-UA" sz="2400" dirty="0" smtClean="0">
                <a:latin typeface="Arial" charset="0"/>
              </a:rPr>
              <a:t>			</a:t>
            </a:r>
            <a:r>
              <a:rPr lang="uk-UA" sz="2200" dirty="0" smtClean="0"/>
              <a:t>У першому кварталі 2017 року органами з сертифікації державних підприємств, що належать до сфери управління </a:t>
            </a:r>
            <a:r>
              <a:rPr lang="uk-UA" sz="2200" dirty="0" err="1" smtClean="0"/>
              <a:t>Мінекономрозвитку</a:t>
            </a:r>
            <a:r>
              <a:rPr lang="uk-UA" sz="2200" dirty="0" smtClean="0"/>
              <a:t>, видано 1947 сертифікатів відповідності у державній системі сертифікації. Виконані роботи з сертифікації забезпечили отримання прибутку державними підприємствами, який може бути спрямований на їх подальший розвиток.</a:t>
            </a:r>
            <a:r>
              <a:rPr lang="uk-UA" sz="2400" dirty="0" smtClean="0"/>
              <a:t>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8"/>
          <p:cNvSpPr>
            <a:spLocks noGrp="1"/>
          </p:cNvSpPr>
          <p:nvPr>
            <p:ph type="title" idx="4294967295"/>
          </p:nvPr>
        </p:nvSpPr>
        <p:spPr>
          <a:xfrm>
            <a:off x="350838" y="30163"/>
            <a:ext cx="8229600" cy="595312"/>
          </a:xfrm>
        </p:spPr>
        <p:txBody>
          <a:bodyPr/>
          <a:lstStyle/>
          <a:p>
            <a:pPr eaLnBrk="1" hangingPunct="1"/>
            <a:r>
              <a:rPr lang="uk-UA" sz="2800" b="1" smtClean="0"/>
              <a:t> </a:t>
            </a:r>
            <a:r>
              <a:rPr lang="uk-UA" sz="2400" b="1" i="1" smtClean="0"/>
              <a:t>Міжнародне співробітництво</a:t>
            </a:r>
          </a:p>
        </p:txBody>
      </p:sp>
      <p:sp>
        <p:nvSpPr>
          <p:cNvPr id="44035" name="Rectangle 3"/>
          <p:cNvSpPr>
            <a:spLocks noGrp="1"/>
          </p:cNvSpPr>
          <p:nvPr>
            <p:ph type="body" idx="4294967295"/>
          </p:nvPr>
        </p:nvSpPr>
        <p:spPr>
          <a:xfrm>
            <a:off x="123825" y="479425"/>
            <a:ext cx="9020175" cy="6080125"/>
          </a:xfrm>
        </p:spPr>
        <p:txBody>
          <a:bodyPr/>
          <a:lstStyle/>
          <a:p>
            <a:pPr lvl="2" algn="just">
              <a:lnSpc>
                <a:spcPct val="70000"/>
              </a:lnSpc>
              <a:spcBef>
                <a:spcPct val="0"/>
              </a:spcBef>
              <a:buFont typeface="Arial" charset="0"/>
              <a:buNone/>
            </a:pPr>
            <a:r>
              <a:rPr lang="uk-UA" sz="1000" b="1" i="1" smtClean="0">
                <a:ea typeface="Helvetica Neue Light"/>
              </a:rPr>
              <a:t> </a:t>
            </a:r>
          </a:p>
          <a:p>
            <a:pPr lvl="2">
              <a:lnSpc>
                <a:spcPct val="70000"/>
              </a:lnSpc>
              <a:spcBef>
                <a:spcPct val="0"/>
              </a:spcBef>
            </a:pPr>
            <a:endParaRPr lang="uk-UA" sz="1000" b="1" i="1" smtClean="0">
              <a:ea typeface="Helvetica Neue Light"/>
            </a:endParaRPr>
          </a:p>
          <a:p>
            <a:pPr lvl="2">
              <a:lnSpc>
                <a:spcPct val="70000"/>
              </a:lnSpc>
              <a:spcBef>
                <a:spcPct val="0"/>
              </a:spcBef>
            </a:pPr>
            <a:r>
              <a:rPr lang="uk-UA" b="1" i="1" smtClean="0">
                <a:ea typeface="Helvetica Neue Light"/>
              </a:rPr>
              <a:t>виконання зобов’язань в рамках імплементацій положень Угоди про асоціацію між Україною та ЄС та Угоди про фінансування програми "Сприяння взаємній торгівлі шляхом усунення технічних бар’єрів у торгівлі між Україною та Європейським Союзом"</a:t>
            </a:r>
            <a:r>
              <a:rPr lang="uk-UA" smtClean="0">
                <a:ea typeface="Helvetica Neue Light"/>
              </a:rPr>
              <a:t> </a:t>
            </a:r>
            <a:endParaRPr lang="uk-UA" smtClean="0">
              <a:latin typeface="Arial" charset="0"/>
              <a:ea typeface="Helvetica Neue Light"/>
            </a:endParaRPr>
          </a:p>
          <a:p>
            <a:pPr algn="just">
              <a:lnSpc>
                <a:spcPct val="90000"/>
              </a:lnSpc>
              <a:buFont typeface="Arial" charset="0"/>
              <a:buNone/>
            </a:pPr>
            <a:r>
              <a:rPr lang="uk-UA" sz="2400" smtClean="0">
                <a:latin typeface="Arial" charset="0"/>
              </a:rPr>
              <a:t>			</a:t>
            </a:r>
            <a:r>
              <a:rPr lang="uk-UA" sz="2200" smtClean="0"/>
              <a:t>Здійснено розподіл четвертого нефіксованого траншу. Підготовлено проект наказу Мінекономрозвитку про затвердження Плану заходів, спрямованих на використання зазначених коштів за визначеними напрямами. </a:t>
            </a:r>
            <a:r>
              <a:rPr lang="uk-UA" sz="2200" smtClean="0">
                <a:latin typeface="Arial" charset="0"/>
              </a:rPr>
              <a:t> </a:t>
            </a:r>
          </a:p>
          <a:p>
            <a:pPr algn="just">
              <a:lnSpc>
                <a:spcPct val="90000"/>
              </a:lnSpc>
              <a:buFont typeface="Arial" charset="0"/>
              <a:buNone/>
            </a:pPr>
            <a:endParaRPr lang="uk-UA" sz="1000" smtClean="0">
              <a:latin typeface="Arial" charset="0"/>
            </a:endParaRPr>
          </a:p>
          <a:p>
            <a:pPr lvl="2">
              <a:lnSpc>
                <a:spcPct val="70000"/>
              </a:lnSpc>
              <a:spcBef>
                <a:spcPct val="0"/>
              </a:spcBef>
            </a:pPr>
            <a:r>
              <a:rPr lang="uk-UA" b="1" i="1" smtClean="0">
                <a:ea typeface="Helvetica Neue Light"/>
              </a:rPr>
              <a:t>підготовчі заходи до підписання Угоди про оцінку відповідності та прийнятність промислових товарів (АСАА) у трьох пріоритетних секторах</a:t>
            </a:r>
            <a:r>
              <a:rPr lang="uk-UA" smtClean="0">
                <a:ea typeface="Helvetica Neue Light"/>
              </a:rPr>
              <a:t> </a:t>
            </a:r>
            <a:endParaRPr lang="uk-UA" smtClean="0">
              <a:latin typeface="Arial" charset="0"/>
              <a:ea typeface="Helvetica Neue Light"/>
            </a:endParaRPr>
          </a:p>
          <a:p>
            <a:pPr algn="just">
              <a:lnSpc>
                <a:spcPct val="90000"/>
              </a:lnSpc>
              <a:buFont typeface="Arial" charset="0"/>
              <a:buNone/>
            </a:pPr>
            <a:r>
              <a:rPr lang="uk-UA" sz="2400" smtClean="0">
                <a:latin typeface="Arial" charset="0"/>
              </a:rPr>
              <a:t>			</a:t>
            </a:r>
            <a:r>
              <a:rPr lang="uk-UA" sz="2200" smtClean="0"/>
              <a:t>Європейська сторона здійснила перевірку стану наближення українських законодавчих актів до відповідних актів європейського законодавства і надала в цілому позитивну оцінку. Найближчим часом очікується друга фаза перевірки щодо готовності українських інституцій працювати відповідно до вимог оновленої законодавчої та нормативної бази України.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8"/>
          <p:cNvSpPr>
            <a:spLocks noGrp="1"/>
          </p:cNvSpPr>
          <p:nvPr>
            <p:ph type="title" idx="4294967295"/>
          </p:nvPr>
        </p:nvSpPr>
        <p:spPr>
          <a:xfrm>
            <a:off x="350838" y="30163"/>
            <a:ext cx="8229600" cy="595312"/>
          </a:xfrm>
        </p:spPr>
        <p:txBody>
          <a:bodyPr/>
          <a:lstStyle/>
          <a:p>
            <a:pPr eaLnBrk="1" hangingPunct="1"/>
            <a:r>
              <a:rPr lang="uk-UA" sz="2800" b="1" smtClean="0"/>
              <a:t> </a:t>
            </a:r>
            <a:r>
              <a:rPr lang="uk-UA" sz="2400" b="1" i="1" smtClean="0"/>
              <a:t>Міжнародне співробітництво</a:t>
            </a:r>
          </a:p>
        </p:txBody>
      </p:sp>
      <p:sp>
        <p:nvSpPr>
          <p:cNvPr id="45059" name="Rectangle 3"/>
          <p:cNvSpPr>
            <a:spLocks noGrp="1"/>
          </p:cNvSpPr>
          <p:nvPr>
            <p:ph type="body" idx="4294967295"/>
          </p:nvPr>
        </p:nvSpPr>
        <p:spPr>
          <a:xfrm>
            <a:off x="0" y="407988"/>
            <a:ext cx="9020175" cy="5707062"/>
          </a:xfrm>
        </p:spPr>
        <p:txBody>
          <a:bodyPr/>
          <a:lstStyle/>
          <a:p>
            <a:pPr lvl="2" algn="just">
              <a:lnSpc>
                <a:spcPct val="70000"/>
              </a:lnSpc>
              <a:spcBef>
                <a:spcPct val="0"/>
              </a:spcBef>
              <a:buFont typeface="Arial" charset="0"/>
              <a:buNone/>
            </a:pPr>
            <a:r>
              <a:rPr lang="uk-UA" sz="500" b="1" i="1" smtClean="0">
                <a:ea typeface="Helvetica Neue Light"/>
              </a:rPr>
              <a:t> </a:t>
            </a:r>
          </a:p>
          <a:p>
            <a:pPr algn="just">
              <a:lnSpc>
                <a:spcPct val="90000"/>
              </a:lnSpc>
              <a:buFont typeface="Arial" charset="0"/>
              <a:buNone/>
            </a:pPr>
            <a:r>
              <a:rPr lang="uk-UA" sz="2400" smtClean="0">
                <a:latin typeface="Arial" charset="0"/>
              </a:rPr>
              <a:t>			</a:t>
            </a:r>
            <a:r>
              <a:rPr lang="uk-UA" sz="2200" smtClean="0"/>
              <a:t>Українською делегацією під головуванням Першого         віце-прем’єр-міністра України – Міністра економічного розвитку і торгівлі України Кубіва С. І.   1 – 3 березня 2017 року взято участь у першому інавгураційному засіданні Діалогу Україна-ЄС високого рівня щодо горизонтальних питань та окремих секторів промисловості (м. Брюссель, Королівство Бельгія), в рамках якого обговорено питання щодо подальших дій з метою укладення Угоди АСАА.</a:t>
            </a:r>
            <a:endParaRPr lang="uk-UA" sz="2200" smtClean="0">
              <a:latin typeface="Arial" charset="0"/>
            </a:endParaRPr>
          </a:p>
          <a:p>
            <a:pPr algn="just">
              <a:lnSpc>
                <a:spcPct val="90000"/>
              </a:lnSpc>
              <a:buFont typeface="Arial" charset="0"/>
              <a:buNone/>
            </a:pPr>
            <a:endParaRPr lang="uk-UA" sz="1000" smtClean="0">
              <a:latin typeface="Arial" charset="0"/>
            </a:endParaRPr>
          </a:p>
          <a:p>
            <a:pPr lvl="2">
              <a:lnSpc>
                <a:spcPct val="70000"/>
              </a:lnSpc>
              <a:spcBef>
                <a:spcPct val="0"/>
              </a:spcBef>
            </a:pPr>
            <a:r>
              <a:rPr lang="uk-UA" b="1" i="1" smtClean="0">
                <a:ea typeface="Helvetica Neue Light"/>
              </a:rPr>
              <a:t>подолання технічних бар’єрів у торгівлі</a:t>
            </a:r>
            <a:r>
              <a:rPr lang="uk-UA" smtClean="0">
                <a:ea typeface="Helvetica Neue Light"/>
              </a:rPr>
              <a:t> </a:t>
            </a:r>
            <a:endParaRPr lang="uk-UA" smtClean="0">
              <a:latin typeface="Arial" charset="0"/>
              <a:ea typeface="Helvetica Neue Light"/>
            </a:endParaRPr>
          </a:p>
          <a:p>
            <a:pPr algn="just">
              <a:lnSpc>
                <a:spcPct val="90000"/>
              </a:lnSpc>
              <a:buFont typeface="Arial" charset="0"/>
              <a:buNone/>
            </a:pPr>
            <a:r>
              <a:rPr lang="uk-UA" sz="2400" smtClean="0">
                <a:latin typeface="Arial" charset="0"/>
              </a:rPr>
              <a:t>			</a:t>
            </a:r>
            <a:r>
              <a:rPr lang="uk-UA" sz="2200" smtClean="0">
                <a:latin typeface="Arial" charset="0"/>
              </a:rPr>
              <a:t>П</a:t>
            </a:r>
            <a:r>
              <a:rPr lang="uk-UA" sz="2200" smtClean="0"/>
              <a:t>ідготовлено 6 торгівельних запитів України до країн-торгівельних партнерів, що створюють технічні бар’єри для взаємної торгівлі, які проголошені на  засіданні Комітету СОТ ТБТ, що є важливим інструментом й підтримкою на шляху просування продукції для вітчизняного виробника.</a:t>
            </a:r>
          </a:p>
          <a:p>
            <a:pPr algn="just">
              <a:lnSpc>
                <a:spcPct val="90000"/>
              </a:lnSpc>
              <a:buFont typeface="Arial" charset="0"/>
              <a:buNone/>
            </a:pPr>
            <a:r>
              <a:rPr lang="uk-UA" sz="2200" smtClean="0"/>
              <a:t>			Фахівцями департаменту технічного регулювання розроблено методичні рекомендації щодо залучення передового регуляторного досвіду у розвиток сфери технічного регулювання України як чинника та інструменту подолання технічних бар’єрів в торгівлі.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8"/>
          <p:cNvSpPr>
            <a:spLocks noGrp="1"/>
          </p:cNvSpPr>
          <p:nvPr>
            <p:ph type="title" idx="4294967295"/>
          </p:nvPr>
        </p:nvSpPr>
        <p:spPr>
          <a:xfrm>
            <a:off x="350838" y="30163"/>
            <a:ext cx="8229600" cy="595312"/>
          </a:xfrm>
        </p:spPr>
        <p:txBody>
          <a:bodyPr/>
          <a:lstStyle/>
          <a:p>
            <a:pPr eaLnBrk="1" hangingPunct="1"/>
            <a:r>
              <a:rPr lang="uk-UA" sz="2800" b="1" smtClean="0"/>
              <a:t> </a:t>
            </a:r>
            <a:r>
              <a:rPr lang="uk-UA" sz="2400" b="1" i="1" smtClean="0"/>
              <a:t>Міжнародне співробітництво</a:t>
            </a:r>
          </a:p>
        </p:txBody>
      </p:sp>
      <p:sp>
        <p:nvSpPr>
          <p:cNvPr id="46083" name="Rectangle 3"/>
          <p:cNvSpPr>
            <a:spLocks noGrp="1"/>
          </p:cNvSpPr>
          <p:nvPr>
            <p:ph type="body" idx="4294967295"/>
          </p:nvPr>
        </p:nvSpPr>
        <p:spPr>
          <a:xfrm>
            <a:off x="0" y="479425"/>
            <a:ext cx="9144000" cy="6080125"/>
          </a:xfrm>
        </p:spPr>
        <p:txBody>
          <a:bodyPr/>
          <a:lstStyle/>
          <a:p>
            <a:pPr lvl="2" algn="just">
              <a:lnSpc>
                <a:spcPct val="70000"/>
              </a:lnSpc>
              <a:spcBef>
                <a:spcPct val="0"/>
              </a:spcBef>
              <a:buFont typeface="Arial" charset="0"/>
              <a:buNone/>
            </a:pPr>
            <a:r>
              <a:rPr lang="uk-UA" sz="1000" b="1" i="1" smtClean="0">
                <a:ea typeface="Helvetica Neue Light"/>
              </a:rPr>
              <a:t> </a:t>
            </a:r>
          </a:p>
          <a:p>
            <a:pPr lvl="2">
              <a:lnSpc>
                <a:spcPct val="70000"/>
              </a:lnSpc>
              <a:spcBef>
                <a:spcPct val="0"/>
              </a:spcBef>
            </a:pPr>
            <a:endParaRPr lang="uk-UA" sz="1000" b="1" i="1" smtClean="0">
              <a:ea typeface="Helvetica Neue Light"/>
            </a:endParaRPr>
          </a:p>
          <a:p>
            <a:pPr lvl="2">
              <a:lnSpc>
                <a:spcPct val="70000"/>
              </a:lnSpc>
              <a:spcBef>
                <a:spcPct val="0"/>
              </a:spcBef>
            </a:pPr>
            <a:r>
              <a:rPr lang="uk-UA" b="1" i="1" smtClean="0">
                <a:ea typeface="Helvetica Neue Light"/>
              </a:rPr>
              <a:t>активізація співробітництва з країнами-торгівельними партнерами України</a:t>
            </a:r>
            <a:r>
              <a:rPr lang="uk-UA" smtClean="0">
                <a:ea typeface="Helvetica Neue Light"/>
              </a:rPr>
              <a:t> </a:t>
            </a:r>
            <a:r>
              <a:rPr lang="uk-UA" smtClean="0">
                <a:latin typeface="Arial" charset="0"/>
                <a:ea typeface="Helvetica Neue Light"/>
              </a:rPr>
              <a:t>	</a:t>
            </a:r>
            <a:r>
              <a:rPr lang="uk-UA" sz="1800" smtClean="0">
                <a:latin typeface="Arial" charset="0"/>
                <a:ea typeface="Helvetica Neue Light"/>
              </a:rPr>
              <a:t>		</a:t>
            </a:r>
          </a:p>
          <a:p>
            <a:pPr algn="just">
              <a:lnSpc>
                <a:spcPct val="90000"/>
              </a:lnSpc>
              <a:buFont typeface="Arial" charset="0"/>
              <a:buNone/>
            </a:pPr>
            <a:r>
              <a:rPr lang="uk-UA" sz="2400" smtClean="0"/>
              <a:t>			</a:t>
            </a:r>
            <a:r>
              <a:rPr lang="uk-UA" sz="2200" smtClean="0"/>
              <a:t>Підготовлено матеріали для міжурядових комісій та робочих зустрічей, відеоконференцій, візитів Президента та Прем’єр-міністра України, керівництва Мінекономрозвитку, Самітів з         17 країнами-торгівельними партнерами України.  </a:t>
            </a:r>
            <a:r>
              <a:rPr lang="uk-UA" sz="2200" smtClean="0">
                <a:latin typeface="Arial" charset="0"/>
              </a:rPr>
              <a:t> </a:t>
            </a:r>
          </a:p>
          <a:p>
            <a:pPr algn="just">
              <a:lnSpc>
                <a:spcPct val="90000"/>
              </a:lnSpc>
              <a:buFont typeface="Arial" charset="0"/>
              <a:buNone/>
            </a:pPr>
            <a:endParaRPr lang="uk-UA" sz="2200" smtClean="0">
              <a:latin typeface="Arial" charset="0"/>
            </a:endParaRPr>
          </a:p>
          <a:p>
            <a:pPr lvl="2">
              <a:lnSpc>
                <a:spcPct val="70000"/>
              </a:lnSpc>
              <a:spcBef>
                <a:spcPct val="0"/>
              </a:spcBef>
            </a:pPr>
            <a:r>
              <a:rPr lang="uk-UA" b="1" i="1" smtClean="0">
                <a:ea typeface="Helvetica Neue Light"/>
              </a:rPr>
              <a:t>координація участі українських фахівців сфери технічного регулювання, стандартизації, метрології у проектах технічної допомоги</a:t>
            </a:r>
            <a:endParaRPr lang="uk-UA" smtClean="0">
              <a:ea typeface="Helvetica Neue Light"/>
            </a:endParaRPr>
          </a:p>
          <a:p>
            <a:pPr lvl="2">
              <a:lnSpc>
                <a:spcPct val="70000"/>
              </a:lnSpc>
              <a:spcBef>
                <a:spcPct val="0"/>
              </a:spcBef>
            </a:pPr>
            <a:endParaRPr lang="uk-UA" sz="1000" smtClean="0">
              <a:latin typeface="Arial" charset="0"/>
              <a:ea typeface="Helvetica Neue Light"/>
            </a:endParaRPr>
          </a:p>
          <a:p>
            <a:pPr algn="just">
              <a:lnSpc>
                <a:spcPct val="80000"/>
              </a:lnSpc>
              <a:spcBef>
                <a:spcPct val="0"/>
              </a:spcBef>
              <a:buFont typeface="Arial" charset="0"/>
              <a:buNone/>
            </a:pPr>
            <a:r>
              <a:rPr lang="uk-UA" sz="2400" smtClean="0">
                <a:latin typeface="Arial" charset="0"/>
              </a:rPr>
              <a:t>			</a:t>
            </a:r>
            <a:r>
              <a:rPr lang="uk-UA" sz="2200" smtClean="0">
                <a:latin typeface="Arial" charset="0"/>
              </a:rPr>
              <a:t>З</a:t>
            </a:r>
            <a:r>
              <a:rPr lang="uk-UA" sz="2200" smtClean="0"/>
              <a:t>авершено реалізацію короткострокового європейського проекту технічної допомоги "Технічна допомога Міністерству економічного розвитку і торгівлі України з питань впровадження нового законодавства у сфері технічних регламентів, оцінки відповідності, метрології та стандартизації".</a:t>
            </a:r>
          </a:p>
          <a:p>
            <a:pPr algn="just">
              <a:lnSpc>
                <a:spcPct val="80000"/>
              </a:lnSpc>
              <a:spcBef>
                <a:spcPct val="0"/>
              </a:spcBef>
              <a:buFont typeface="Arial" charset="0"/>
              <a:buNone/>
            </a:pPr>
            <a:endParaRPr lang="uk-UA" sz="500" smtClean="0"/>
          </a:p>
          <a:p>
            <a:pPr algn="just">
              <a:lnSpc>
                <a:spcPct val="80000"/>
              </a:lnSpc>
              <a:spcBef>
                <a:spcPct val="0"/>
              </a:spcBef>
              <a:buFont typeface="Arial" charset="0"/>
              <a:buNone/>
            </a:pPr>
            <a:r>
              <a:rPr lang="uk-UA" sz="2200" smtClean="0"/>
              <a:t>			Здійснено роботу щодо започаткування нового довгострокового проекту технічної допомоги </a:t>
            </a:r>
            <a:r>
              <a:rPr lang="uk-UA" sz="2400" smtClean="0"/>
              <a:t>"</a:t>
            </a:r>
            <a:r>
              <a:rPr lang="uk-UA" sz="2200" smtClean="0"/>
              <a:t>Подальша регуляторна гармонізація між ЄС та Україною у сфері технічних бар’єрів в торгівлі</a:t>
            </a:r>
            <a:r>
              <a:rPr lang="uk-UA" sz="2400" smtClean="0"/>
              <a:t>"</a:t>
            </a:r>
            <a:r>
              <a:rPr lang="uk-UA" sz="2200" smtClean="0"/>
              <a: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8"/>
          <p:cNvSpPr>
            <a:spLocks noGrp="1"/>
          </p:cNvSpPr>
          <p:nvPr>
            <p:ph type="title" idx="4294967295"/>
          </p:nvPr>
        </p:nvSpPr>
        <p:spPr>
          <a:xfrm>
            <a:off x="457200" y="115888"/>
            <a:ext cx="8229600" cy="682625"/>
          </a:xfrm>
        </p:spPr>
        <p:txBody>
          <a:bodyPr/>
          <a:lstStyle/>
          <a:p>
            <a:pPr eaLnBrk="1" hangingPunct="1"/>
            <a:r>
              <a:rPr lang="uk-UA" sz="2400" b="1" smtClean="0"/>
              <a:t>Завдання у сфері стандартизації до кінця 2017 року</a:t>
            </a:r>
          </a:p>
        </p:txBody>
      </p:sp>
      <p:sp>
        <p:nvSpPr>
          <p:cNvPr id="30722" name="Rectangle 3"/>
          <p:cNvSpPr>
            <a:spLocks noGrp="1"/>
          </p:cNvSpPr>
          <p:nvPr>
            <p:ph type="body" idx="4294967295"/>
          </p:nvPr>
        </p:nvSpPr>
        <p:spPr>
          <a:xfrm>
            <a:off x="0" y="798513"/>
            <a:ext cx="9028113" cy="6683375"/>
          </a:xfrm>
        </p:spPr>
        <p:txBody>
          <a:bodyPr/>
          <a:lstStyle/>
          <a:p>
            <a:pPr marL="381000" indent="-381000" algn="just">
              <a:lnSpc>
                <a:spcPct val="80000"/>
              </a:lnSpc>
            </a:pPr>
            <a:r>
              <a:rPr lang="uk-UA" sz="2200" dirty="0" smtClean="0"/>
              <a:t>прийняття </a:t>
            </a:r>
            <a:r>
              <a:rPr lang="ru-RU" sz="2200" dirty="0" smtClean="0"/>
              <a:t>ДП "</a:t>
            </a:r>
            <a:r>
              <a:rPr lang="ru-RU" sz="2200" dirty="0" err="1" smtClean="0"/>
              <a:t>УкрНДНЦ</a:t>
            </a:r>
            <a:r>
              <a:rPr lang="ru-RU" sz="2200" dirty="0" smtClean="0"/>
              <a:t>" </a:t>
            </a:r>
            <a:r>
              <a:rPr lang="uk-UA" sz="2200" dirty="0" smtClean="0"/>
              <a:t>1000 національних стандартів, гармонізованих з міжнародними та європейськими; </a:t>
            </a:r>
          </a:p>
          <a:p>
            <a:pPr marL="381000" indent="-381000" algn="just">
              <a:lnSpc>
                <a:spcPct val="80000"/>
              </a:lnSpc>
            </a:pPr>
            <a:r>
              <a:rPr lang="uk-UA" sz="2200" dirty="0" smtClean="0"/>
              <a:t>усунення прогалин у законодавстві;</a:t>
            </a:r>
          </a:p>
          <a:p>
            <a:pPr marL="381000" indent="-381000" algn="just">
              <a:lnSpc>
                <a:spcPct val="80000"/>
              </a:lnSpc>
            </a:pPr>
            <a:r>
              <a:rPr lang="uk-UA" sz="2200" dirty="0" smtClean="0"/>
              <a:t>посилення інституційної спроможності НОС;</a:t>
            </a:r>
          </a:p>
          <a:p>
            <a:pPr marL="381000" indent="-381000" algn="just">
              <a:lnSpc>
                <a:spcPct val="80000"/>
              </a:lnSpc>
            </a:pPr>
            <a:r>
              <a:rPr lang="uk-UA" sz="2200" dirty="0" smtClean="0"/>
              <a:t>удосконалення  внутрішніх процедур та організації діяльності НОС, розширення та покращення застосування інформаційних технологій в сфері стандартизації, зокрема системи автоматичного перекладу стандартів, ведення каталогу національних стандартів, функціонування </a:t>
            </a:r>
            <a:r>
              <a:rPr lang="uk-UA" sz="2200" dirty="0" err="1" smtClean="0"/>
              <a:t>on-line</a:t>
            </a:r>
            <a:r>
              <a:rPr lang="uk-UA" sz="2200" dirty="0" smtClean="0"/>
              <a:t> магазину стандартів, системи управління процесами розроблення проектів стандартів;</a:t>
            </a:r>
          </a:p>
          <a:p>
            <a:pPr marL="381000" indent="-381000" algn="just">
              <a:lnSpc>
                <a:spcPct val="80000"/>
              </a:lnSpc>
            </a:pPr>
            <a:r>
              <a:rPr lang="uk-UA" sz="2200" dirty="0" smtClean="0"/>
              <a:t>оптимізація структури ТК, активізація діяльності ТК та залучення до участі у роботах зі стандартизації якомога ширшого кола заінтересованих сторін, у тому числі малого та середнього бізнесу, збільшення кількості ТК, функції ведення секретаріатів яких здійснює НОС;</a:t>
            </a:r>
          </a:p>
          <a:p>
            <a:pPr marL="381000" indent="-381000" algn="just">
              <a:lnSpc>
                <a:spcPct val="80000"/>
              </a:lnSpc>
            </a:pPr>
            <a:r>
              <a:rPr lang="uk-UA" sz="2200" dirty="0" smtClean="0"/>
              <a:t>активізація участі НОС у роботі міжнародних</a:t>
            </a:r>
            <a:r>
              <a:rPr lang="ru-RU" sz="2200" dirty="0" smtClean="0"/>
              <a:t> та </a:t>
            </a:r>
            <a:r>
              <a:rPr lang="uk-UA" sz="2200" dirty="0" smtClean="0"/>
              <a:t>регіональних організацій, укладання угод з НОС інших країн.</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8"/>
          <p:cNvSpPr>
            <a:spLocks noGrp="1"/>
          </p:cNvSpPr>
          <p:nvPr>
            <p:ph type="title" idx="4294967295"/>
          </p:nvPr>
        </p:nvSpPr>
        <p:spPr>
          <a:xfrm>
            <a:off x="457200" y="115888"/>
            <a:ext cx="8229600" cy="682625"/>
          </a:xfrm>
        </p:spPr>
        <p:txBody>
          <a:bodyPr/>
          <a:lstStyle/>
          <a:p>
            <a:pPr eaLnBrk="1" hangingPunct="1"/>
            <a:r>
              <a:rPr lang="uk-UA" sz="2400" b="1" smtClean="0"/>
              <a:t>Завдання у сфері метрології до кінця 2017 року</a:t>
            </a:r>
          </a:p>
        </p:txBody>
      </p:sp>
      <p:sp>
        <p:nvSpPr>
          <p:cNvPr id="47107" name="Rectangle 3"/>
          <p:cNvSpPr>
            <a:spLocks noGrp="1"/>
          </p:cNvSpPr>
          <p:nvPr>
            <p:ph type="body" idx="4294967295"/>
          </p:nvPr>
        </p:nvSpPr>
        <p:spPr>
          <a:xfrm>
            <a:off x="115888" y="922338"/>
            <a:ext cx="9028112" cy="6683375"/>
          </a:xfrm>
        </p:spPr>
        <p:txBody>
          <a:bodyPr/>
          <a:lstStyle/>
          <a:p>
            <a:pPr marL="381000" indent="-381000">
              <a:lnSpc>
                <a:spcPct val="90000"/>
              </a:lnSpc>
            </a:pPr>
            <a:r>
              <a:rPr lang="uk-UA" sz="2400" dirty="0" smtClean="0"/>
              <a:t>створення</a:t>
            </a:r>
            <a:r>
              <a:rPr lang="ru-RU" sz="2400" dirty="0" smtClean="0"/>
              <a:t>, </a:t>
            </a:r>
            <a:r>
              <a:rPr lang="uk-UA" sz="2400" dirty="0" smtClean="0"/>
              <a:t>удосконалення</a:t>
            </a:r>
            <a:r>
              <a:rPr lang="ru-RU" sz="2400" dirty="0" smtClean="0"/>
              <a:t> та </a:t>
            </a:r>
            <a:r>
              <a:rPr lang="uk-UA" sz="2400" dirty="0" smtClean="0"/>
              <a:t>звірення</a:t>
            </a:r>
            <a:r>
              <a:rPr lang="ru-RU" sz="2400" dirty="0" smtClean="0"/>
              <a:t> </a:t>
            </a:r>
            <a:r>
              <a:rPr lang="uk-UA" sz="2400" dirty="0" smtClean="0"/>
              <a:t>національних</a:t>
            </a:r>
            <a:r>
              <a:rPr lang="ru-RU" sz="2400" dirty="0" smtClean="0"/>
              <a:t> </a:t>
            </a:r>
            <a:r>
              <a:rPr lang="uk-UA" sz="2400" dirty="0" smtClean="0"/>
              <a:t>еталонів;  </a:t>
            </a:r>
          </a:p>
          <a:p>
            <a:pPr marL="381000" indent="-381000" algn="just">
              <a:lnSpc>
                <a:spcPct val="90000"/>
              </a:lnSpc>
            </a:pPr>
            <a:r>
              <a:rPr lang="uk-UA" sz="2400" dirty="0" smtClean="0"/>
              <a:t>забезпечення здійснення моніторингу відповідності уповноважених на проведення повірки ЗВТ суб’єктів господарювання вимогам Закону України </a:t>
            </a:r>
            <a:r>
              <a:rPr lang="ru-RU" sz="2700" dirty="0" smtClean="0"/>
              <a:t>"</a:t>
            </a:r>
            <a:r>
              <a:rPr lang="uk-UA" sz="2400" dirty="0" smtClean="0"/>
              <a:t>Про метрологію та метрологічну діяльність</a:t>
            </a:r>
            <a:r>
              <a:rPr lang="ru-RU" sz="2700" dirty="0" smtClean="0"/>
              <a:t>"</a:t>
            </a:r>
            <a:r>
              <a:rPr lang="uk-UA" sz="2400" dirty="0" smtClean="0"/>
              <a:t>;</a:t>
            </a:r>
          </a:p>
          <a:p>
            <a:pPr marL="381000" indent="-381000" algn="just">
              <a:lnSpc>
                <a:spcPct val="90000"/>
              </a:lnSpc>
            </a:pPr>
            <a:r>
              <a:rPr lang="uk-UA" sz="2400" dirty="0" smtClean="0"/>
              <a:t>направлення до Кабінету Міністрів України інформації щодо нормативно-правових актів, розроблених іншими ЦОВВ, які потребують приведення у відповідність до Закону України </a:t>
            </a:r>
            <a:r>
              <a:rPr lang="ru-RU" sz="2700" dirty="0" smtClean="0"/>
              <a:t>"</a:t>
            </a:r>
            <a:r>
              <a:rPr lang="uk-UA" sz="2400" dirty="0" smtClean="0"/>
              <a:t>Про метрологію та метрологічну діяльність</a:t>
            </a:r>
            <a:r>
              <a:rPr lang="ru-RU" sz="2700" dirty="0" smtClean="0"/>
              <a:t>"</a:t>
            </a:r>
            <a:r>
              <a:rPr lang="uk-UA" sz="2400" dirty="0" smtClean="0"/>
              <a:t>; </a:t>
            </a:r>
          </a:p>
          <a:p>
            <a:pPr marL="381000" indent="-381000">
              <a:lnSpc>
                <a:spcPct val="90000"/>
              </a:lnSpc>
            </a:pPr>
            <a:r>
              <a:rPr lang="uk-UA" sz="2400" dirty="0" smtClean="0"/>
              <a:t>розроблення та прийняття наказу </a:t>
            </a:r>
            <a:r>
              <a:rPr lang="uk-UA" sz="2400" dirty="0" err="1" smtClean="0"/>
              <a:t>Мінекономрозвитку</a:t>
            </a:r>
            <a:r>
              <a:rPr lang="uk-UA" sz="2400" dirty="0" smtClean="0"/>
              <a:t> щодо встановлення метрологічних вимог до фасованих товарів. </a:t>
            </a:r>
          </a:p>
          <a:p>
            <a:pPr marL="381000" indent="-381000">
              <a:lnSpc>
                <a:spcPct val="90000"/>
              </a:lnSpc>
            </a:pPr>
            <a:endParaRPr lang="uk-UA" sz="2400"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8"/>
          <p:cNvSpPr>
            <a:spLocks noGrp="1"/>
          </p:cNvSpPr>
          <p:nvPr>
            <p:ph type="title" idx="4294967295"/>
          </p:nvPr>
        </p:nvSpPr>
        <p:spPr>
          <a:xfrm>
            <a:off x="457200" y="115888"/>
            <a:ext cx="8229600" cy="682625"/>
          </a:xfrm>
        </p:spPr>
        <p:txBody>
          <a:bodyPr/>
          <a:lstStyle/>
          <a:p>
            <a:pPr eaLnBrk="1" hangingPunct="1"/>
            <a:r>
              <a:rPr lang="uk-UA" sz="2600" b="1" smtClean="0"/>
              <a:t>Завдання у сфері оцінки відповідності та акредитації до кінця 2017 року</a:t>
            </a:r>
          </a:p>
        </p:txBody>
      </p:sp>
      <p:sp>
        <p:nvSpPr>
          <p:cNvPr id="48131" name="Rectangle 3"/>
          <p:cNvSpPr>
            <a:spLocks noGrp="1"/>
          </p:cNvSpPr>
          <p:nvPr>
            <p:ph type="body" idx="4294967295"/>
          </p:nvPr>
        </p:nvSpPr>
        <p:spPr>
          <a:xfrm>
            <a:off x="115888" y="922338"/>
            <a:ext cx="9028112" cy="6683375"/>
          </a:xfrm>
        </p:spPr>
        <p:txBody>
          <a:bodyPr/>
          <a:lstStyle/>
          <a:p>
            <a:pPr marL="381000" indent="-381000" algn="just">
              <a:lnSpc>
                <a:spcPct val="90000"/>
              </a:lnSpc>
            </a:pPr>
            <a:r>
              <a:rPr lang="uk-UA" sz="2600" dirty="0" smtClean="0"/>
              <a:t>здійснення моніторингу Національного агентства з акредитації України;</a:t>
            </a:r>
          </a:p>
          <a:p>
            <a:pPr marL="381000" indent="-381000" algn="just">
              <a:lnSpc>
                <a:spcPct val="90000"/>
              </a:lnSpc>
              <a:buFont typeface="Arial" charset="0"/>
              <a:buNone/>
            </a:pPr>
            <a:endParaRPr lang="uk-UA" sz="1000" dirty="0" smtClean="0"/>
          </a:p>
          <a:p>
            <a:pPr marL="381000" indent="-381000" algn="just">
              <a:lnSpc>
                <a:spcPct val="90000"/>
              </a:lnSpc>
            </a:pPr>
            <a:r>
              <a:rPr lang="uk-UA" sz="2600" dirty="0" smtClean="0"/>
              <a:t>забезпечення погодження 3 проектів технічних регламентів із зацікавленими центральними органами виконавчої влади;</a:t>
            </a:r>
          </a:p>
          <a:p>
            <a:pPr marL="381000" indent="-381000" algn="just">
              <a:lnSpc>
                <a:spcPct val="90000"/>
              </a:lnSpc>
              <a:buFont typeface="Arial" charset="0"/>
              <a:buNone/>
            </a:pPr>
            <a:endParaRPr lang="uk-UA" sz="1000" dirty="0" smtClean="0"/>
          </a:p>
          <a:p>
            <a:pPr marL="381000" indent="-381000" algn="just">
              <a:lnSpc>
                <a:spcPct val="90000"/>
              </a:lnSpc>
            </a:pPr>
            <a:r>
              <a:rPr lang="uk-UA" sz="2600" dirty="0" smtClean="0"/>
              <a:t>забезпечення прийняття Кабінетом Міністрів України останніх 3 проектів постанов Уряду, необхідних для реалізації Закону України </a:t>
            </a:r>
            <a:r>
              <a:rPr lang="ru-RU" sz="2700" dirty="0" smtClean="0"/>
              <a:t>"</a:t>
            </a:r>
            <a:r>
              <a:rPr lang="uk-UA" sz="2600" dirty="0" smtClean="0"/>
              <a:t>Про технічні регламенти та оцінку відповідності</a:t>
            </a:r>
            <a:r>
              <a:rPr lang="ru-RU" sz="2700" dirty="0" smtClean="0"/>
              <a:t>"</a:t>
            </a:r>
            <a:r>
              <a:rPr lang="uk-UA" sz="2600" dirty="0" smtClean="0"/>
              <a:t>;</a:t>
            </a:r>
          </a:p>
          <a:p>
            <a:pPr marL="381000" indent="-381000" algn="just">
              <a:lnSpc>
                <a:spcPct val="90000"/>
              </a:lnSpc>
              <a:buFont typeface="Arial" charset="0"/>
              <a:buNone/>
            </a:pPr>
            <a:endParaRPr lang="uk-UA" sz="1000" dirty="0" smtClean="0"/>
          </a:p>
          <a:p>
            <a:pPr marL="381000" indent="-381000" algn="just">
              <a:lnSpc>
                <a:spcPct val="90000"/>
              </a:lnSpc>
            </a:pPr>
            <a:r>
              <a:rPr lang="uk-UA" sz="2600" dirty="0" smtClean="0"/>
              <a:t>продовження формування інфраструктури призначених органів з оцінки відповідності на виконання робіт згідно з технічними регламентами.</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8"/>
          <p:cNvSpPr>
            <a:spLocks noGrp="1"/>
          </p:cNvSpPr>
          <p:nvPr>
            <p:ph type="title" idx="4294967295"/>
          </p:nvPr>
        </p:nvSpPr>
        <p:spPr>
          <a:xfrm>
            <a:off x="457200" y="115888"/>
            <a:ext cx="8229600" cy="682625"/>
          </a:xfrm>
        </p:spPr>
        <p:txBody>
          <a:bodyPr/>
          <a:lstStyle/>
          <a:p>
            <a:pPr eaLnBrk="1" hangingPunct="1"/>
            <a:r>
              <a:rPr lang="uk-UA" sz="2600" b="1" smtClean="0"/>
              <a:t>Завдання у сфері міжнародного співробітництва до кінця 2017 року</a:t>
            </a:r>
          </a:p>
        </p:txBody>
      </p:sp>
      <p:sp>
        <p:nvSpPr>
          <p:cNvPr id="49155" name="Rectangle 3"/>
          <p:cNvSpPr>
            <a:spLocks noGrp="1"/>
          </p:cNvSpPr>
          <p:nvPr>
            <p:ph type="body" idx="4294967295"/>
          </p:nvPr>
        </p:nvSpPr>
        <p:spPr>
          <a:xfrm>
            <a:off x="115888" y="1073150"/>
            <a:ext cx="9028112" cy="6683375"/>
          </a:xfrm>
        </p:spPr>
        <p:txBody>
          <a:bodyPr/>
          <a:lstStyle/>
          <a:p>
            <a:pPr marL="381000" indent="-381000" algn="just">
              <a:lnSpc>
                <a:spcPct val="90000"/>
              </a:lnSpc>
            </a:pPr>
            <a:r>
              <a:rPr lang="uk-UA" sz="2400" dirty="0" smtClean="0"/>
              <a:t>виконання зобов’язань в рамках імплементацій положень Угоди про асоціацію між Україною та ЄС та Угоди про фінансування програми "Сприяння взаємній торгівлі шляхом усунення технічних бар’єрів у торгівлі між Україною та Європейським Союзом";</a:t>
            </a:r>
          </a:p>
          <a:p>
            <a:pPr marL="381000" indent="-381000" algn="just">
              <a:lnSpc>
                <a:spcPct val="90000"/>
              </a:lnSpc>
            </a:pPr>
            <a:r>
              <a:rPr lang="uk-UA" sz="2400" dirty="0" smtClean="0"/>
              <a:t>відстоювання інтересів вітчизняного виробника на міжнародних ринках в межах виконання зобов’язань України як члена СОТ;</a:t>
            </a:r>
          </a:p>
          <a:p>
            <a:pPr marL="381000" indent="-381000" algn="just">
              <a:lnSpc>
                <a:spcPct val="90000"/>
              </a:lnSpc>
            </a:pPr>
            <a:r>
              <a:rPr lang="uk-UA" sz="2400" dirty="0" smtClean="0"/>
              <a:t>реалізація проектів міжнародної та європейської технічної допомоги у сфері технічного регулювання, стандартизації та метрології (реалізація започаткованих проектів та здійснення заходів щодо започаткування нових);</a:t>
            </a:r>
          </a:p>
          <a:p>
            <a:pPr marL="381000" indent="-381000" algn="just">
              <a:lnSpc>
                <a:spcPct val="90000"/>
              </a:lnSpc>
            </a:pPr>
            <a:r>
              <a:rPr lang="uk-UA" sz="2400" dirty="0" smtClean="0"/>
              <a:t>визнання системи технічного регулювання України на міжнародному рівні.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8"/>
          <p:cNvSpPr>
            <a:spLocks noGrp="1"/>
          </p:cNvSpPr>
          <p:nvPr>
            <p:ph type="title" idx="4294967295"/>
          </p:nvPr>
        </p:nvSpPr>
        <p:spPr>
          <a:xfrm>
            <a:off x="457200" y="115888"/>
            <a:ext cx="8229600" cy="852487"/>
          </a:xfrm>
        </p:spPr>
        <p:txBody>
          <a:bodyPr/>
          <a:lstStyle/>
          <a:p>
            <a:pPr eaLnBrk="1" hangingPunct="1"/>
            <a:r>
              <a:rPr lang="en-US" sz="2600" b="1" smtClean="0"/>
              <a:t> </a:t>
            </a:r>
            <a:endParaRPr lang="uk-UA" sz="2600" b="1" smtClean="0"/>
          </a:p>
        </p:txBody>
      </p:sp>
      <p:sp>
        <p:nvSpPr>
          <p:cNvPr id="31746" name="Rectangle 3"/>
          <p:cNvSpPr>
            <a:spLocks noGrp="1"/>
          </p:cNvSpPr>
          <p:nvPr>
            <p:ph type="body" idx="4294967295"/>
          </p:nvPr>
        </p:nvSpPr>
        <p:spPr>
          <a:xfrm>
            <a:off x="115888" y="115888"/>
            <a:ext cx="9028112" cy="6397625"/>
          </a:xfrm>
        </p:spPr>
        <p:txBody>
          <a:bodyPr/>
          <a:lstStyle/>
          <a:p>
            <a:pPr marL="381000" indent="-381000" algn="just">
              <a:lnSpc>
                <a:spcPct val="80000"/>
              </a:lnSpc>
              <a:buFont typeface="Arial" charset="0"/>
              <a:buNone/>
            </a:pPr>
            <a:r>
              <a:rPr lang="en-US" sz="1600" b="1" smtClean="0"/>
              <a:t>			</a:t>
            </a:r>
            <a:r>
              <a:rPr lang="uk-UA" sz="2500" b="1" smtClean="0"/>
              <a:t>Для усіх державних підприємств</a:t>
            </a:r>
            <a:r>
              <a:rPr lang="uk-UA" sz="2500" smtClean="0"/>
              <a:t>, крім завдань, окреслених у кожному блоці, залишаються актуальними </a:t>
            </a:r>
            <a:r>
              <a:rPr lang="uk-UA" sz="2500" b="1" smtClean="0"/>
              <a:t>спільні завдання</a:t>
            </a:r>
            <a:r>
              <a:rPr lang="uk-UA" sz="2500" smtClean="0"/>
              <a:t>:</a:t>
            </a:r>
          </a:p>
          <a:p>
            <a:pPr marL="381000" indent="-381000">
              <a:lnSpc>
                <a:spcPct val="80000"/>
              </a:lnSpc>
            </a:pPr>
            <a:r>
              <a:rPr lang="uk-UA" sz="2500" smtClean="0"/>
              <a:t>підтримка тісного зв’язку із бізнесом;</a:t>
            </a:r>
          </a:p>
          <a:p>
            <a:pPr marL="381000" indent="-381000">
              <a:lnSpc>
                <a:spcPct val="80000"/>
              </a:lnSpc>
            </a:pPr>
            <a:r>
              <a:rPr lang="uk-UA" sz="2500" smtClean="0"/>
              <a:t>оновлення та модернізація матеріально-технічної бази;</a:t>
            </a:r>
          </a:p>
          <a:p>
            <a:pPr marL="381000" indent="-381000">
              <a:lnSpc>
                <a:spcPct val="80000"/>
              </a:lnSpc>
            </a:pPr>
            <a:r>
              <a:rPr lang="uk-UA" sz="2500" smtClean="0"/>
              <a:t>реалізація заходів просвітницької кампанії у регіоні;</a:t>
            </a:r>
          </a:p>
          <a:p>
            <a:pPr marL="381000" indent="-381000">
              <a:lnSpc>
                <a:spcPct val="80000"/>
              </a:lnSpc>
            </a:pPr>
            <a:r>
              <a:rPr lang="uk-UA" sz="2500" smtClean="0"/>
              <a:t>впровадження нових технологій;</a:t>
            </a:r>
          </a:p>
          <a:p>
            <a:pPr marL="381000" indent="-381000">
              <a:lnSpc>
                <a:spcPct val="80000"/>
              </a:lnSpc>
            </a:pPr>
            <a:r>
              <a:rPr lang="uk-UA" sz="2500" smtClean="0"/>
              <a:t>сприяння інноваціям.</a:t>
            </a:r>
          </a:p>
          <a:p>
            <a:pPr marL="381000" indent="-381000">
              <a:lnSpc>
                <a:spcPct val="80000"/>
              </a:lnSpc>
              <a:buFont typeface="Arial" charset="0"/>
              <a:buNone/>
            </a:pPr>
            <a:endParaRPr lang="uk-UA" sz="1500" smtClean="0"/>
          </a:p>
          <a:p>
            <a:pPr marL="381000" indent="-381000" algn="just">
              <a:lnSpc>
                <a:spcPct val="80000"/>
              </a:lnSpc>
              <a:buFont typeface="Arial" charset="0"/>
              <a:buNone/>
            </a:pPr>
            <a:r>
              <a:rPr lang="uk-UA" sz="2000" smtClean="0"/>
              <a:t>			</a:t>
            </a:r>
            <a:r>
              <a:rPr lang="uk-UA" sz="2500" smtClean="0"/>
              <a:t>Виконання усіх завдань системи технічного регулювання, стандартизації, метрології України на  2017 рік спрямоване на виконання глобального завдання у цій сфері − </a:t>
            </a:r>
            <a:r>
              <a:rPr lang="uk-UA" sz="2500" b="1" smtClean="0"/>
              <a:t>підписання Угоди АСАА </a:t>
            </a:r>
            <a:r>
              <a:rPr lang="uk-UA" sz="2500" smtClean="0"/>
              <a:t>у трьох пріоритетних секторах та проведення роботи щодо підготовки до розширення Угоди на інші пріоритетні сектори, включеного до середньострокового плану пріоритетних дій Уряду до 2020 року та плану пріоритетних дій Уряду на 2017 рік.</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ewTemplat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747</TotalTime>
  <Words>680</Words>
  <Application>Microsoft Office PowerPoint</Application>
  <PresentationFormat>Экран (4:3)</PresentationFormat>
  <Paragraphs>164</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NewTemplateME</vt:lpstr>
      <vt:lpstr>     ТЕЗИ ВИСТУПУ директора департаменту технічного регулювання Мінекономрозвитку Віткіна Леоніда Михайловича  на засіданні науково-технічної ради у сфері технічного регулювання при Міністерстві економічного розвитку і торгівлі України, 13.04.2017, м. Київ   </vt:lpstr>
      <vt:lpstr>Програмні документи </vt:lpstr>
      <vt:lpstr> Координація робіт у сфері технічного регулювання, стандартизації, метрології та метрологічної діяльності</vt:lpstr>
      <vt:lpstr> Сфера стандартизації</vt:lpstr>
      <vt:lpstr> Сфера стандартизації</vt:lpstr>
      <vt:lpstr> Сфера стандартизації</vt:lpstr>
      <vt:lpstr> Сфера стандартизації</vt:lpstr>
      <vt:lpstr> Сфера метрології</vt:lpstr>
      <vt:lpstr> Сфера метрології</vt:lpstr>
      <vt:lpstr> Сфера метрології</vt:lpstr>
      <vt:lpstr> Сфера метрології</vt:lpstr>
      <vt:lpstr> Сфера оцінки відповідності та акредитації</vt:lpstr>
      <vt:lpstr> Сфера оцінки відповідності та акредитації</vt:lpstr>
      <vt:lpstr> Сфера оцінки відповідності та акредитації</vt:lpstr>
      <vt:lpstr> Сфера оцінки відповідності та акредитації</vt:lpstr>
      <vt:lpstr> Міжнародне співробітництво</vt:lpstr>
      <vt:lpstr> Міжнародне співробітництво</vt:lpstr>
      <vt:lpstr> Міжнародне співробітництво</vt:lpstr>
      <vt:lpstr>Завдання у сфері стандартизації до кінця 2017 року</vt:lpstr>
      <vt:lpstr>Завдання у сфері метрології до кінця 2017 року</vt:lpstr>
      <vt:lpstr>Завдання у сфері оцінки відповідності та акредитації до кінця 2017 року</vt:lpstr>
      <vt:lpstr>Завдання у сфері міжнародного співробітництва до кінця 2017 року</vt:lpstr>
      <vt:lpstr> </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106</dc:creator>
  <cp:lastModifiedBy>КОРЧОВА Тетяна Володимирівна</cp:lastModifiedBy>
  <cp:revision>121</cp:revision>
  <dcterms:created xsi:type="dcterms:W3CDTF">2015-04-28T09:54:28Z</dcterms:created>
  <dcterms:modified xsi:type="dcterms:W3CDTF">2017-04-12T12:15:57Z</dcterms:modified>
</cp:coreProperties>
</file>