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384" r:id="rId3"/>
    <p:sldId id="424" r:id="rId4"/>
    <p:sldId id="423" r:id="rId5"/>
    <p:sldId id="406" r:id="rId6"/>
    <p:sldId id="426" r:id="rId7"/>
    <p:sldId id="408" r:id="rId8"/>
    <p:sldId id="415" r:id="rId9"/>
    <p:sldId id="434" r:id="rId10"/>
    <p:sldId id="427" r:id="rId11"/>
    <p:sldId id="429" r:id="rId12"/>
    <p:sldId id="430" r:id="rId13"/>
    <p:sldId id="431" r:id="rId14"/>
    <p:sldId id="432" r:id="rId15"/>
    <p:sldId id="436" r:id="rId16"/>
    <p:sldId id="437" r:id="rId17"/>
    <p:sldId id="433" r:id="rId18"/>
    <p:sldId id="421" r:id="rId1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9" d="100"/>
          <a:sy n="109" d="100"/>
        </p:scale>
        <p:origin x="167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32CD1145-5D88-4A12-BF53-89F937561034}" type="datetimeFigureOut">
              <a:rPr lang="uk-UA"/>
              <a:pPr>
                <a:defRPr/>
              </a:pPr>
              <a:t>15.04.2019</a:t>
            </a:fld>
            <a:endParaRPr lang="uk-UA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noProof="0" smtClean="0"/>
              <a:t>Образец текста</a:t>
            </a:r>
          </a:p>
          <a:p>
            <a:pPr lvl="1"/>
            <a:r>
              <a:rPr lang="uk-UA" noProof="0" smtClean="0"/>
              <a:t>Второй уровень</a:t>
            </a:r>
          </a:p>
          <a:p>
            <a:pPr lvl="2"/>
            <a:r>
              <a:rPr lang="uk-UA" noProof="0" smtClean="0"/>
              <a:t>Третий уровень</a:t>
            </a:r>
          </a:p>
          <a:p>
            <a:pPr lvl="3"/>
            <a:r>
              <a:rPr lang="uk-UA" noProof="0" smtClean="0"/>
              <a:t>Четвертый уровень</a:t>
            </a:r>
          </a:p>
          <a:p>
            <a:pPr lvl="4"/>
            <a:r>
              <a:rPr lang="uk-UA" noProof="0" smtClean="0"/>
              <a:t>Пятый уровень</a:t>
            </a: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fld id="{FE6945B0-7BFC-4820-AAE7-8E454F7B70E5}" type="slidenum">
              <a:rPr lang="uk-UA"/>
              <a:pPr>
                <a:defRPr/>
              </a:pPr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uk-UA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0590D3D-1D50-4BA2-8271-764BCC372306}" type="slidenum">
              <a:rPr lang="uk-UA" smtClean="0"/>
              <a:pPr>
                <a:defRPr/>
              </a:pPr>
              <a:t>5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4275489"/>
            <a:ext cx="5663715" cy="1670088"/>
          </a:xfrm>
        </p:spPr>
        <p:txBody>
          <a:bodyPr/>
          <a:lstStyle>
            <a:lvl1pPr>
              <a:defRPr b="0" i="0">
                <a:latin typeface="Helvetica Neue Light"/>
                <a:cs typeface="Helvetica Neue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7292F-49EB-4F1B-8204-442F2F830D27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A28A6-FB24-4C96-9A99-5217B1ACD2C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C1C03-C8AC-4435-806E-E5DE4DF28DD9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9D3E0-0EC5-48EF-B4EF-A12AA7EAEE84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14043-EA57-43B1-83E0-54E34898FE97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EFFB4-E3A2-491B-82F2-5A3AD2F3DBDA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EE04E-9677-4013-94A2-F0B553B73B76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360D8-8AE0-4B01-9D94-46FAAF6B4003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2FB8B-C6BC-42B9-A2BA-30A6C59CBF41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3805F-CFB4-49D7-BCF0-7E1EC8042931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A4F73-287A-4D22-A208-B82790EB2667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52979-1460-45BF-85C5-F8869D006B8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1811B-FEE1-4B71-9C4F-EEBD9302A1A2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5F63E-568D-4A0F-B59C-61878A0D742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0F6CD-3D3F-43E6-BC7A-EA0CACD9AA92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BB3553-E8A5-401E-A0CB-2716D48444ED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08F13-0B6E-4789-BB7E-E142E75DCA10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26EDF-F489-4B26-9882-2C124927DB02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504C4-2913-4DF4-A5EF-6FB35E06537A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BE730-CDD0-4A03-B498-77BC47B5BEE9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56965-4929-4685-BA1F-99C00E0B8713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F9A9F-9B23-4077-983B-2767535B375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2BB4890C-4F8C-4994-B9C2-96D29610A2A4}" type="datetime1">
              <a:rPr lang="en-US"/>
              <a:pPr>
                <a:defRPr/>
              </a:pPr>
              <a:t>4/15/2019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7387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F38BCD4-F109-41CA-A2DC-C3E85E1DB42F}" type="slidenum">
              <a:rPr lang="en-US"/>
              <a:pPr>
                <a:defRPr/>
              </a:pPr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Helvetica Neue Light"/>
          <a:ea typeface="MS PGothic" pitchFamily="34" charset="-128"/>
          <a:cs typeface="Helvetica Neue Light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MS PGothic" pitchFamily="34" charset="-128"/>
          <a:cs typeface="Helvetica Neue Light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Light" pitchFamily="1" charset="0"/>
          <a:ea typeface="ＭＳ Ｐゴシック" pitchFamily="1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Helvetica Neue UltraLight"/>
          <a:ea typeface="MS PGothic" pitchFamily="34" charset="-128"/>
          <a:cs typeface="Helvetica Neue UltraLight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Helvetica Neue Light"/>
          <a:ea typeface="Helvetica Neue Light" pitchFamily="1" charset="0"/>
          <a:cs typeface="Helvetica Neue Light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techreg.in.ua/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8"/>
          <p:cNvSpPr>
            <a:spLocks noGrp="1"/>
          </p:cNvSpPr>
          <p:nvPr>
            <p:ph type="ctrTitle"/>
          </p:nvPr>
        </p:nvSpPr>
        <p:spPr>
          <a:xfrm>
            <a:off x="161925" y="293688"/>
            <a:ext cx="5921375" cy="3097212"/>
          </a:xfrm>
          <a:solidFill>
            <a:schemeClr val="bg1"/>
          </a:solidFill>
        </p:spPr>
        <p:txBody>
          <a:bodyPr/>
          <a:lstStyle/>
          <a:p>
            <a:r>
              <a:rPr lang="uk-UA" sz="1600" b="1" smtClean="0">
                <a:ea typeface="MS PGothic"/>
              </a:rPr>
              <a:t/>
            </a:r>
            <a:br>
              <a:rPr lang="uk-UA" sz="1600" b="1" smtClean="0">
                <a:ea typeface="MS PGothic"/>
              </a:rPr>
            </a:br>
            <a:r>
              <a:rPr lang="uk-UA" sz="1600" b="1" smtClean="0">
                <a:ea typeface="MS PGothic"/>
              </a:rPr>
              <a:t/>
            </a:r>
            <a:br>
              <a:rPr lang="uk-UA" sz="1600" b="1" smtClean="0">
                <a:ea typeface="MS PGothic"/>
              </a:rPr>
            </a:br>
            <a:r>
              <a:rPr lang="uk-UA" sz="1600" smtClean="0">
                <a:ea typeface="MS PGothic"/>
              </a:rPr>
              <a:t/>
            </a:r>
            <a:br>
              <a:rPr lang="uk-UA" sz="1600" smtClean="0">
                <a:ea typeface="MS PGothic"/>
              </a:rPr>
            </a:br>
            <a:r>
              <a:rPr lang="uk-UA" sz="2000" b="1" smtClean="0">
                <a:ea typeface="MS PGothic"/>
              </a:rPr>
              <a:t>ТЕЗИ ВИСТУПУ</a:t>
            </a:r>
            <a:r>
              <a:rPr lang="uk-UA" sz="2000" smtClean="0">
                <a:ea typeface="MS PGothic"/>
              </a:rPr>
              <a:t/>
            </a:r>
            <a:br>
              <a:rPr lang="uk-UA" sz="2000" smtClean="0">
                <a:ea typeface="MS PGothic"/>
              </a:rPr>
            </a:br>
            <a:r>
              <a:rPr lang="uk-UA" sz="2000" b="1" smtClean="0">
                <a:ea typeface="MS PGothic"/>
              </a:rPr>
              <a:t>директора департаменту технічного регулювання Мінекономрозвитку </a:t>
            </a:r>
            <a:br>
              <a:rPr lang="uk-UA" sz="2000" b="1" smtClean="0">
                <a:ea typeface="MS PGothic"/>
              </a:rPr>
            </a:br>
            <a:r>
              <a:rPr lang="uk-UA" sz="2000" b="1" smtClean="0">
                <a:ea typeface="MS PGothic"/>
              </a:rPr>
              <a:t>Віткіна Леоніда Михайловича </a:t>
            </a:r>
            <a:br>
              <a:rPr lang="uk-UA" sz="2000" b="1" smtClean="0">
                <a:ea typeface="MS PGothic"/>
              </a:rPr>
            </a:br>
            <a:r>
              <a:rPr lang="uk-UA" sz="2000" b="1" smtClean="0">
                <a:ea typeface="MS PGothic"/>
              </a:rPr>
              <a:t>на засіданні науково-технічної ради у сфері технічного регулювання</a:t>
            </a:r>
            <a:r>
              <a:rPr lang="uk-UA" sz="2000" smtClean="0">
                <a:ea typeface="MS PGothic"/>
              </a:rPr>
              <a:t> </a:t>
            </a:r>
            <a:r>
              <a:rPr lang="uk-UA" sz="2000" b="1" smtClean="0">
                <a:ea typeface="MS PGothic"/>
              </a:rPr>
              <a:t>при Міністерстві економічного розвитку і торгівлі України,</a:t>
            </a:r>
            <a:r>
              <a:rPr lang="uk-UA" sz="2000" smtClean="0">
                <a:ea typeface="MS PGothic"/>
              </a:rPr>
              <a:t> </a:t>
            </a:r>
            <a:r>
              <a:rPr lang="en-US" sz="2000" b="1" smtClean="0">
                <a:ea typeface="MS PGothic"/>
              </a:rPr>
              <a:t>09</a:t>
            </a:r>
            <a:r>
              <a:rPr lang="uk-UA" sz="2000" b="1" smtClean="0">
                <a:ea typeface="MS PGothic"/>
              </a:rPr>
              <a:t>.</a:t>
            </a:r>
            <a:r>
              <a:rPr lang="en-US" sz="2000" b="1" smtClean="0">
                <a:ea typeface="MS PGothic"/>
              </a:rPr>
              <a:t>04</a:t>
            </a:r>
            <a:r>
              <a:rPr lang="uk-UA" sz="2000" b="1" smtClean="0">
                <a:ea typeface="MS PGothic"/>
              </a:rPr>
              <a:t>.201</a:t>
            </a:r>
            <a:r>
              <a:rPr lang="en-US" sz="2000" b="1" smtClean="0">
                <a:ea typeface="MS PGothic"/>
              </a:rPr>
              <a:t>9</a:t>
            </a:r>
            <a:r>
              <a:rPr lang="uk-UA" sz="2000" b="1" smtClean="0">
                <a:ea typeface="MS PGothic"/>
              </a:rPr>
              <a:t>, м. Київ</a:t>
            </a:r>
            <a:r>
              <a:rPr lang="uk-UA" sz="2000" smtClean="0">
                <a:ea typeface="MS PGothic"/>
              </a:rPr>
              <a:t/>
            </a:r>
            <a:br>
              <a:rPr lang="uk-UA" sz="2000" smtClean="0">
                <a:ea typeface="MS PGothic"/>
              </a:rPr>
            </a:br>
            <a:r>
              <a:rPr lang="uk-UA" sz="1600" b="1" smtClean="0">
                <a:ea typeface="MS PGothic"/>
              </a:rPr>
              <a:t> </a:t>
            </a:r>
            <a:r>
              <a:rPr lang="uk-UA" sz="1600" smtClean="0">
                <a:ea typeface="MS PGothic"/>
              </a:rPr>
              <a:t/>
            </a:r>
            <a:br>
              <a:rPr lang="uk-UA" sz="1600" smtClean="0">
                <a:ea typeface="MS PGothic"/>
              </a:rPr>
            </a:br>
            <a:endParaRPr lang="uk-UA" sz="1600" smtClean="0">
              <a:ea typeface="MS PGothic"/>
            </a:endParaRPr>
          </a:p>
        </p:txBody>
      </p:sp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398463" y="4268788"/>
            <a:ext cx="6246812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uk-UA" b="1" i="1"/>
              <a:t>Результати діяльності Мінекономрозвитку                     у сфері технічного регулювання, стандартизації, метрології та метрологічної діяльності за                         І квартал</a:t>
            </a:r>
            <a:r>
              <a:rPr lang="en-US" b="1" i="1"/>
              <a:t> </a:t>
            </a:r>
            <a:r>
              <a:rPr lang="uk-UA" b="1" i="1"/>
              <a:t>201</a:t>
            </a:r>
            <a:r>
              <a:rPr lang="en-US" b="1" i="1"/>
              <a:t>9</a:t>
            </a:r>
            <a:r>
              <a:rPr lang="uk-UA" b="1" i="1"/>
              <a:t> року та основні завдання, які необхідно виконати у</a:t>
            </a:r>
            <a:r>
              <a:rPr lang="en-US" b="1" i="1"/>
              <a:t> </a:t>
            </a:r>
            <a:r>
              <a:rPr lang="uk-UA" b="1" i="1"/>
              <a:t>ІІ кварталі 201</a:t>
            </a:r>
            <a:r>
              <a:rPr lang="en-US" b="1" i="1"/>
              <a:t>9</a:t>
            </a:r>
            <a:r>
              <a:rPr lang="uk-UA" b="1" i="1"/>
              <a:t> року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Title 18"/>
          <p:cNvSpPr>
            <a:spLocks noGrp="1"/>
          </p:cNvSpPr>
          <p:nvPr>
            <p:ph type="title" idx="4294967295"/>
          </p:nvPr>
        </p:nvSpPr>
        <p:spPr>
          <a:xfrm>
            <a:off x="1870075" y="292100"/>
            <a:ext cx="8229600" cy="8255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3000" b="1" smtClean="0">
                <a:ea typeface="MS PGothic"/>
              </a:rPr>
              <a:t>Стандартизація</a:t>
            </a:r>
          </a:p>
        </p:txBody>
      </p:sp>
      <p:sp>
        <p:nvSpPr>
          <p:cNvPr id="16391" name="Rectangle 3"/>
          <p:cNvSpPr>
            <a:spLocks noGrp="1"/>
          </p:cNvSpPr>
          <p:nvPr>
            <p:ph type="body" idx="4294967295"/>
          </p:nvPr>
        </p:nvSpPr>
        <p:spPr>
          <a:xfrm>
            <a:off x="115888" y="1376363"/>
            <a:ext cx="8886825" cy="5916612"/>
          </a:xfrm>
        </p:spPr>
        <p:txBody>
          <a:bodyPr/>
          <a:lstStyle/>
          <a:p>
            <a:pPr marL="355600" indent="365125" algn="just">
              <a:lnSpc>
                <a:spcPct val="85000"/>
              </a:lnSpc>
              <a:buFont typeface="Arial" charset="0"/>
              <a:buNone/>
            </a:pPr>
            <a:r>
              <a:rPr lang="uk-UA" sz="2800" smtClean="0">
                <a:ea typeface="MS PGothic"/>
              </a:rPr>
              <a:t> </a:t>
            </a:r>
            <a:r>
              <a:rPr lang="uk-UA" sz="2400" smtClean="0">
                <a:ea typeface="MS PGothic"/>
              </a:rPr>
              <a:t>1.</a:t>
            </a:r>
            <a:r>
              <a:rPr lang="uk-UA" sz="2400" b="1" smtClean="0">
                <a:ea typeface="MS PGothic"/>
              </a:rPr>
              <a:t> Загальна кількість прийнятих у І кварталі           2019 року</a:t>
            </a:r>
            <a:r>
              <a:rPr lang="uk-UA" sz="2400" smtClean="0">
                <a:ea typeface="MS PGothic"/>
              </a:rPr>
              <a:t> національних стандартів становить </a:t>
            </a:r>
            <a:r>
              <a:rPr lang="uk-UA" sz="2400" b="1" smtClean="0">
                <a:ea typeface="MS PGothic"/>
              </a:rPr>
              <a:t>77,</a:t>
            </a:r>
            <a:r>
              <a:rPr lang="uk-UA" sz="2400" smtClean="0">
                <a:ea typeface="MS PGothic"/>
              </a:rPr>
              <a:t> з яких </a:t>
            </a:r>
            <a:r>
              <a:rPr lang="uk-UA" sz="2400" b="1" smtClean="0">
                <a:ea typeface="MS PGothic"/>
              </a:rPr>
              <a:t>27</a:t>
            </a:r>
            <a:r>
              <a:rPr lang="uk-UA" sz="2400" smtClean="0">
                <a:ea typeface="MS PGothic"/>
              </a:rPr>
              <a:t> – міжнародні та європейські стандарти, прийняті як національні, у тому числі </a:t>
            </a:r>
            <a:r>
              <a:rPr lang="uk-UA" sz="2400" b="1" smtClean="0">
                <a:ea typeface="MS PGothic"/>
              </a:rPr>
              <a:t>14 </a:t>
            </a:r>
            <a:r>
              <a:rPr lang="uk-UA" sz="2400" smtClean="0">
                <a:ea typeface="MS PGothic"/>
              </a:rPr>
              <a:t>європейські. </a:t>
            </a:r>
          </a:p>
          <a:p>
            <a:pPr marL="355600" indent="365125" algn="just">
              <a:lnSpc>
                <a:spcPct val="80000"/>
              </a:lnSpc>
              <a:buFont typeface="Arial" charset="0"/>
              <a:buNone/>
            </a:pPr>
            <a:r>
              <a:rPr lang="uk-UA" sz="2600" smtClean="0">
                <a:ea typeface="MS PGothic"/>
              </a:rPr>
              <a:t> </a:t>
            </a:r>
          </a:p>
        </p:txBody>
      </p:sp>
      <p:pic>
        <p:nvPicPr>
          <p:cNvPr id="16392" name="Рисунок 18" descr="Результат пошуку зображень за запитом &quot;iec standards картинки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1150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6389" name="Object 5"/>
          <p:cNvGraphicFramePr>
            <a:graphicFrameLocks noChangeAspect="1"/>
          </p:cNvGraphicFramePr>
          <p:nvPr/>
        </p:nvGraphicFramePr>
        <p:xfrm>
          <a:off x="758825" y="2787650"/>
          <a:ext cx="8212138" cy="3946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3" name="Диаграмма" r:id="rId4" imgW="8210550" imgH="5438775" progId="Excel.Chart.8">
                  <p:embed/>
                </p:oleObj>
              </mc:Choice>
              <mc:Fallback>
                <p:oleObj name="Диаграмма" r:id="rId4" imgW="8210550" imgH="5438775" progId="Excel.Chart.8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8825" y="2787650"/>
                        <a:ext cx="8212138" cy="3946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4913313" y="5575300"/>
            <a:ext cx="4089400" cy="86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uk-UA" b="1"/>
              <a:t>Рівень гармонізації національних </a:t>
            </a:r>
          </a:p>
          <a:p>
            <a:pPr defTabSz="9144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uk-UA" b="1"/>
              <a:t>стандартів з міжнародними та </a:t>
            </a:r>
          </a:p>
          <a:p>
            <a:pPr defTabSz="9144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uk-UA" b="1"/>
              <a:t>європейськими -  64 %.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8"/>
          <p:cNvSpPr>
            <a:spLocks noGrp="1"/>
          </p:cNvSpPr>
          <p:nvPr>
            <p:ph type="title" idx="4294967295"/>
          </p:nvPr>
        </p:nvSpPr>
        <p:spPr>
          <a:xfrm>
            <a:off x="2984500" y="115888"/>
            <a:ext cx="5845175" cy="8255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3000" b="1" smtClean="0">
                <a:ea typeface="MS PGothic"/>
              </a:rPr>
              <a:t>Стандартизація</a:t>
            </a:r>
          </a:p>
        </p:txBody>
      </p:sp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>
          <a:xfrm>
            <a:off x="-136525" y="1219200"/>
            <a:ext cx="9083675" cy="5916613"/>
          </a:xfrm>
        </p:spPr>
        <p:txBody>
          <a:bodyPr/>
          <a:lstStyle/>
          <a:p>
            <a:pPr marL="182563" indent="355600" algn="just">
              <a:buFont typeface="Arial" charset="0"/>
              <a:buNone/>
            </a:pPr>
            <a:r>
              <a:rPr lang="uk-UA" sz="2400" smtClean="0">
                <a:latin typeface="Arial" charset="0"/>
                <a:ea typeface="MS PGothic"/>
              </a:rPr>
              <a:t>2. </a:t>
            </a:r>
            <a:r>
              <a:rPr lang="uk-UA" sz="2400" b="1" smtClean="0">
                <a:latin typeface="Arial" charset="0"/>
                <a:ea typeface="MS PGothic"/>
              </a:rPr>
              <a:t>Забезпечувалося супроводження у Верховній Раді України 4 проектів</a:t>
            </a:r>
            <a:r>
              <a:rPr lang="uk-UA" sz="2400" smtClean="0">
                <a:latin typeface="Arial" charset="0"/>
                <a:ea typeface="MS PGothic"/>
              </a:rPr>
              <a:t> </a:t>
            </a:r>
            <a:r>
              <a:rPr lang="uk-UA" sz="2400" b="1" smtClean="0">
                <a:latin typeface="Arial" charset="0"/>
                <a:ea typeface="MS PGothic"/>
              </a:rPr>
              <a:t>Законів України</a:t>
            </a:r>
            <a:r>
              <a:rPr lang="uk-UA" sz="2400" smtClean="0">
                <a:latin typeface="Arial" charset="0"/>
                <a:ea typeface="MS PGothic"/>
              </a:rPr>
              <a:t> </a:t>
            </a:r>
            <a:r>
              <a:rPr lang="uk-UA" sz="2400" b="1" smtClean="0">
                <a:latin typeface="Arial" charset="0"/>
                <a:ea typeface="MS PGothic"/>
              </a:rPr>
              <a:t> </a:t>
            </a:r>
            <a:r>
              <a:rPr lang="uk-UA" sz="2400" smtClean="0">
                <a:ea typeface="MS PGothic"/>
              </a:rPr>
              <a:t>у зв’язку з прийняттям Закону України </a:t>
            </a:r>
            <a:r>
              <a:rPr lang="uk-UA" sz="2800" smtClean="0">
                <a:ea typeface="MS PGothic"/>
              </a:rPr>
              <a:t>"</a:t>
            </a:r>
            <a:r>
              <a:rPr lang="uk-UA" sz="2400" smtClean="0">
                <a:ea typeface="MS PGothic"/>
              </a:rPr>
              <a:t>Про стандартизацію</a:t>
            </a:r>
            <a:r>
              <a:rPr lang="uk-UA" sz="2800" smtClean="0">
                <a:ea typeface="MS PGothic"/>
              </a:rPr>
              <a:t>"</a:t>
            </a:r>
            <a:r>
              <a:rPr lang="uk-UA" sz="2400" smtClean="0">
                <a:ea typeface="MS PGothic"/>
              </a:rPr>
              <a:t>.</a:t>
            </a:r>
            <a:endParaRPr lang="uk-UA" sz="2400" smtClean="0">
              <a:latin typeface="Arial" charset="0"/>
              <a:ea typeface="MS PGothic"/>
            </a:endParaRPr>
          </a:p>
          <a:p>
            <a:pPr marL="182563" indent="355600" algn="just">
              <a:buFont typeface="Arial" charset="0"/>
              <a:buNone/>
            </a:pPr>
            <a:r>
              <a:rPr lang="uk-UA" sz="2400" smtClean="0">
                <a:latin typeface="Arial" charset="0"/>
                <a:ea typeface="MS PGothic"/>
              </a:rPr>
              <a:t> 3. </a:t>
            </a:r>
            <a:r>
              <a:rPr lang="uk-UA" sz="2400" b="1" smtClean="0">
                <a:latin typeface="Arial" charset="0"/>
                <a:ea typeface="MS PGothic"/>
              </a:rPr>
              <a:t>Забезпечувалося супроводження у Верховній Раді України проекту Закону </a:t>
            </a:r>
            <a:r>
              <a:rPr lang="uk-UA" sz="2400" smtClean="0">
                <a:latin typeface="Arial" charset="0"/>
                <a:ea typeface="MS PGothic"/>
              </a:rPr>
              <a:t>України "Про внесення змін до деяких законів України </a:t>
            </a:r>
            <a:r>
              <a:rPr lang="uk-UA" sz="2400" b="1" smtClean="0">
                <a:latin typeface="Arial" charset="0"/>
                <a:ea typeface="MS PGothic"/>
              </a:rPr>
              <a:t>щодо військових стандартів</a:t>
            </a:r>
            <a:r>
              <a:rPr lang="uk-UA" sz="2400" smtClean="0">
                <a:latin typeface="Arial" charset="0"/>
                <a:ea typeface="MS PGothic"/>
              </a:rPr>
              <a:t>" (реєстр. № 8370 від 17.05.2018).  </a:t>
            </a:r>
          </a:p>
          <a:p>
            <a:pPr marL="182563" indent="355600" algn="just">
              <a:buFont typeface="Arial" charset="0"/>
              <a:buNone/>
            </a:pPr>
            <a:r>
              <a:rPr lang="uk-UA" sz="2400" smtClean="0">
                <a:ea typeface="MS PGothic"/>
              </a:rPr>
              <a:t>4. </a:t>
            </a:r>
            <a:r>
              <a:rPr lang="uk-UA" sz="2400" b="1" smtClean="0">
                <a:ea typeface="MS PGothic"/>
              </a:rPr>
              <a:t>Затверджено 2 ідентичні Переліки національних стандартів</a:t>
            </a:r>
            <a:r>
              <a:rPr lang="uk-UA" sz="2400" smtClean="0">
                <a:ea typeface="MS PGothic"/>
              </a:rPr>
              <a:t> для цілей технічних регламентів   низьковольтного електричного обладнання (598 стандартів) та обладнання та захисних систем, призначених для використання в потенційно вибухонебезпечних середовищах                     (90 стандартів).</a:t>
            </a:r>
          </a:p>
          <a:p>
            <a:pPr marL="182563" indent="355600" algn="just">
              <a:buFont typeface="Arial" charset="0"/>
              <a:buNone/>
            </a:pPr>
            <a:endParaRPr lang="uk-UA" sz="2400" smtClean="0">
              <a:latin typeface="Arial" charset="0"/>
              <a:ea typeface="MS PGothic"/>
            </a:endParaRPr>
          </a:p>
          <a:p>
            <a:pPr marL="182563" indent="355600" algn="just">
              <a:buFont typeface="Arial" charset="0"/>
              <a:buNone/>
            </a:pPr>
            <a:endParaRPr lang="uk-UA" sz="2800" smtClean="0">
              <a:latin typeface="Arial" charset="0"/>
              <a:ea typeface="MS PGothic"/>
              <a:cs typeface="Times New Roman" pitchFamily="18" charset="0"/>
            </a:endParaRPr>
          </a:p>
        </p:txBody>
      </p:sp>
      <p:pic>
        <p:nvPicPr>
          <p:cNvPr id="1741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14475" y="0"/>
            <a:ext cx="1350963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514475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8"/>
          <p:cNvSpPr>
            <a:spLocks noGrp="1"/>
          </p:cNvSpPr>
          <p:nvPr>
            <p:ph type="title" idx="4294967295"/>
          </p:nvPr>
        </p:nvSpPr>
        <p:spPr>
          <a:xfrm>
            <a:off x="3451225" y="0"/>
            <a:ext cx="5845175" cy="825500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3000" b="1" smtClean="0">
                <a:ea typeface="MS PGothic"/>
              </a:rPr>
              <a:t>Стандартизація</a:t>
            </a:r>
          </a:p>
        </p:txBody>
      </p:sp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-134938" y="1362075"/>
            <a:ext cx="9144001" cy="5916613"/>
          </a:xfrm>
        </p:spPr>
        <p:txBody>
          <a:bodyPr/>
          <a:lstStyle/>
          <a:p>
            <a:pPr marL="182563" indent="355600" algn="just">
              <a:buFont typeface="Arial" charset="0"/>
              <a:buNone/>
            </a:pPr>
            <a:r>
              <a:rPr lang="uk-UA" sz="2400" dirty="0" smtClean="0">
                <a:ea typeface="MS PGothic"/>
              </a:rPr>
              <a:t>5. </a:t>
            </a:r>
            <a:r>
              <a:rPr lang="uk-UA" sz="2400" b="1" dirty="0" smtClean="0">
                <a:ea typeface="MS PGothic"/>
              </a:rPr>
              <a:t>Затверджено паспорт бюджетної програми</a:t>
            </a:r>
            <a:r>
              <a:rPr lang="uk-UA" sz="2400" dirty="0" smtClean="0">
                <a:ea typeface="MS PGothic"/>
              </a:rPr>
              <a:t>             КПКВК 1201220</a:t>
            </a:r>
            <a:r>
              <a:rPr lang="uk-UA" sz="2400" b="1" dirty="0" smtClean="0">
                <a:ea typeface="MS PGothic"/>
              </a:rPr>
              <a:t> </a:t>
            </a:r>
            <a:r>
              <a:rPr lang="uk-UA" sz="2400" dirty="0" smtClean="0">
                <a:ea typeface="MS PGothic"/>
              </a:rPr>
              <a:t>(наказ </a:t>
            </a:r>
            <a:r>
              <a:rPr lang="uk-UA" sz="2400" dirty="0" err="1" smtClean="0">
                <a:ea typeface="MS PGothic"/>
              </a:rPr>
              <a:t>Мінекономрозвитку</a:t>
            </a:r>
            <a:r>
              <a:rPr lang="uk-UA" sz="2400" dirty="0" smtClean="0">
                <a:ea typeface="MS PGothic"/>
              </a:rPr>
              <a:t> від 13.02.2019     № 214) та план науково-дослідних робіт </a:t>
            </a:r>
            <a:r>
              <a:rPr lang="uk-UA" sz="2400" dirty="0" err="1" smtClean="0">
                <a:ea typeface="MS PGothic"/>
              </a:rPr>
              <a:t>Мінекономрозвитку</a:t>
            </a:r>
            <a:r>
              <a:rPr lang="uk-UA" sz="2400" dirty="0" smtClean="0">
                <a:ea typeface="MS PGothic"/>
              </a:rPr>
              <a:t> у сфері стандартизації на 2019 рік (наказ </a:t>
            </a:r>
            <a:r>
              <a:rPr lang="uk-UA" sz="2400" dirty="0" err="1" smtClean="0">
                <a:ea typeface="MS PGothic"/>
              </a:rPr>
              <a:t>Мінекономрозвитку</a:t>
            </a:r>
            <a:r>
              <a:rPr lang="uk-UA" sz="2400" dirty="0" smtClean="0">
                <a:ea typeface="MS PGothic"/>
              </a:rPr>
              <a:t> від 25.02.2019 № 317).</a:t>
            </a:r>
          </a:p>
          <a:p>
            <a:pPr marL="182563" indent="355600" algn="just">
              <a:lnSpc>
                <a:spcPct val="85000"/>
              </a:lnSpc>
              <a:buFont typeface="Arial" charset="0"/>
              <a:buNone/>
            </a:pPr>
            <a:r>
              <a:rPr lang="uk-UA" sz="2400" dirty="0" smtClean="0">
                <a:ea typeface="MS PGothic"/>
              </a:rPr>
              <a:t>6. </a:t>
            </a:r>
            <a:r>
              <a:rPr lang="uk-UA" sz="2400" b="1" dirty="0" smtClean="0">
                <a:ea typeface="MS PGothic"/>
              </a:rPr>
              <a:t>Прийнято розпорядження Кабінету Міністрів України від 13.02.2019 № 69</a:t>
            </a:r>
            <a:r>
              <a:rPr lang="uk-UA" sz="2400" dirty="0" smtClean="0">
                <a:ea typeface="MS PGothic"/>
              </a:rPr>
              <a:t>, яким визнано такими, що втратили чинність:</a:t>
            </a:r>
          </a:p>
          <a:p>
            <a:pPr marL="182563" indent="355600" algn="just">
              <a:lnSpc>
                <a:spcPct val="85000"/>
              </a:lnSpc>
              <a:buFont typeface="Arial" charset="0"/>
              <a:buNone/>
            </a:pPr>
            <a:r>
              <a:rPr lang="uk-UA" sz="2400" dirty="0" smtClean="0">
                <a:ea typeface="MS PGothic"/>
              </a:rPr>
              <a:t>Концепці</a:t>
            </a:r>
            <a:r>
              <a:rPr lang="uk-UA" sz="2400" dirty="0">
                <a:ea typeface="MS PGothic"/>
              </a:rPr>
              <a:t>я</a:t>
            </a:r>
            <a:r>
              <a:rPr lang="uk-UA" sz="2400" dirty="0" smtClean="0">
                <a:ea typeface="MS PGothic"/>
              </a:rPr>
              <a:t> державної політики у сфері управління якістю продукції, процесів та послуг;</a:t>
            </a:r>
          </a:p>
          <a:p>
            <a:pPr marL="182563" indent="355600" algn="just">
              <a:lnSpc>
                <a:spcPct val="85000"/>
              </a:lnSpc>
              <a:buFont typeface="Arial" charset="0"/>
              <a:buNone/>
            </a:pPr>
            <a:r>
              <a:rPr lang="uk-UA" sz="2400" dirty="0" smtClean="0">
                <a:ea typeface="MS PGothic"/>
              </a:rPr>
              <a:t>план заходів щодо розроблення, впровадження і функціонування систем управління якістю, екологічного управління та інших систем управління. </a:t>
            </a:r>
            <a:endParaRPr lang="uk-UA" sz="2400" b="1" dirty="0" smtClean="0">
              <a:ea typeface="MS PGothic"/>
            </a:endParaRPr>
          </a:p>
          <a:p>
            <a:pPr marL="182563" indent="355600" algn="just">
              <a:lnSpc>
                <a:spcPct val="85000"/>
              </a:lnSpc>
              <a:buFont typeface="Arial" charset="0"/>
              <a:buNone/>
            </a:pPr>
            <a:r>
              <a:rPr lang="uk-UA" sz="2400" b="1" dirty="0" smtClean="0">
                <a:ea typeface="MS PGothic"/>
              </a:rPr>
              <a:t> </a:t>
            </a:r>
            <a:endParaRPr lang="uk-UA" sz="2400" dirty="0" smtClean="0">
              <a:ea typeface="MS PGothic"/>
            </a:endParaRPr>
          </a:p>
        </p:txBody>
      </p:sp>
      <p:pic>
        <p:nvPicPr>
          <p:cNvPr id="18435" name="Рисунок 16" descr="Результат пошуку зображень за запитом &quot;en standards картинк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86163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8"/>
          <p:cNvSpPr>
            <a:spLocks noGrp="1"/>
          </p:cNvSpPr>
          <p:nvPr>
            <p:ph type="title" idx="4294967295"/>
          </p:nvPr>
        </p:nvSpPr>
        <p:spPr>
          <a:xfrm>
            <a:off x="2560638" y="188913"/>
            <a:ext cx="7342187" cy="703262"/>
          </a:xfrm>
        </p:spPr>
        <p:txBody>
          <a:bodyPr/>
          <a:lstStyle/>
          <a:p>
            <a:pPr eaLnBrk="1" hangingPunct="1"/>
            <a:r>
              <a:rPr lang="uk-UA" sz="2400" b="1" smtClean="0">
                <a:ea typeface="MS PGothic"/>
              </a:rPr>
              <a:t> </a:t>
            </a:r>
            <a:r>
              <a:rPr lang="uk-UA" sz="3600" b="1" smtClean="0">
                <a:latin typeface="Arial" charset="0"/>
                <a:ea typeface="MS PGothic"/>
                <a:cs typeface="Arial" charset="0"/>
              </a:rPr>
              <a:t>Метрологія</a:t>
            </a:r>
            <a:endParaRPr lang="uk-UA" sz="3600" b="1" i="1" smtClean="0">
              <a:latin typeface="Arial" charset="0"/>
              <a:ea typeface="MS PGothic"/>
              <a:cs typeface="Arial" charset="0"/>
            </a:endParaRPr>
          </a:p>
        </p:txBody>
      </p:sp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>
          <a:xfrm>
            <a:off x="-341313" y="1400175"/>
            <a:ext cx="9485313" cy="6083300"/>
          </a:xfrm>
        </p:spPr>
        <p:txBody>
          <a:bodyPr/>
          <a:lstStyle/>
          <a:p>
            <a:pPr marL="358775" indent="0" algn="just">
              <a:lnSpc>
                <a:spcPct val="90000"/>
              </a:lnSpc>
              <a:buFont typeface="Arial" charset="0"/>
              <a:buNone/>
            </a:pPr>
            <a:r>
              <a:rPr lang="uk-UA" sz="1800" b="1" dirty="0" smtClean="0">
                <a:ea typeface="MS PGothic"/>
              </a:rPr>
              <a:t>		</a:t>
            </a:r>
            <a:r>
              <a:rPr lang="uk-UA" sz="2400" dirty="0" smtClean="0">
                <a:latin typeface="Arial" charset="0"/>
                <a:ea typeface="MS PGothic"/>
              </a:rPr>
              <a:t> </a:t>
            </a:r>
          </a:p>
          <a:p>
            <a:pPr marL="358775" indent="0" algn="just">
              <a:lnSpc>
                <a:spcPct val="90000"/>
              </a:lnSpc>
              <a:buFont typeface="Arial" charset="0"/>
              <a:buNone/>
            </a:pPr>
            <a:r>
              <a:rPr lang="uk-UA" sz="2400" dirty="0" smtClean="0">
                <a:latin typeface="Arial" charset="0"/>
                <a:ea typeface="MS PGothic"/>
              </a:rPr>
              <a:t>		1.  Від МЗС отримано офіційний переклад тексту Конвенції про заснування OIML, розроблено проект Закону України </a:t>
            </a:r>
            <a:r>
              <a:rPr lang="uk-UA" sz="2400" dirty="0" smtClean="0">
                <a:ea typeface="MS PGothic"/>
              </a:rPr>
              <a:t>"</a:t>
            </a:r>
            <a:r>
              <a:rPr lang="uk-UA" sz="2400" dirty="0" smtClean="0">
                <a:latin typeface="Arial" charset="0"/>
                <a:ea typeface="MS PGothic"/>
              </a:rPr>
              <a:t>Про приєднання до України до Міжнародної організації законодавчої метрології</a:t>
            </a:r>
            <a:r>
              <a:rPr lang="uk-UA" sz="2400" dirty="0" smtClean="0">
                <a:ea typeface="MS PGothic"/>
              </a:rPr>
              <a:t>"</a:t>
            </a:r>
            <a:r>
              <a:rPr lang="uk-UA" sz="2400" dirty="0" smtClean="0">
                <a:latin typeface="Arial" charset="0"/>
                <a:ea typeface="MS PGothic"/>
              </a:rPr>
              <a:t>. </a:t>
            </a:r>
          </a:p>
          <a:p>
            <a:pPr marL="358775" indent="0" algn="just">
              <a:lnSpc>
                <a:spcPct val="90000"/>
              </a:lnSpc>
              <a:buFont typeface="Arial" charset="0"/>
              <a:buNone/>
            </a:pPr>
            <a:r>
              <a:rPr lang="uk-UA" sz="2400" dirty="0" smtClean="0">
                <a:latin typeface="Arial" charset="0"/>
                <a:ea typeface="MS PGothic"/>
              </a:rPr>
              <a:t>		2. З метою забезпечення фінансування робіт щодо створення 4-х, удосконалення 3-х та звірення 2-х державних первинних еталонів відповідно до Програми розвитку еталонної бази на 2018 – 2022 роки підписано замовлення на виконання робіт для отримання бюджетних коштів у казначействах  науковими метрологічними центрами. </a:t>
            </a:r>
          </a:p>
          <a:p>
            <a:pPr marL="358775" indent="0" algn="just">
              <a:lnSpc>
                <a:spcPct val="80000"/>
              </a:lnSpc>
              <a:buFont typeface="Arial" charset="0"/>
              <a:buNone/>
            </a:pPr>
            <a:r>
              <a:rPr lang="uk-UA" sz="2400" dirty="0" smtClean="0">
                <a:ea typeface="MS PGothic"/>
              </a:rPr>
              <a:t>		3. Забезпечено супроводження у ВРУ проекту Закону України "Про внесення змін до деяких законів України щодо метрології та метрологічної діяльності" (реєстр. № 9061 від 06.09.2018).</a:t>
            </a:r>
            <a:endParaRPr lang="uk-UA" sz="2400" i="1" dirty="0" smtClean="0">
              <a:ea typeface="MS PGothic"/>
            </a:endParaRPr>
          </a:p>
          <a:p>
            <a:pPr marL="358775" indent="0" algn="just">
              <a:lnSpc>
                <a:spcPct val="80000"/>
              </a:lnSpc>
              <a:buFont typeface="Arial" charset="0"/>
              <a:buNone/>
            </a:pPr>
            <a:r>
              <a:rPr lang="uk-UA" sz="2400" i="1" dirty="0" smtClean="0">
                <a:ea typeface="MS PGothic"/>
              </a:rPr>
              <a:t>	 </a:t>
            </a:r>
            <a:endParaRPr lang="uk-UA" sz="2400" dirty="0" smtClean="0">
              <a:latin typeface="Arial" charset="0"/>
              <a:ea typeface="MS PGothic"/>
              <a:cs typeface="Arial" charset="0"/>
            </a:endParaRPr>
          </a:p>
          <a:p>
            <a:pPr marL="358775" indent="0" algn="just">
              <a:lnSpc>
                <a:spcPct val="80000"/>
              </a:lnSpc>
              <a:buFont typeface="Arial" charset="0"/>
              <a:buNone/>
            </a:pPr>
            <a:r>
              <a:rPr lang="uk-UA" sz="2400" dirty="0" smtClean="0">
                <a:latin typeface="Arial" charset="0"/>
                <a:ea typeface="MS PGothic"/>
                <a:cs typeface="Arial" charset="0"/>
              </a:rPr>
              <a:t> </a:t>
            </a:r>
          </a:p>
        </p:txBody>
      </p:sp>
      <p:pic>
        <p:nvPicPr>
          <p:cNvPr id="1945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522663" cy="17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8"/>
          <p:cNvSpPr>
            <a:spLocks noGrp="1"/>
          </p:cNvSpPr>
          <p:nvPr>
            <p:ph type="title" idx="4294967295"/>
          </p:nvPr>
        </p:nvSpPr>
        <p:spPr>
          <a:xfrm>
            <a:off x="1773238" y="293688"/>
            <a:ext cx="8229600" cy="703262"/>
          </a:xfrm>
        </p:spPr>
        <p:txBody>
          <a:bodyPr/>
          <a:lstStyle/>
          <a:p>
            <a:pPr eaLnBrk="1" hangingPunct="1"/>
            <a:r>
              <a:rPr lang="uk-UA" sz="3600" b="1" smtClean="0">
                <a:latin typeface="Arial" charset="0"/>
                <a:ea typeface="MS PGothic"/>
                <a:cs typeface="Arial" charset="0"/>
              </a:rPr>
              <a:t>Метрологія</a:t>
            </a:r>
            <a:endParaRPr lang="uk-UA" sz="3600" b="1" i="1" smtClean="0">
              <a:latin typeface="Arial" charset="0"/>
              <a:ea typeface="MS PGothic"/>
              <a:cs typeface="Arial" charset="0"/>
            </a:endParaRPr>
          </a:p>
        </p:txBody>
      </p:sp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>
          <a:xfrm>
            <a:off x="123825" y="1974850"/>
            <a:ext cx="9020175" cy="6083300"/>
          </a:xfrm>
        </p:spPr>
        <p:txBody>
          <a:bodyPr/>
          <a:lstStyle/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sz="2800" smtClean="0">
                <a:ea typeface="MS PGothic"/>
              </a:rPr>
              <a:t>	4. Протягом І кварталу 2019 року уповноважено на проведення повірки засобів вимірювальної техніки 3 державні підприємства (ДП "Укрметртест-стандарт", ДП "Львівстандартметрологія", ДП "Хар-ківстандартметрологія").</a:t>
            </a: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sz="2800" smtClean="0">
                <a:ea typeface="MS PGothic"/>
              </a:rPr>
              <a:t>	</a:t>
            </a:r>
            <a:r>
              <a:rPr lang="uk-UA" sz="2800" smtClean="0">
                <a:solidFill>
                  <a:schemeClr val="folHlink"/>
                </a:solidFill>
                <a:ea typeface="MS PGothic"/>
              </a:rPr>
              <a:t> </a:t>
            </a:r>
            <a:r>
              <a:rPr lang="uk-UA" sz="2800" smtClean="0">
                <a:ea typeface="MS PGothic"/>
              </a:rPr>
              <a:t>5. Розроблено, погоджено з Держпродспожив-службою та ДРС, готується для подання на державну реєстрацію до Мін'юсту проект наказу Міністерства "Про внесення змін до наказу Міністерства економічного розвитку і торгівлі України від 08.02.2016 № 193" (порядок проведення повірки).</a:t>
            </a:r>
          </a:p>
          <a:p>
            <a:pPr marL="0" indent="0" algn="just">
              <a:buFont typeface="Arial" charset="0"/>
              <a:buNone/>
            </a:pPr>
            <a:endParaRPr lang="uk-UA" sz="2800" smtClean="0">
              <a:ea typeface="MS PGothic"/>
            </a:endParaRPr>
          </a:p>
          <a:p>
            <a:pPr marL="0" indent="0" algn="just">
              <a:buFont typeface="Arial" charset="0"/>
              <a:buNone/>
            </a:pPr>
            <a:r>
              <a:rPr lang="uk-UA" smtClean="0">
                <a:ea typeface="MS PGothic"/>
              </a:rPr>
              <a:t>	</a:t>
            </a:r>
            <a:r>
              <a:rPr lang="uk-UA" b="1" smtClean="0">
                <a:ea typeface="MS PGothic"/>
              </a:rPr>
              <a:t> </a:t>
            </a:r>
          </a:p>
        </p:txBody>
      </p:sp>
      <p:pic>
        <p:nvPicPr>
          <p:cNvPr id="21507" name="Picture 18" descr="C:\Documents and Settings\inikolenko\Рабочий стол\21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657600" cy="169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8"/>
          <p:cNvSpPr>
            <a:spLocks noGrp="1"/>
          </p:cNvSpPr>
          <p:nvPr>
            <p:ph type="title" idx="4294967295"/>
          </p:nvPr>
        </p:nvSpPr>
        <p:spPr>
          <a:xfrm>
            <a:off x="1919288" y="188913"/>
            <a:ext cx="7342187" cy="703262"/>
          </a:xfrm>
        </p:spPr>
        <p:txBody>
          <a:bodyPr/>
          <a:lstStyle/>
          <a:p>
            <a:pPr eaLnBrk="1" hangingPunct="1"/>
            <a:r>
              <a:rPr lang="uk-UA" sz="2400" b="1" smtClean="0">
                <a:ea typeface="MS PGothic"/>
              </a:rPr>
              <a:t> </a:t>
            </a:r>
            <a:r>
              <a:rPr lang="uk-UA" sz="2400" b="1" i="1" smtClean="0">
                <a:ea typeface="MS PGothic"/>
              </a:rPr>
              <a:t>Оцінка відповідності, технічні регламенти та акредитація</a:t>
            </a:r>
          </a:p>
        </p:txBody>
      </p:sp>
      <p:sp>
        <p:nvSpPr>
          <p:cNvPr id="22530" name="Rectangle 3"/>
          <p:cNvSpPr>
            <a:spLocks noGrp="1"/>
          </p:cNvSpPr>
          <p:nvPr>
            <p:ph type="body" idx="4294967295"/>
          </p:nvPr>
        </p:nvSpPr>
        <p:spPr>
          <a:xfrm>
            <a:off x="117475" y="1192213"/>
            <a:ext cx="9026525" cy="6083300"/>
          </a:xfrm>
        </p:spPr>
        <p:txBody>
          <a:bodyPr/>
          <a:lstStyle/>
          <a:p>
            <a:pPr marL="0" indent="0" algn="just">
              <a:lnSpc>
                <a:spcPct val="75000"/>
              </a:lnSpc>
              <a:buFont typeface="Arial" charset="0"/>
              <a:buNone/>
            </a:pPr>
            <a:r>
              <a:rPr lang="uk-UA" sz="800" b="1" i="1" smtClean="0">
                <a:ea typeface="MS PGothic"/>
              </a:rPr>
              <a:t>	</a:t>
            </a:r>
            <a:r>
              <a:rPr lang="uk-UA" sz="800" b="1" smtClean="0">
                <a:solidFill>
                  <a:schemeClr val="folHlink"/>
                </a:solidFill>
                <a:ea typeface="MS PGothic"/>
              </a:rPr>
              <a:t> </a:t>
            </a:r>
            <a:r>
              <a:rPr lang="uk-UA" sz="2400" b="1" smtClean="0">
                <a:ea typeface="MS PGothic"/>
              </a:rPr>
              <a:t>1. За результатами розгляду у ВРУ 28.02.2019 проекту Закону України </a:t>
            </a:r>
            <a:r>
              <a:rPr lang="uk-UA" sz="2400" smtClean="0">
                <a:ea typeface="MS PGothic"/>
              </a:rPr>
              <a:t>"</a:t>
            </a:r>
            <a:r>
              <a:rPr lang="uk-UA" sz="2400" b="1" smtClean="0">
                <a:ea typeface="MS PGothic"/>
              </a:rPr>
              <a:t>Про внесення змін до деяких законодавчих актів України щодо технічних регламентів та оцінки відповідності</a:t>
            </a:r>
            <a:r>
              <a:rPr lang="uk-UA" sz="2400" smtClean="0">
                <a:ea typeface="MS PGothic"/>
              </a:rPr>
              <a:t>"</a:t>
            </a:r>
            <a:r>
              <a:rPr lang="uk-UA" sz="2400" b="1" smtClean="0">
                <a:ea typeface="MS PGothic"/>
              </a:rPr>
              <a:t> (реєстраційний № 6235 від 24.03.2017) </a:t>
            </a:r>
            <a:r>
              <a:rPr lang="uk-UA" sz="2400" smtClean="0">
                <a:ea typeface="MS PGothic"/>
              </a:rPr>
              <a:t>законопроект відхилено.  </a:t>
            </a:r>
          </a:p>
          <a:p>
            <a:pPr marL="0" indent="0" algn="just">
              <a:lnSpc>
                <a:spcPct val="75000"/>
              </a:lnSpc>
              <a:buFont typeface="Arial" charset="0"/>
              <a:buNone/>
            </a:pPr>
            <a:r>
              <a:rPr lang="uk-UA" sz="2400" b="1" smtClean="0">
                <a:ea typeface="MS PGothic"/>
              </a:rPr>
              <a:t>	</a:t>
            </a:r>
            <a:r>
              <a:rPr lang="uk-UA" sz="2400" smtClean="0">
                <a:ea typeface="MS PGothic"/>
              </a:rPr>
              <a:t> У ВРУ зареєстровано аналогічний за змістом проект Закону України "Про внесення змін до деяких законодавчих актів України щодо імплементації актів законодавства Європейського Союзу у сфері технічного регулювання" (реєстраційний № 10183 від 25.03.2019).</a:t>
            </a:r>
            <a:endParaRPr lang="uk-UA" sz="2400" b="1" smtClean="0">
              <a:ea typeface="MS PGothic"/>
            </a:endParaRPr>
          </a:p>
          <a:p>
            <a:pPr marL="0" indent="0" algn="just">
              <a:lnSpc>
                <a:spcPct val="75000"/>
              </a:lnSpc>
              <a:buFont typeface="Arial" charset="0"/>
              <a:buNone/>
            </a:pPr>
            <a:r>
              <a:rPr lang="uk-UA" sz="2400" b="1" smtClean="0">
                <a:ea typeface="MS PGothic"/>
              </a:rPr>
              <a:t>	</a:t>
            </a:r>
            <a:r>
              <a:rPr lang="uk-UA" sz="2400" smtClean="0">
                <a:ea typeface="MS PGothic"/>
              </a:rPr>
              <a:t> </a:t>
            </a:r>
            <a:r>
              <a:rPr lang="uk-UA" sz="2400" b="1" smtClean="0">
                <a:ea typeface="MS PGothic"/>
              </a:rPr>
              <a:t>2. Розроблено проект постанови Кабінету Міністрів України </a:t>
            </a:r>
            <a:r>
              <a:rPr lang="uk-UA" sz="2400" smtClean="0">
                <a:ea typeface="MS PGothic"/>
              </a:rPr>
              <a:t>"</a:t>
            </a:r>
            <a:r>
              <a:rPr lang="uk-UA" sz="2400" b="1" smtClean="0">
                <a:ea typeface="MS PGothic"/>
              </a:rPr>
              <a:t>Про внесення змін до постанови Кабінету Міністрів України від 20 серпня 2008 р. № 717</a:t>
            </a:r>
            <a:r>
              <a:rPr lang="uk-UA" sz="2400" smtClean="0">
                <a:ea typeface="MS PGothic"/>
              </a:rPr>
              <a:t>" з метою приведення окремих положень Технічного регламенту мийних засобів, затвердженого постановою Уряду від 20.08.2008 № 717, у відповідність із нормами чинного законодавства, актуалізації термінології, а також встановлених процедур оцінки відповідності. </a:t>
            </a: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sz="2400" smtClean="0">
                <a:ea typeface="MS PGothic"/>
              </a:rPr>
              <a:t>	 </a:t>
            </a: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endParaRPr lang="uk-UA" sz="2400" b="1" i="1" smtClean="0">
              <a:ea typeface="MS PGothic"/>
            </a:endParaRPr>
          </a:p>
          <a:p>
            <a:pPr marL="0" indent="0" algn="just">
              <a:lnSpc>
                <a:spcPct val="80000"/>
              </a:lnSpc>
            </a:pPr>
            <a:r>
              <a:rPr lang="uk-UA" sz="2400" b="1" i="1" smtClean="0">
                <a:ea typeface="MS PGothic"/>
              </a:rPr>
              <a:t>Продовжується робота з підготовки змін до законодавчих вимог у сфері оцінки відповідності та акредитації з метою приведення у відповідність до вимог законодавства Європейського Союзу та Угоди про технічні бар'єри у торгівлі СОТ.</a:t>
            </a:r>
            <a:endParaRPr lang="uk-UA" sz="2400" smtClean="0">
              <a:ea typeface="MS PGothic"/>
            </a:endParaRPr>
          </a:p>
          <a:p>
            <a:pPr marL="0" indent="0" algn="just">
              <a:lnSpc>
                <a:spcPct val="85000"/>
              </a:lnSpc>
              <a:buFont typeface="Arial" charset="0"/>
              <a:buNone/>
            </a:pPr>
            <a:r>
              <a:rPr lang="uk-UA" sz="2400" smtClean="0">
                <a:ea typeface="MS PGothic"/>
              </a:rPr>
              <a:t>			Проект Закону України “Про внесення змін до деяких законодавчих актів щодо технічних регламентів та оцінки відповідності” (реєстр. № 6235 від 11.04.2017)   20.03.2018 прийнято за основу, підготовлено для його розгляду у другому читанні. Очікується, що він буде прийнятий Верховною Радою України у 2018 році.</a:t>
            </a:r>
          </a:p>
          <a:p>
            <a:pPr marL="0" indent="0" algn="just">
              <a:lnSpc>
                <a:spcPct val="85000"/>
              </a:lnSpc>
              <a:buFont typeface="Arial" charset="0"/>
              <a:buNone/>
            </a:pPr>
            <a:r>
              <a:rPr lang="uk-UA" sz="2400" smtClean="0">
                <a:ea typeface="MS PGothic"/>
              </a:rPr>
              <a:t>			Прийняття законопроекту забезпечить максимально точне перенесення у національне законодавство вимог та практики країн ЄС у сфері технічного регулювання.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5232400" y="2159000"/>
            <a:ext cx="3213100" cy="42672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pic>
        <p:nvPicPr>
          <p:cNvPr id="22532" name="Рисунок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336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8"/>
          <p:cNvSpPr>
            <a:spLocks noGrp="1"/>
          </p:cNvSpPr>
          <p:nvPr>
            <p:ph type="title" idx="4294967295"/>
          </p:nvPr>
        </p:nvSpPr>
        <p:spPr>
          <a:xfrm>
            <a:off x="1919288" y="188913"/>
            <a:ext cx="7342187" cy="703262"/>
          </a:xfrm>
        </p:spPr>
        <p:txBody>
          <a:bodyPr/>
          <a:lstStyle/>
          <a:p>
            <a:pPr eaLnBrk="1" hangingPunct="1"/>
            <a:r>
              <a:rPr lang="uk-UA" sz="2400" b="1" i="1" smtClean="0">
                <a:ea typeface="MS PGothic"/>
              </a:rPr>
              <a:t>Оцінка відповідності, технічні регламенти та акредитація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4294967295"/>
          </p:nvPr>
        </p:nvSpPr>
        <p:spPr>
          <a:xfrm>
            <a:off x="0" y="1255713"/>
            <a:ext cx="9144000" cy="6083300"/>
          </a:xfrm>
        </p:spPr>
        <p:txBody>
          <a:bodyPr/>
          <a:lstStyle/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sz="1900" b="1" i="1" smtClean="0">
                <a:ea typeface="MS PGothic"/>
              </a:rPr>
              <a:t>	3. Розроблено проект постанови Кабінету Міністрів України </a:t>
            </a:r>
            <a:r>
              <a:rPr lang="uk-UA" sz="2000" b="1" smtClean="0">
                <a:ea typeface="MS PGothic"/>
              </a:rPr>
              <a:t>"</a:t>
            </a:r>
            <a:r>
              <a:rPr lang="uk-UA" sz="1900" b="1" i="1" smtClean="0">
                <a:ea typeface="MS PGothic"/>
              </a:rPr>
              <a:t>Про внесення змін до Порядку призначення, відмови у призначенні та анулювання призначення органу із сертифікації для індивідуального затвердження колісних транспортних засобів, партій частин та обладнання</a:t>
            </a:r>
            <a:r>
              <a:rPr lang="uk-UA" sz="2000" b="1" smtClean="0">
                <a:ea typeface="MS PGothic"/>
              </a:rPr>
              <a:t>"</a:t>
            </a:r>
            <a:r>
              <a:rPr lang="uk-UA" sz="1900" smtClean="0">
                <a:ea typeface="MS PGothic"/>
              </a:rPr>
              <a:t> з метою мінімізації регуляторного тиску на суб’єктів господарювання, а також зменшення зайвих фінансових витрат, пов’язаних з оснащенням такими суб’єктами господарювання власних випробувальних лабораторій для проведення випробувань колісних транспортних засобів.</a:t>
            </a: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sz="2000" b="1" i="1" smtClean="0">
                <a:ea typeface="MS PGothic"/>
              </a:rPr>
              <a:t>	4. Розроблено проект наказу Міністерства "Про затвердження уніфікованої форми акта, що складається за результатами здійснення планової (позапланової) перевірки призначеного органу з оцінки відповідності чи визнаної незалежної організації щодо відповідності вимогам до призначених органів з оцінки відповідності чи визнаних незалежних організацій і виконання ними своїх обов’язків, установлених Законом України "Про технічні регламенти та оцінку відповідності"</a:t>
            </a:r>
            <a:r>
              <a:rPr lang="uk-UA" sz="2000" smtClean="0">
                <a:ea typeface="MS PGothic"/>
              </a:rPr>
              <a:t> з метою оновлення відповідно до нових вимог законодавства уніфікованих форм актів, що складаються за результатами здійснення планових (позапланових) заходів державного нагляду (контролю), а саме, моніторингу відповідності призначених органів з оцінки відповідності вимогам до них та виконання ними своїх обов’язків.</a:t>
            </a:r>
          </a:p>
          <a:p>
            <a:pPr marL="0" indent="0" algn="just">
              <a:lnSpc>
                <a:spcPct val="80000"/>
              </a:lnSpc>
              <a:buFont typeface="Arial" charset="0"/>
              <a:buNone/>
            </a:pPr>
            <a:r>
              <a:rPr lang="uk-UA" sz="2000" smtClean="0">
                <a:ea typeface="MS PGothic"/>
              </a:rPr>
              <a:t>	  </a:t>
            </a:r>
          </a:p>
        </p:txBody>
      </p:sp>
      <p:pic>
        <p:nvPicPr>
          <p:cNvPr id="23555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062163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кутник 4"/>
          <p:cNvSpPr/>
          <p:nvPr/>
        </p:nvSpPr>
        <p:spPr>
          <a:xfrm>
            <a:off x="5232400" y="2159000"/>
            <a:ext cx="3213100" cy="426720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8"/>
          <p:cNvSpPr>
            <a:spLocks noGrp="1"/>
          </p:cNvSpPr>
          <p:nvPr>
            <p:ph type="title" idx="4294967295"/>
          </p:nvPr>
        </p:nvSpPr>
        <p:spPr>
          <a:xfrm>
            <a:off x="2425700" y="176213"/>
            <a:ext cx="6718300" cy="703262"/>
          </a:xfrm>
        </p:spPr>
        <p:txBody>
          <a:bodyPr/>
          <a:lstStyle/>
          <a:p>
            <a:pPr eaLnBrk="1" hangingPunct="1"/>
            <a:r>
              <a:rPr lang="uk-UA" sz="2400" b="1" smtClean="0">
                <a:ea typeface="MS PGothic"/>
              </a:rPr>
              <a:t> </a:t>
            </a:r>
            <a:r>
              <a:rPr lang="uk-UA" sz="2800" b="1" i="1" smtClean="0">
                <a:ea typeface="MS PGothic"/>
              </a:rPr>
              <a:t>Сфера оцінки відповідності та акредитації</a:t>
            </a:r>
          </a:p>
        </p:txBody>
      </p:sp>
      <p:sp>
        <p:nvSpPr>
          <p:cNvPr id="24578" name="Rectangle 3"/>
          <p:cNvSpPr>
            <a:spLocks noGrp="1"/>
          </p:cNvSpPr>
          <p:nvPr>
            <p:ph type="body" idx="4294967295"/>
          </p:nvPr>
        </p:nvSpPr>
        <p:spPr>
          <a:xfrm>
            <a:off x="0" y="1484313"/>
            <a:ext cx="9020175" cy="6083300"/>
          </a:xfrm>
        </p:spPr>
        <p:txBody>
          <a:bodyPr/>
          <a:lstStyle/>
          <a:p>
            <a:pPr algn="just">
              <a:lnSpc>
                <a:spcPct val="90000"/>
              </a:lnSpc>
              <a:buFont typeface="Arial" charset="0"/>
              <a:buNone/>
            </a:pPr>
            <a:r>
              <a:rPr lang="uk-UA" sz="2400" b="1" i="1" smtClean="0">
                <a:ea typeface="MS PGothic"/>
              </a:rPr>
              <a:t>	</a:t>
            </a:r>
            <a:r>
              <a:rPr lang="uk-UA" sz="2400" i="1" smtClean="0">
                <a:ea typeface="MS PGothic"/>
              </a:rPr>
              <a:t>		</a:t>
            </a:r>
            <a:r>
              <a:rPr lang="uk-UA" sz="2300" smtClean="0">
                <a:ea typeface="MS PGothic"/>
              </a:rPr>
              <a:t>5.  Прийнято зміни до технічного регламенту приладів, що працюють на газоподібному паливі (в частині перенесення строку набрання ним чинності на 9 місяців);</a:t>
            </a:r>
          </a:p>
          <a:p>
            <a:pPr algn="just">
              <a:lnSpc>
                <a:spcPct val="90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			завершується процедура державної реєстрації Мін</a:t>
            </a:r>
            <a:r>
              <a:rPr lang="ru-RU" sz="2300" smtClean="0">
                <a:ea typeface="MS PGothic"/>
              </a:rPr>
              <a:t>’</a:t>
            </a:r>
            <a:r>
              <a:rPr lang="uk-UA" sz="2300" smtClean="0">
                <a:ea typeface="MS PGothic"/>
              </a:rPr>
              <a:t>юстом технічного регламенту щодо маркування взуття;</a:t>
            </a:r>
          </a:p>
          <a:p>
            <a:pPr algn="just">
              <a:lnSpc>
                <a:spcPct val="90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			 проект технічного регламенту щодо шумового випромінювання   проходить процедуру погодження із  заінтересованими ЦООВ; </a:t>
            </a:r>
          </a:p>
          <a:p>
            <a:pPr algn="just">
              <a:lnSpc>
                <a:spcPct val="90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			розроблено проект наказу Міністерства щодо втрати чинності технічного регламенту щодо правил маркування харчової продукції.</a:t>
            </a:r>
          </a:p>
          <a:p>
            <a:pPr algn="just">
              <a:lnSpc>
                <a:spcPct val="90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			6. Проведено моніторинг ДП </a:t>
            </a:r>
            <a:r>
              <a:rPr lang="uk-UA" sz="2400" smtClean="0">
                <a:ea typeface="MS PGothic"/>
              </a:rPr>
              <a:t>"</a:t>
            </a:r>
            <a:r>
              <a:rPr lang="uk-UA" sz="2300" smtClean="0">
                <a:ea typeface="MS PGothic"/>
              </a:rPr>
              <a:t>Укрметртестстандарт</a:t>
            </a:r>
            <a:r>
              <a:rPr lang="uk-UA" sz="2400" smtClean="0">
                <a:ea typeface="MS PGothic"/>
              </a:rPr>
              <a:t>"</a:t>
            </a:r>
            <a:r>
              <a:rPr lang="uk-UA" sz="2300" smtClean="0">
                <a:ea typeface="MS PGothic"/>
              </a:rPr>
              <a:t> стосовно 3 технічних регламентів, анульовано 1 призначення органу з оцінки відповідності та обмежено сферу призначення 1 органу з оцінки відповідності приватної форми власності.</a:t>
            </a:r>
          </a:p>
        </p:txBody>
      </p:sp>
      <p:pic>
        <p:nvPicPr>
          <p:cNvPr id="2457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887663" cy="135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8"/>
          <p:cNvSpPr>
            <a:spLocks noGrp="1"/>
          </p:cNvSpPr>
          <p:nvPr>
            <p:ph type="title" idx="4294967295"/>
          </p:nvPr>
        </p:nvSpPr>
        <p:spPr>
          <a:xfrm>
            <a:off x="2381250" y="365125"/>
            <a:ext cx="6996113" cy="503238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2800" b="1" i="1" smtClean="0">
                <a:ea typeface="MS PGothic"/>
              </a:rPr>
              <a:t>Міжнародне співробітництво</a:t>
            </a:r>
          </a:p>
        </p:txBody>
      </p:sp>
      <p:sp>
        <p:nvSpPr>
          <p:cNvPr id="25602" name="Rectangle 3"/>
          <p:cNvSpPr>
            <a:spLocks noGrp="1"/>
          </p:cNvSpPr>
          <p:nvPr>
            <p:ph type="body" idx="4294967295"/>
          </p:nvPr>
        </p:nvSpPr>
        <p:spPr>
          <a:xfrm>
            <a:off x="0" y="1336675"/>
            <a:ext cx="9020175" cy="6083300"/>
          </a:xfrm>
        </p:spPr>
        <p:txBody>
          <a:bodyPr/>
          <a:lstStyle/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altLang="ja-JP" sz="2000" i="1" smtClean="0">
                <a:ea typeface="MS PGothic"/>
              </a:rPr>
              <a:t>			</a:t>
            </a:r>
            <a:r>
              <a:rPr lang="uk-UA" sz="2200" b="1" smtClean="0">
                <a:ea typeface="MS PGothic"/>
              </a:rPr>
              <a:t>1.</a:t>
            </a:r>
            <a:r>
              <a:rPr lang="uk-UA" sz="2200" smtClean="0">
                <a:ea typeface="MS PGothic"/>
              </a:rPr>
              <a:t> </a:t>
            </a:r>
            <a:r>
              <a:rPr lang="uk-UA" sz="2200" b="1" smtClean="0">
                <a:ea typeface="MS PGothic"/>
              </a:rPr>
              <a:t>Підготовка до підписання Угоди АСАА</a:t>
            </a:r>
            <a:r>
              <a:rPr lang="uk-UA" sz="2200" smtClean="0">
                <a:ea typeface="MS PGothic"/>
              </a:rPr>
              <a:t>.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			27.02.2019 в м. Брюсселі відбулось чергове засідання Робочої групи з питань технічних бар’єрів у торгівлі та стандартизації у рамках Діалогу Україна – ЄС високого рівня щодо горизонтальних питань та окремих секторів промисловості.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			За результатами засідання оновлено Дорожню карту.  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200" b="1" smtClean="0">
                <a:ea typeface="MS PGothic"/>
              </a:rPr>
              <a:t>			2. Координація участі українських фахівців сфери технічного регулювання, стандартизації, метрології у проектах технічної допомоги.</a:t>
            </a:r>
            <a:endParaRPr lang="uk-UA" sz="2200" smtClean="0">
              <a:ea typeface="MS PGothic"/>
            </a:endParaRP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			Продовжується співпраця та забезпечується участь в                        </a:t>
            </a:r>
            <a:r>
              <a:rPr lang="uk-UA" sz="2200" b="1" smtClean="0">
                <a:ea typeface="MS PGothic"/>
              </a:rPr>
              <a:t>3 </a:t>
            </a:r>
            <a:r>
              <a:rPr lang="uk-UA" sz="2200" smtClean="0">
                <a:ea typeface="MS PGothic"/>
              </a:rPr>
              <a:t>проектах технічної допомоги з: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			Німецьким товариством міжнародного співробітництва (GIZ);</a:t>
            </a:r>
            <a:endParaRPr lang="uk-UA" altLang="ja-JP" sz="2200" smtClean="0">
              <a:ea typeface="MS PGothic"/>
            </a:endParaRP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altLang="ja-JP" sz="2200" smtClean="0">
                <a:ea typeface="MS PGothic"/>
              </a:rPr>
              <a:t>			Програмою розвитку комерційного права (CDLP) США; 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altLang="ja-JP" sz="2200" smtClean="0">
                <a:ea typeface="MS PGothic"/>
              </a:rPr>
              <a:t>			TWINNING для ДП "УкрНДНЦ" "Посилення інституційної спроможності Національного органу стандартизації України". </a:t>
            </a:r>
            <a:endParaRPr lang="uk-UA" sz="2200" smtClean="0">
              <a:ea typeface="MS PGothic"/>
            </a:endParaRPr>
          </a:p>
          <a:p>
            <a:pPr algn="just">
              <a:lnSpc>
                <a:spcPct val="75000"/>
              </a:lnSpc>
              <a:buFont typeface="Arial" charset="0"/>
              <a:buNone/>
            </a:pPr>
            <a:endParaRPr lang="uk-UA" sz="2200" smtClean="0">
              <a:ea typeface="MS PGothic"/>
            </a:endParaRPr>
          </a:p>
        </p:txBody>
      </p:sp>
      <p:pic>
        <p:nvPicPr>
          <p:cNvPr id="25603" name="Picture 7" descr="&amp;Kcy;&amp;acy;&amp;rcy;&amp;tcy;&amp;icy;&amp;ncy;&amp;kcy;&amp;icy; &amp;pcy;&amp;ocy; &amp;zcy;&amp;acy;&amp;pcy;&amp;rcy;&amp;ocy;&amp;scy;&amp;ucy; &amp;pcy;&amp;iukcy;&amp;dcy;&amp;tcy;&amp;rcy;&amp;icy;&amp;mcy;&amp;kcy;&amp;acy; &amp;IEcy;&amp;Scy; &amp;rcy;&amp;ocy;&amp;zcy;&amp;vcy;&amp;icy;&amp;tcy;&amp;kcy;&amp;ucy; &amp;ucy;&amp;kcy;&amp;rcy;&amp;acy;&amp;yicy;&amp;ncy;&amp;icy; &amp;vcy; &amp;kcy;&amp;acy;&amp;rcy;&amp;tcy;&amp;icy;&amp;ncy;&amp;kcy;&amp;acy;&amp;kh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8125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8"/>
          <p:cNvSpPr>
            <a:spLocks noGrp="1"/>
          </p:cNvSpPr>
          <p:nvPr>
            <p:ph type="title" idx="4294967295"/>
          </p:nvPr>
        </p:nvSpPr>
        <p:spPr>
          <a:xfrm>
            <a:off x="2381250" y="365125"/>
            <a:ext cx="6996113" cy="503238"/>
          </a:xfrm>
        </p:spPr>
        <p:txBody>
          <a:bodyPr/>
          <a:lstStyle/>
          <a:p>
            <a:pPr eaLnBrk="1" hangingPunct="1"/>
            <a:r>
              <a:rPr lang="uk-UA" sz="2800" b="1" smtClean="0">
                <a:ea typeface="MS PGothic"/>
              </a:rPr>
              <a:t> </a:t>
            </a:r>
            <a:r>
              <a:rPr lang="uk-UA" sz="2600" b="1" i="1" smtClean="0">
                <a:ea typeface="MS PGothic"/>
              </a:rPr>
              <a:t>Міжнародне співробітництво</a:t>
            </a:r>
          </a:p>
        </p:txBody>
      </p:sp>
      <p:sp>
        <p:nvSpPr>
          <p:cNvPr id="26626" name="Rectangle 3"/>
          <p:cNvSpPr>
            <a:spLocks noGrp="1"/>
          </p:cNvSpPr>
          <p:nvPr>
            <p:ph type="body" idx="4294967295"/>
          </p:nvPr>
        </p:nvSpPr>
        <p:spPr>
          <a:xfrm>
            <a:off x="-74613" y="1209675"/>
            <a:ext cx="9218613" cy="6083300"/>
          </a:xfrm>
        </p:spPr>
        <p:txBody>
          <a:bodyPr/>
          <a:lstStyle/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altLang="ja-JP" sz="2000" i="1" smtClean="0">
                <a:ea typeface="MS PGothic"/>
              </a:rPr>
              <a:t>			</a:t>
            </a:r>
            <a:r>
              <a:rPr lang="uk-UA" sz="2100" smtClean="0">
                <a:ea typeface="MS PGothic"/>
              </a:rPr>
              <a:t>За сприяння GIZ: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100" smtClean="0">
                <a:ea typeface="MS PGothic"/>
              </a:rPr>
              <a:t>			створюється інформаційна платформа з питань технічного регулювання </a:t>
            </a:r>
            <a:r>
              <a:rPr lang="uk-UA" sz="2100" smtClean="0">
                <a:ea typeface="MS PGothic"/>
                <a:hlinkClick r:id="rId2"/>
              </a:rPr>
              <a:t>http://techreg.in.ua</a:t>
            </a:r>
            <a:r>
              <a:rPr lang="uk-UA" sz="2100" smtClean="0">
                <a:ea typeface="MS PGothic"/>
              </a:rPr>
              <a:t>;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100" smtClean="0">
                <a:ea typeface="MS PGothic"/>
              </a:rPr>
              <a:t>			планується здійснити дооснащення обладнанням для підтримки перевірки дотримання стандартів української експортної продукції п’яти українських державних підприємств, що належать до сфери управління Мінекономрозвитку.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100" smtClean="0">
                <a:ea typeface="MS PGothic"/>
              </a:rPr>
              <a:t>	      У співпраці з </a:t>
            </a:r>
            <a:r>
              <a:rPr lang="en-US" sz="2100" smtClean="0">
                <a:ea typeface="MS PGothic"/>
              </a:rPr>
              <a:t>UNIDO</a:t>
            </a:r>
            <a:r>
              <a:rPr lang="uk-UA" sz="2100" smtClean="0">
                <a:ea typeface="MS PGothic"/>
              </a:rPr>
              <a:t>/</a:t>
            </a:r>
            <a:r>
              <a:rPr lang="en-US" sz="2100" smtClean="0">
                <a:ea typeface="MS PGothic"/>
              </a:rPr>
              <a:t>SE</a:t>
            </a:r>
            <a:r>
              <a:rPr lang="uk-UA" sz="2100" smtClean="0">
                <a:ea typeface="MS PGothic"/>
              </a:rPr>
              <a:t>СО здійснюється підготовка до відкриття у ІІ кварталі 2019 року проекту технічної допомоги "Реалізація експортного потенціалу ланцюга постачання деревини та обробленої деревини Україні шляхом зміцнення відповідної інфраструктури якості".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100" smtClean="0">
                <a:ea typeface="MS PGothic"/>
              </a:rPr>
              <a:t>          Очікується технічне завдання від Федерального фізико-технічного інституту Німеччини (РТВ) для започаткування співробітництва у сфері метрології.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100" smtClean="0">
                <a:ea typeface="MS PGothic"/>
              </a:rPr>
              <a:t>          З метою підготовки до започаткування нового проекту TWINNING </a:t>
            </a:r>
            <a:r>
              <a:rPr lang="uk-UA" sz="2400" smtClean="0">
                <a:ea typeface="MS PGothic"/>
              </a:rPr>
              <a:t>"</a:t>
            </a:r>
            <a:r>
              <a:rPr lang="uk-UA" sz="2100" smtClean="0">
                <a:ea typeface="MS PGothic"/>
              </a:rPr>
              <a:t>Підвищення інституційної спроможності в сфері технічного регулювання</a:t>
            </a:r>
            <a:r>
              <a:rPr lang="uk-UA" sz="2400" smtClean="0">
                <a:ea typeface="MS PGothic"/>
              </a:rPr>
              <a:t>"</a:t>
            </a:r>
            <a:r>
              <a:rPr lang="uk-UA" sz="2100" smtClean="0">
                <a:ea typeface="MS PGothic"/>
              </a:rPr>
              <a:t> Європейській Комісії надіслано пропозиції до технічного завдання. </a:t>
            </a:r>
          </a:p>
          <a:p>
            <a:pPr algn="just">
              <a:lnSpc>
                <a:spcPct val="75000"/>
              </a:lnSpc>
              <a:buFont typeface="Arial" charset="0"/>
              <a:buNone/>
            </a:pPr>
            <a:r>
              <a:rPr lang="uk-UA" sz="2100" smtClean="0">
                <a:ea typeface="MS PGothic"/>
              </a:rPr>
              <a:t>			</a:t>
            </a:r>
            <a:r>
              <a:rPr lang="uk-UA" sz="2100" b="1" smtClean="0">
                <a:ea typeface="MS PGothic"/>
              </a:rPr>
              <a:t> </a:t>
            </a:r>
          </a:p>
        </p:txBody>
      </p:sp>
      <p:pic>
        <p:nvPicPr>
          <p:cNvPr id="2662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00288" cy="105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8"/>
          <p:cNvSpPr>
            <a:spLocks noGrp="1"/>
          </p:cNvSpPr>
          <p:nvPr>
            <p:ph type="title" idx="4294967295"/>
          </p:nvPr>
        </p:nvSpPr>
        <p:spPr>
          <a:xfrm>
            <a:off x="3214688" y="136525"/>
            <a:ext cx="5819775" cy="977900"/>
          </a:xfrm>
        </p:spPr>
        <p:txBody>
          <a:bodyPr/>
          <a:lstStyle/>
          <a:p>
            <a:pPr eaLnBrk="1" hangingPunct="1"/>
            <a:r>
              <a:rPr lang="uk-UA" sz="2800" b="1" dirty="0" smtClean="0">
                <a:ea typeface="MS PGothic"/>
              </a:rPr>
              <a:t> </a:t>
            </a:r>
            <a:r>
              <a:rPr lang="uk-UA" sz="2300" b="1" u="sng" dirty="0" smtClean="0">
                <a:ea typeface="MS PGothic"/>
              </a:rPr>
              <a:t>Завдання системи технічного регулювання, стандартизації та метрології України </a:t>
            </a:r>
            <a:br>
              <a:rPr lang="uk-UA" sz="2300" b="1" u="sng" dirty="0" smtClean="0">
                <a:ea typeface="MS PGothic"/>
              </a:rPr>
            </a:br>
            <a:r>
              <a:rPr lang="uk-UA" sz="2300" b="1" u="sng" dirty="0" smtClean="0">
                <a:ea typeface="MS PGothic"/>
              </a:rPr>
              <a:t>на ІІ квартал 201</a:t>
            </a:r>
            <a:r>
              <a:rPr lang="en-US" sz="2300" b="1" u="sng" dirty="0" smtClean="0">
                <a:ea typeface="MS PGothic"/>
              </a:rPr>
              <a:t>9</a:t>
            </a:r>
            <a:r>
              <a:rPr lang="uk-UA" sz="2300" b="1" u="sng" dirty="0" smtClean="0">
                <a:ea typeface="MS PGothic"/>
              </a:rPr>
              <a:t> року:</a:t>
            </a:r>
          </a:p>
        </p:txBody>
      </p:sp>
      <p:sp>
        <p:nvSpPr>
          <p:cNvPr id="27650" name="Rectangle 3"/>
          <p:cNvSpPr>
            <a:spLocks noGrp="1"/>
          </p:cNvSpPr>
          <p:nvPr>
            <p:ph type="body" idx="4294967295"/>
          </p:nvPr>
        </p:nvSpPr>
        <p:spPr>
          <a:xfrm>
            <a:off x="-538163" y="1503363"/>
            <a:ext cx="9572626" cy="6083300"/>
          </a:xfrm>
        </p:spPr>
        <p:txBody>
          <a:bodyPr/>
          <a:lstStyle/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dirty="0" smtClean="0">
                <a:ea typeface="MS PGothic"/>
              </a:rPr>
              <a:t>					</a:t>
            </a:r>
            <a:r>
              <a:rPr lang="en-US" dirty="0" smtClean="0">
                <a:ea typeface="MS PGothic"/>
              </a:rPr>
              <a:t>		</a:t>
            </a:r>
            <a:r>
              <a:rPr lang="uk-UA" sz="2400" dirty="0" smtClean="0">
                <a:ea typeface="MS PGothic"/>
              </a:rPr>
              <a:t> </a:t>
            </a:r>
            <a:r>
              <a:rPr lang="uk-UA" sz="2600" b="1" u="sng" dirty="0" smtClean="0">
                <a:ea typeface="MS PGothic"/>
              </a:rPr>
              <a:t>Стандартизація</a:t>
            </a:r>
            <a:endParaRPr lang="uk-UA" sz="2600" dirty="0" smtClean="0">
              <a:ea typeface="MS PGothic"/>
            </a:endParaRP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600" dirty="0" smtClean="0">
                <a:ea typeface="MS PGothic"/>
              </a:rPr>
              <a:t>			1. </a:t>
            </a:r>
            <a:r>
              <a:rPr lang="uk-UA" sz="2500" dirty="0" smtClean="0">
                <a:ea typeface="MS PGothic"/>
              </a:rPr>
              <a:t>Удосконалення законодавства, а саме, супроводження 4 законопроектів у Верховній Раді України.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500" dirty="0" smtClean="0">
                <a:ea typeface="MS PGothic"/>
              </a:rPr>
              <a:t>			2. Зміцнення інституційної спроможності національного органу стандартизації.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500" dirty="0" smtClean="0">
                <a:ea typeface="MS PGothic"/>
              </a:rPr>
              <a:t>			3. Перегляд переліків національних стандартів, відповідність яким надає презумпцію відповідності продукції, пов’язаних з нею процесів або методів виробництва чи інших об’єктів вимогам технічних регламентів у зв’язку з оновленням переліків європейських стандартів.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500" dirty="0" smtClean="0">
                <a:ea typeface="MS PGothic"/>
              </a:rPr>
              <a:t>			4. Прийняття в рік не менш ніж </a:t>
            </a:r>
            <a:r>
              <a:rPr lang="en-US" sz="2500" smtClean="0">
                <a:ea typeface="MS PGothic"/>
              </a:rPr>
              <a:t>3</a:t>
            </a:r>
            <a:r>
              <a:rPr lang="uk-UA" sz="2500" smtClean="0">
                <a:ea typeface="MS PGothic"/>
              </a:rPr>
              <a:t>000 </a:t>
            </a:r>
            <a:r>
              <a:rPr lang="uk-UA" sz="2500" smtClean="0">
                <a:ea typeface="MS PGothic"/>
              </a:rPr>
              <a:t>міжнародних та європейських стандартів як національних, забезпечивши до 2022 року рівень гармонізації не менш ніж 80 %.</a:t>
            </a:r>
          </a:p>
        </p:txBody>
      </p:sp>
      <p:pic>
        <p:nvPicPr>
          <p:cNvPr id="27651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1175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8"/>
          <p:cNvSpPr>
            <a:spLocks noGrp="1"/>
          </p:cNvSpPr>
          <p:nvPr>
            <p:ph type="title" idx="4294967295"/>
          </p:nvPr>
        </p:nvSpPr>
        <p:spPr>
          <a:xfrm>
            <a:off x="2913063" y="0"/>
            <a:ext cx="6470650" cy="977900"/>
          </a:xfrm>
        </p:spPr>
        <p:txBody>
          <a:bodyPr/>
          <a:lstStyle/>
          <a:p>
            <a:pPr eaLnBrk="1" hangingPunct="1"/>
            <a:r>
              <a:rPr lang="uk-UA" sz="2800" b="1" dirty="0" smtClean="0">
                <a:ea typeface="MS PGothic"/>
              </a:rPr>
              <a:t> </a:t>
            </a:r>
            <a:r>
              <a:rPr lang="uk-UA" sz="2200" b="1" u="sng" dirty="0" smtClean="0">
                <a:ea typeface="MS PGothic"/>
              </a:rPr>
              <a:t>Завдання системи технічного регулювання, стандартизації та метрології України </a:t>
            </a:r>
            <a:br>
              <a:rPr lang="uk-UA" sz="2200" b="1" u="sng" dirty="0" smtClean="0">
                <a:ea typeface="MS PGothic"/>
              </a:rPr>
            </a:br>
            <a:r>
              <a:rPr lang="uk-UA" sz="2200" b="1" u="sng" dirty="0" smtClean="0">
                <a:ea typeface="MS PGothic"/>
              </a:rPr>
              <a:t>на ІІ квартал 2019 року:</a:t>
            </a:r>
          </a:p>
        </p:txBody>
      </p:sp>
      <p:sp>
        <p:nvSpPr>
          <p:cNvPr id="28674" name="Rectangle 3"/>
          <p:cNvSpPr>
            <a:spLocks noGrp="1"/>
          </p:cNvSpPr>
          <p:nvPr>
            <p:ph type="body" idx="4294967295"/>
          </p:nvPr>
        </p:nvSpPr>
        <p:spPr>
          <a:xfrm>
            <a:off x="-508000" y="1114425"/>
            <a:ext cx="9491663" cy="6083300"/>
          </a:xfrm>
        </p:spPr>
        <p:txBody>
          <a:bodyPr/>
          <a:lstStyle/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000" b="1" dirty="0" smtClean="0">
                <a:ea typeface="MS PGothic"/>
              </a:rPr>
              <a:t>                                                    </a:t>
            </a:r>
            <a:r>
              <a:rPr lang="uk-UA" sz="2000" b="1" u="sng" dirty="0" smtClean="0">
                <a:ea typeface="MS PGothic"/>
              </a:rPr>
              <a:t>Метрологія</a:t>
            </a:r>
            <a:endParaRPr lang="uk-UA" sz="2000" u="sng" dirty="0" smtClean="0">
              <a:ea typeface="MS PGothic"/>
            </a:endParaRP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000" dirty="0" smtClean="0">
                <a:ea typeface="MS PGothic"/>
              </a:rPr>
              <a:t>		1. Забезпечення виділення коштів для створення 4-х, удосконалення 3-х та звірення 2-х державних первинних еталонів відповідно до Програми розвитку еталонної бази на 2018 – 2022 роки.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000" dirty="0" smtClean="0">
                <a:ea typeface="MS PGothic"/>
              </a:rPr>
              <a:t>		2. Погодження проекту Закону України "Про приєднання до України до Міжнародної організації законодавчої метрології" із заінтересованими ЦОВВ.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000" dirty="0" smtClean="0">
                <a:ea typeface="MS PGothic"/>
              </a:rPr>
              <a:t>		3. Супроводження у Верховній Раді України проекту Закону України "Про внесення змін до деяких законів України щодо метрології та метрологічної діяльності" (реєстраційний № 9061 від 06.09.2018).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000" dirty="0" smtClean="0">
                <a:ea typeface="MS PGothic"/>
              </a:rPr>
              <a:t>		4. У разі прийняття Верховною Радою України Закону України "Про внесення змін до деяких законодавчих актів України щодо імплементації актів законодавства Європейського Союзу у сфері технічного регулювання"</a:t>
            </a:r>
            <a:r>
              <a:rPr lang="uk-UA" sz="2000" b="1" i="1" dirty="0" smtClean="0">
                <a:ea typeface="MS PGothic"/>
              </a:rPr>
              <a:t> </a:t>
            </a:r>
            <a:r>
              <a:rPr lang="uk-UA" sz="2000" dirty="0" smtClean="0">
                <a:ea typeface="MS PGothic"/>
              </a:rPr>
              <a:t>розроблення 12 проектів нормативно-правових актів у сфері метрології.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000" dirty="0" smtClean="0">
                <a:ea typeface="MS PGothic"/>
              </a:rPr>
              <a:t>		5. Здійснення уповноваження на проведення повірки засобів вимірювальної техніки 8 державних підприємств та установ, що належать до сфери управління </a:t>
            </a:r>
            <a:r>
              <a:rPr lang="uk-UA" sz="2000" dirty="0" err="1" smtClean="0">
                <a:ea typeface="MS PGothic"/>
              </a:rPr>
              <a:t>Мінекономрозвитку</a:t>
            </a:r>
            <a:r>
              <a:rPr lang="uk-UA" sz="2000" dirty="0" smtClean="0">
                <a:ea typeface="MS PGothic"/>
              </a:rPr>
              <a:t>. </a:t>
            </a:r>
          </a:p>
          <a:p>
            <a:pPr marL="609600" indent="-609600" algn="just">
              <a:lnSpc>
                <a:spcPct val="80000"/>
              </a:lnSpc>
              <a:buFont typeface="Arial" charset="0"/>
              <a:buNone/>
            </a:pPr>
            <a:r>
              <a:rPr lang="uk-UA" sz="2000" dirty="0" smtClean="0">
                <a:ea typeface="MS PGothic"/>
              </a:rPr>
              <a:t>		</a:t>
            </a:r>
            <a:endParaRPr lang="uk-UA" sz="1400" i="1" dirty="0" smtClean="0">
              <a:ea typeface="MS PGothic"/>
            </a:endParaRPr>
          </a:p>
        </p:txBody>
      </p:sp>
      <p:pic>
        <p:nvPicPr>
          <p:cNvPr id="2867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30538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8"/>
          <p:cNvSpPr>
            <a:spLocks noGrp="1"/>
          </p:cNvSpPr>
          <p:nvPr>
            <p:ph type="title" idx="4294967295"/>
          </p:nvPr>
        </p:nvSpPr>
        <p:spPr>
          <a:xfrm>
            <a:off x="1773238" y="292100"/>
            <a:ext cx="8229600" cy="703263"/>
          </a:xfrm>
        </p:spPr>
        <p:txBody>
          <a:bodyPr/>
          <a:lstStyle/>
          <a:p>
            <a:pPr eaLnBrk="1" hangingPunct="1"/>
            <a:r>
              <a:rPr lang="uk-UA" sz="2300" b="1" u="sng" dirty="0" smtClean="0">
                <a:ea typeface="MS PGothic"/>
              </a:rPr>
              <a:t>Завдання системи технічного регулювання, стандартизації та метрології України </a:t>
            </a:r>
            <a:br>
              <a:rPr lang="uk-UA" sz="2300" b="1" u="sng" dirty="0" smtClean="0">
                <a:ea typeface="MS PGothic"/>
              </a:rPr>
            </a:br>
            <a:r>
              <a:rPr lang="uk-UA" sz="2300" b="1" u="sng" dirty="0" smtClean="0">
                <a:ea typeface="MS PGothic"/>
              </a:rPr>
              <a:t>на ІІ квартал 2019 року:</a:t>
            </a:r>
          </a:p>
        </p:txBody>
      </p:sp>
      <p:sp>
        <p:nvSpPr>
          <p:cNvPr id="29698" name="Rectangle 3"/>
          <p:cNvSpPr>
            <a:spLocks noGrp="1"/>
          </p:cNvSpPr>
          <p:nvPr>
            <p:ph type="body" idx="4294967295"/>
          </p:nvPr>
        </p:nvSpPr>
        <p:spPr>
          <a:xfrm>
            <a:off x="0" y="1228725"/>
            <a:ext cx="8882063" cy="6450013"/>
          </a:xfrm>
        </p:spPr>
        <p:txBody>
          <a:bodyPr/>
          <a:lstStyle/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300" b="1" smtClean="0">
                <a:ea typeface="MS PGothic"/>
              </a:rPr>
              <a:t>			</a:t>
            </a:r>
            <a:r>
              <a:rPr lang="uk-UA" sz="2200" b="1" u="sng" smtClean="0">
                <a:ea typeface="MS PGothic"/>
              </a:rPr>
              <a:t>Оцінка відповідності, технічні регламенти та акредитація</a:t>
            </a:r>
            <a:endParaRPr lang="uk-UA" sz="2200" u="sng" smtClean="0">
              <a:ea typeface="MS PGothic"/>
            </a:endParaRPr>
          </a:p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           1. Забезпечення супроводження у ВРУ проекту Закону України "Про внесення змін до деяких законодавчих актів України щодо імплементації актів законодавства Європейського Союзу у сфері технічного регулювання" (реєстраційний № 10183 від 25.03.2019) до його прийняття.</a:t>
            </a:r>
          </a:p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			2. У разі прийняття ВРУ Закону України "Про внесення змін до деяких законодавчих актів України щодо імплементації актів законодавства Європейського Союзу у сфері технічного регулювання"</a:t>
            </a:r>
            <a:r>
              <a:rPr lang="uk-UA" sz="2200" b="1" i="1" smtClean="0">
                <a:ea typeface="MS PGothic"/>
              </a:rPr>
              <a:t> </a:t>
            </a:r>
            <a:r>
              <a:rPr lang="uk-UA" sz="2200" smtClean="0">
                <a:ea typeface="MS PGothic"/>
              </a:rPr>
              <a:t>розпочати роботу з розроблення 5 проектів нормативно-правових актів у сфері оцінки відповідності.</a:t>
            </a:r>
          </a:p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200" smtClean="0">
                <a:ea typeface="MS PGothic"/>
              </a:rPr>
              <a:t>			3. Забезпечення подання на розгляд Уряду 2 проектів  постанов Кабінету Міністрів України "Про внесення змін до постанови Кабінету Міністрів України від 20 серпня 2008 р.      № 717" та "Про внесення змін до Порядку призначення, відмови у призначенні та анулювання призначення органу із сертифікації для індивідуального затвердження колісних транспортних засобів, партій частин та обладнання".</a:t>
            </a:r>
          </a:p>
        </p:txBody>
      </p:sp>
      <p:pic>
        <p:nvPicPr>
          <p:cNvPr id="29699" name="Picture 8" descr="http://nikorupciji.org/wp-content/uploads/2017/04/%D0%97%D0%B0%D0%BF%D0%B8%D1%81%D0%B0%D1%82%D0%B8-32-300x1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77813"/>
            <a:ext cx="2481263" cy="139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8"/>
          <p:cNvSpPr>
            <a:spLocks noGrp="1"/>
          </p:cNvSpPr>
          <p:nvPr>
            <p:ph type="title" idx="4294967295"/>
          </p:nvPr>
        </p:nvSpPr>
        <p:spPr>
          <a:xfrm>
            <a:off x="1773238" y="292100"/>
            <a:ext cx="8229600" cy="703263"/>
          </a:xfrm>
        </p:spPr>
        <p:txBody>
          <a:bodyPr/>
          <a:lstStyle/>
          <a:p>
            <a:pPr eaLnBrk="1" hangingPunct="1"/>
            <a:r>
              <a:rPr lang="uk-UA" sz="2300" b="1" u="sng" dirty="0" smtClean="0">
                <a:ea typeface="MS PGothic"/>
              </a:rPr>
              <a:t>Завдання системи технічного регулювання, стандартизації та метрології України </a:t>
            </a:r>
            <a:br>
              <a:rPr lang="uk-UA" sz="2300" b="1" u="sng" dirty="0" smtClean="0">
                <a:ea typeface="MS PGothic"/>
              </a:rPr>
            </a:br>
            <a:r>
              <a:rPr lang="uk-UA" sz="2300" b="1" u="sng" dirty="0" smtClean="0">
                <a:ea typeface="MS PGothic"/>
              </a:rPr>
              <a:t>на ІІ квартал 2019 року:</a:t>
            </a:r>
          </a:p>
        </p:txBody>
      </p:sp>
      <p:sp>
        <p:nvSpPr>
          <p:cNvPr id="30722" name="Rectangle 3"/>
          <p:cNvSpPr>
            <a:spLocks noGrp="1"/>
          </p:cNvSpPr>
          <p:nvPr>
            <p:ph type="body" idx="4294967295"/>
          </p:nvPr>
        </p:nvSpPr>
        <p:spPr>
          <a:xfrm>
            <a:off x="0" y="1228725"/>
            <a:ext cx="8882063" cy="6450013"/>
          </a:xfrm>
        </p:spPr>
        <p:txBody>
          <a:bodyPr/>
          <a:lstStyle/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800" b="1" smtClean="0">
                <a:ea typeface="MS PGothic"/>
              </a:rPr>
              <a:t>			</a:t>
            </a:r>
            <a:r>
              <a:rPr lang="uk-UA" sz="2300" b="1" u="sng" smtClean="0">
                <a:ea typeface="MS PGothic"/>
              </a:rPr>
              <a:t>Оцінка відповідності, технічні регламенти та акредитація</a:t>
            </a:r>
            <a:endParaRPr lang="uk-UA" sz="2300" u="sng" smtClean="0">
              <a:ea typeface="MS PGothic"/>
            </a:endParaRPr>
          </a:p>
          <a:p>
            <a:pPr marL="381000" indent="-381000" algn="just">
              <a:lnSpc>
                <a:spcPct val="80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           4. Забезпечення державної реєстрації наказу Міністерства </a:t>
            </a:r>
            <a:r>
              <a:rPr lang="uk-UA" sz="2400" smtClean="0">
                <a:ea typeface="MS PGothic"/>
              </a:rPr>
              <a:t>"</a:t>
            </a:r>
            <a:r>
              <a:rPr lang="uk-UA" sz="2300" smtClean="0">
                <a:ea typeface="MS PGothic"/>
              </a:rPr>
              <a:t>Про затвердження уніфікованої форми акта, що складається за результатами здійснення планової (позапланової) перевірки призначеного органу з оцінки відповідності чи визнаної незалежної організації щодо відповідності вимогам до призначених органів з оцінки відповідності чи визнаних незалежних організацій і виконання ними своїх обов’язків, установлених Законом України </a:t>
            </a:r>
            <a:r>
              <a:rPr lang="uk-UA" sz="2400" smtClean="0">
                <a:ea typeface="MS PGothic"/>
              </a:rPr>
              <a:t>"</a:t>
            </a:r>
            <a:r>
              <a:rPr lang="uk-UA" sz="2300" smtClean="0">
                <a:ea typeface="MS PGothic"/>
              </a:rPr>
              <a:t>Про технічні регламенти та оцінку відповідності</a:t>
            </a:r>
            <a:r>
              <a:rPr lang="uk-UA" sz="2400" smtClean="0">
                <a:ea typeface="MS PGothic"/>
              </a:rPr>
              <a:t>"</a:t>
            </a:r>
            <a:r>
              <a:rPr lang="uk-UA" sz="2300" smtClean="0">
                <a:ea typeface="MS PGothic"/>
              </a:rPr>
              <a:t>.</a:t>
            </a:r>
          </a:p>
          <a:p>
            <a:pPr marL="381000" indent="-381000" algn="just">
              <a:lnSpc>
                <a:spcPct val="80000"/>
              </a:lnSpc>
              <a:buFont typeface="Arial" charset="0"/>
              <a:buNone/>
            </a:pPr>
            <a:r>
              <a:rPr lang="uk-UA" sz="2300" smtClean="0">
                <a:ea typeface="MS PGothic"/>
              </a:rPr>
              <a:t>			5. Продовження роботи щодо розроблення 1 нового (щодо шумового випромінювання) та перегляду 3 технічних регламентів (змін до технічного регламенту обмеження небезпечних речовин в електричному та електронному обладнанні, щодо перенесення набрання чинності технічним регламентом рухомого обладнання, що працює під тиском, щодо маркування харчових продуктів).</a:t>
            </a:r>
          </a:p>
        </p:txBody>
      </p:sp>
      <p:pic>
        <p:nvPicPr>
          <p:cNvPr id="3072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08263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8"/>
          <p:cNvSpPr>
            <a:spLocks noGrp="1"/>
          </p:cNvSpPr>
          <p:nvPr>
            <p:ph type="title" idx="4294967295"/>
          </p:nvPr>
        </p:nvSpPr>
        <p:spPr>
          <a:xfrm>
            <a:off x="1773238" y="292100"/>
            <a:ext cx="8229600" cy="703263"/>
          </a:xfrm>
        </p:spPr>
        <p:txBody>
          <a:bodyPr/>
          <a:lstStyle/>
          <a:p>
            <a:pPr eaLnBrk="1" hangingPunct="1"/>
            <a:r>
              <a:rPr lang="uk-UA" sz="2300" b="1" u="sng" dirty="0" smtClean="0">
                <a:ea typeface="MS PGothic"/>
              </a:rPr>
              <a:t>Завдання системи технічного регулювання, стандартизації та метрології України </a:t>
            </a:r>
            <a:br>
              <a:rPr lang="uk-UA" sz="2300" b="1" u="sng" dirty="0" smtClean="0">
                <a:ea typeface="MS PGothic"/>
              </a:rPr>
            </a:br>
            <a:r>
              <a:rPr lang="uk-UA" sz="2300" b="1" u="sng" dirty="0" smtClean="0">
                <a:ea typeface="MS PGothic"/>
              </a:rPr>
              <a:t>на ІІ квартал 2019 року:</a:t>
            </a:r>
          </a:p>
        </p:txBody>
      </p:sp>
      <p:sp>
        <p:nvSpPr>
          <p:cNvPr id="31746" name="Rectangle 3"/>
          <p:cNvSpPr>
            <a:spLocks noGrp="1"/>
          </p:cNvSpPr>
          <p:nvPr>
            <p:ph type="body" idx="4294967295"/>
          </p:nvPr>
        </p:nvSpPr>
        <p:spPr>
          <a:xfrm>
            <a:off x="0" y="1398588"/>
            <a:ext cx="8882063" cy="6450012"/>
          </a:xfrm>
        </p:spPr>
        <p:txBody>
          <a:bodyPr/>
          <a:lstStyle/>
          <a:p>
            <a:pPr marL="381000" indent="-381000" algn="just">
              <a:lnSpc>
                <a:spcPct val="75000"/>
              </a:lnSpc>
              <a:buFont typeface="Arial" charset="0"/>
              <a:buNone/>
            </a:pPr>
            <a:r>
              <a:rPr lang="uk-UA" sz="2800" b="1" smtClean="0">
                <a:ea typeface="MS PGothic"/>
              </a:rPr>
              <a:t>			</a:t>
            </a:r>
            <a:r>
              <a:rPr lang="uk-UA" sz="2400" b="1" u="sng" smtClean="0">
                <a:ea typeface="MS PGothic"/>
              </a:rPr>
              <a:t>Оцінка відповідності, технічні регламенти та акредитація</a:t>
            </a:r>
            <a:endParaRPr lang="uk-UA" sz="2400" u="sng" smtClean="0">
              <a:ea typeface="MS PGothic"/>
            </a:endParaRPr>
          </a:p>
          <a:p>
            <a:pPr marL="381000" indent="-381000" algn="just">
              <a:lnSpc>
                <a:spcPct val="90000"/>
              </a:lnSpc>
              <a:buFont typeface="Arial" charset="0"/>
              <a:buNone/>
            </a:pPr>
            <a:r>
              <a:rPr lang="uk-UA" sz="2400" smtClean="0">
                <a:ea typeface="MS PGothic"/>
              </a:rPr>
              <a:t>           6. Продовження удосконалення інфраструктури призначених органів з оцінки відповідності на виконання робіт згідно з технічними регламентами.</a:t>
            </a:r>
          </a:p>
          <a:p>
            <a:pPr marL="381000" indent="-381000" algn="just">
              <a:lnSpc>
                <a:spcPct val="90000"/>
              </a:lnSpc>
              <a:buFont typeface="Arial" charset="0"/>
              <a:buNone/>
            </a:pPr>
            <a:r>
              <a:rPr lang="uk-UA" sz="2400" smtClean="0">
                <a:ea typeface="MS PGothic"/>
              </a:rPr>
              <a:t>			7. Проведення планового моніторингу 2 призначених органів з оцінки відповідності стосовно їх відповідності вимогам до призначених органів і виконання ними своїх обов’язків, установлених Законом України </a:t>
            </a:r>
            <a:r>
              <a:rPr lang="uk-UA" sz="2600" smtClean="0">
                <a:ea typeface="MS PGothic"/>
              </a:rPr>
              <a:t>"</a:t>
            </a:r>
            <a:r>
              <a:rPr lang="uk-UA" sz="2400" smtClean="0">
                <a:ea typeface="MS PGothic"/>
              </a:rPr>
              <a:t>Про технічні регламенти та оцінку відповідності</a:t>
            </a:r>
            <a:r>
              <a:rPr lang="uk-UA" sz="2600" smtClean="0">
                <a:ea typeface="MS PGothic"/>
              </a:rPr>
              <a:t>"</a:t>
            </a:r>
            <a:r>
              <a:rPr lang="uk-UA" sz="2400" smtClean="0">
                <a:ea typeface="MS PGothic"/>
              </a:rPr>
              <a:t> та відповідними технічними регламентами, а також моніторингу Національного агентства з акредитації України.</a:t>
            </a:r>
          </a:p>
          <a:p>
            <a:pPr marL="381000" indent="-381000" algn="just">
              <a:lnSpc>
                <a:spcPct val="90000"/>
              </a:lnSpc>
              <a:buFont typeface="Arial" charset="0"/>
              <a:buNone/>
            </a:pPr>
            <a:r>
              <a:rPr lang="uk-UA" sz="2400" smtClean="0">
                <a:ea typeface="MS PGothic"/>
              </a:rPr>
              <a:t>			8. Завершення робіт із наповнення інформацією баз даних про технічні регламенти та призначені органи з оцінки відповідності.</a:t>
            </a:r>
          </a:p>
        </p:txBody>
      </p:sp>
      <p:pic>
        <p:nvPicPr>
          <p:cNvPr id="31747" name="Picture 45" descr="41d33aed3068b74a75f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913" y="0"/>
            <a:ext cx="2760663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8"/>
          <p:cNvSpPr>
            <a:spLocks noGrp="1"/>
          </p:cNvSpPr>
          <p:nvPr>
            <p:ph type="title" idx="4294967295"/>
          </p:nvPr>
        </p:nvSpPr>
        <p:spPr>
          <a:xfrm>
            <a:off x="2381250" y="365125"/>
            <a:ext cx="6996113" cy="503238"/>
          </a:xfrm>
        </p:spPr>
        <p:txBody>
          <a:bodyPr/>
          <a:lstStyle/>
          <a:p>
            <a:pPr eaLnBrk="1" hangingPunct="1"/>
            <a:r>
              <a:rPr lang="uk-UA" sz="2800" b="1" dirty="0" smtClean="0">
                <a:ea typeface="MS PGothic"/>
              </a:rPr>
              <a:t> </a:t>
            </a:r>
            <a:r>
              <a:rPr lang="uk-UA" sz="2400" b="1" u="sng" dirty="0" smtClean="0">
                <a:ea typeface="MS PGothic"/>
              </a:rPr>
              <a:t>Завдання системи технічного </a:t>
            </a:r>
            <a:br>
              <a:rPr lang="uk-UA" sz="2400" b="1" u="sng" dirty="0" smtClean="0">
                <a:ea typeface="MS PGothic"/>
              </a:rPr>
            </a:br>
            <a:r>
              <a:rPr lang="uk-UA" sz="2400" b="1" u="sng" dirty="0" smtClean="0">
                <a:ea typeface="MS PGothic"/>
              </a:rPr>
              <a:t>регулювання, стандартизації </a:t>
            </a:r>
            <a:br>
              <a:rPr lang="uk-UA" sz="2400" b="1" u="sng" dirty="0" smtClean="0">
                <a:ea typeface="MS PGothic"/>
              </a:rPr>
            </a:br>
            <a:r>
              <a:rPr lang="uk-UA" sz="2400" b="1" u="sng" dirty="0" smtClean="0">
                <a:ea typeface="MS PGothic"/>
              </a:rPr>
              <a:t>та метрології України </a:t>
            </a:r>
            <a:br>
              <a:rPr lang="uk-UA" sz="2400" b="1" u="sng" dirty="0" smtClean="0">
                <a:ea typeface="MS PGothic"/>
              </a:rPr>
            </a:br>
            <a:r>
              <a:rPr lang="uk-UA" sz="2400" b="1" u="sng" dirty="0" smtClean="0">
                <a:ea typeface="MS PGothic"/>
              </a:rPr>
              <a:t>на ІІ квартал 2019 року:</a:t>
            </a:r>
          </a:p>
        </p:txBody>
      </p:sp>
      <p:sp>
        <p:nvSpPr>
          <p:cNvPr id="32770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1831975"/>
            <a:ext cx="8883650" cy="60833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uk-UA" sz="3000" b="1" u="sng" smtClean="0">
                <a:ea typeface="MS PGothic"/>
              </a:rPr>
              <a:t>Міжнародне співробітництво</a:t>
            </a: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uk-UA" sz="3000" smtClean="0">
              <a:ea typeface="MS PGothic"/>
            </a:endParaRPr>
          </a:p>
          <a:p>
            <a:pPr algn="just">
              <a:buFont typeface="Arial" charset="0"/>
              <a:buNone/>
            </a:pPr>
            <a:r>
              <a:rPr lang="uk-UA" sz="2800" smtClean="0">
                <a:ea typeface="MS PGothic"/>
              </a:rPr>
              <a:t>          </a:t>
            </a:r>
            <a:r>
              <a:rPr lang="uk-UA" smtClean="0">
                <a:ea typeface="MS PGothic"/>
              </a:rPr>
              <a:t>1)  Підготовка до підписання Угоди АСАА, зокрема, виконання положень Дорожньої карти підписання Угоди АСАА.</a:t>
            </a:r>
          </a:p>
          <a:p>
            <a:pPr algn="just">
              <a:buFont typeface="Arial" charset="0"/>
              <a:buNone/>
            </a:pPr>
            <a:r>
              <a:rPr lang="uk-UA" smtClean="0">
                <a:ea typeface="MS PGothic"/>
              </a:rPr>
              <a:t>			2) Проведення Міжнародного форуму з питань технічного регулювання у місті Львові.</a:t>
            </a:r>
          </a:p>
        </p:txBody>
      </p:sp>
      <p:pic>
        <p:nvPicPr>
          <p:cNvPr id="32771" name="Picture 43" descr="Прапори України та ЄС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698750" cy="160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8"/>
          <p:cNvSpPr>
            <a:spLocks noGrp="1"/>
          </p:cNvSpPr>
          <p:nvPr>
            <p:ph type="title" idx="4294967295"/>
          </p:nvPr>
        </p:nvSpPr>
        <p:spPr>
          <a:xfrm>
            <a:off x="2381250" y="365125"/>
            <a:ext cx="6996113" cy="503238"/>
          </a:xfrm>
        </p:spPr>
        <p:txBody>
          <a:bodyPr/>
          <a:lstStyle/>
          <a:p>
            <a:pPr eaLnBrk="1" hangingPunct="1"/>
            <a:r>
              <a:rPr lang="uk-UA" sz="3200" b="1" smtClean="0">
                <a:ea typeface="MS PGothic"/>
              </a:rPr>
              <a:t> </a:t>
            </a:r>
            <a:r>
              <a:rPr lang="uk-UA" sz="2800" b="1" u="sng" smtClean="0">
                <a:ea typeface="MS PGothic"/>
              </a:rPr>
              <a:t> </a:t>
            </a:r>
          </a:p>
        </p:txBody>
      </p:sp>
      <p:sp>
        <p:nvSpPr>
          <p:cNvPr id="33794" name="Rectangle 3"/>
          <p:cNvSpPr>
            <a:spLocks noGrp="1"/>
          </p:cNvSpPr>
          <p:nvPr>
            <p:ph type="body" idx="4294967295"/>
          </p:nvPr>
        </p:nvSpPr>
        <p:spPr>
          <a:xfrm>
            <a:off x="-74613" y="1465263"/>
            <a:ext cx="9218613" cy="60833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charset="0"/>
              <a:buNone/>
            </a:pPr>
            <a:endParaRPr lang="uk-UA" sz="2800" b="1" u="sng" smtClean="0">
              <a:ea typeface="MS PGothic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uk-UA" sz="2800" b="1" u="sng" smtClean="0">
              <a:ea typeface="MS PGothic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endParaRPr lang="uk-UA" sz="2800" b="1" u="sng" smtClean="0">
              <a:ea typeface="MS PGothic"/>
            </a:endParaRPr>
          </a:p>
          <a:p>
            <a:pPr algn="ctr">
              <a:lnSpc>
                <a:spcPct val="80000"/>
              </a:lnSpc>
              <a:buFont typeface="Arial" charset="0"/>
              <a:buNone/>
            </a:pPr>
            <a:r>
              <a:rPr lang="uk-UA" sz="3600" b="1" u="sng" smtClean="0">
                <a:ea typeface="MS PGothic"/>
              </a:rPr>
              <a:t>Дякую за увагу!</a:t>
            </a:r>
            <a:endParaRPr lang="uk-UA" sz="3600" smtClean="0">
              <a:ea typeface="MS PGothic"/>
            </a:endParaRP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uk-UA" sz="3600" i="1" smtClean="0">
              <a:ea typeface="MS PGothic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Templat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4691</TotalTime>
  <Words>374</Words>
  <Application>Microsoft Office PowerPoint</Application>
  <PresentationFormat>Екран (4:3)</PresentationFormat>
  <Paragraphs>128</Paragraphs>
  <Slides>18</Slides>
  <Notes>1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Вбудовані сервери OLE</vt:lpstr>
      </vt:variant>
      <vt:variant>
        <vt:i4>1</vt:i4>
      </vt:variant>
      <vt:variant>
        <vt:lpstr>Заголовки слайдів</vt:lpstr>
      </vt:variant>
      <vt:variant>
        <vt:i4>18</vt:i4>
      </vt:variant>
    </vt:vector>
  </HeadingPairs>
  <TitlesOfParts>
    <vt:vector size="27" baseType="lpstr">
      <vt:lpstr>MS PGothic</vt:lpstr>
      <vt:lpstr>MS PGothic</vt:lpstr>
      <vt:lpstr>Arial</vt:lpstr>
      <vt:lpstr>Calibri</vt:lpstr>
      <vt:lpstr>Helvetica Neue Light</vt:lpstr>
      <vt:lpstr>Helvetica Neue UltraLight</vt:lpstr>
      <vt:lpstr>Times New Roman</vt:lpstr>
      <vt:lpstr>NewTemplateME</vt:lpstr>
      <vt:lpstr>Диаграмма</vt:lpstr>
      <vt:lpstr>   ТЕЗИ ВИСТУПУ директора департаменту технічного регулювання Мінекономрозвитку  Віткіна Леоніда Михайловича  на засіданні науково-технічної ради у сфері технічного регулювання при Міністерстві економічного розвитку і торгівлі України, 09.04.2019, м. Київ   </vt:lpstr>
      <vt:lpstr> Стандартизація</vt:lpstr>
      <vt:lpstr> Стандартизація</vt:lpstr>
      <vt:lpstr> Стандартизація</vt:lpstr>
      <vt:lpstr> Метрологія</vt:lpstr>
      <vt:lpstr>Метрологія</vt:lpstr>
      <vt:lpstr> Оцінка відповідності, технічні регламенти та акредитація</vt:lpstr>
      <vt:lpstr>Оцінка відповідності, технічні регламенти та акредитація</vt:lpstr>
      <vt:lpstr> Сфера оцінки відповідності та акредитації</vt:lpstr>
      <vt:lpstr> Міжнародне співробітництво</vt:lpstr>
      <vt:lpstr> Міжнародне співробітництво</vt:lpstr>
      <vt:lpstr> Завдання системи технічного регулювання, стандартизації та метрології України  на ІІ квартал 2019 року:</vt:lpstr>
      <vt:lpstr> Завдання системи технічного регулювання, стандартизації та метрології України  на ІІ квартал 2019 року:</vt:lpstr>
      <vt:lpstr>Завдання системи технічного регулювання, стандартизації та метрології України  на ІІ квартал 2019 року:</vt:lpstr>
      <vt:lpstr>Завдання системи технічного регулювання, стандартизації та метрології України  на ІІ квартал 2019 року:</vt:lpstr>
      <vt:lpstr>Завдання системи технічного регулювання, стандартизації та метрології України  на ІІ квартал 2019 року:</vt:lpstr>
      <vt:lpstr> Завдання системи технічного  регулювання, стандартизації  та метрології України  на ІІ квартал 2019 року:</vt:lpstr>
      <vt:lpstr>  </vt:lpstr>
    </vt:vector>
  </TitlesOfParts>
  <Company>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106</dc:creator>
  <cp:lastModifiedBy>КОРЧОВА Тетяна Володимирівна</cp:lastModifiedBy>
  <cp:revision>706</cp:revision>
  <dcterms:created xsi:type="dcterms:W3CDTF">2015-04-28T09:54:28Z</dcterms:created>
  <dcterms:modified xsi:type="dcterms:W3CDTF">2019-04-15T07:08:19Z</dcterms:modified>
</cp:coreProperties>
</file>