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384" r:id="rId3"/>
    <p:sldId id="444" r:id="rId4"/>
    <p:sldId id="423" r:id="rId5"/>
    <p:sldId id="441" r:id="rId6"/>
    <p:sldId id="442" r:id="rId7"/>
    <p:sldId id="445" r:id="rId8"/>
    <p:sldId id="443" r:id="rId9"/>
    <p:sldId id="446" r:id="rId10"/>
    <p:sldId id="447" r:id="rId11"/>
    <p:sldId id="448" r:id="rId12"/>
    <p:sldId id="449" r:id="rId13"/>
    <p:sldId id="450" r:id="rId14"/>
    <p:sldId id="452" r:id="rId15"/>
    <p:sldId id="453" r:id="rId16"/>
    <p:sldId id="451" r:id="rId17"/>
    <p:sldId id="421" r:id="rId18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/>
        <a:cs typeface="MS PGothic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/>
        <a:cs typeface="MS PGothic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/>
        <a:cs typeface="MS PGothic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/>
        <a:cs typeface="MS PGothic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/>
        <a:cs typeface="MS PGothic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S PGothic"/>
        <a:cs typeface="MS PGothic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S PGothic"/>
        <a:cs typeface="MS PGothic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S PGothic"/>
        <a:cs typeface="MS PGothic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S PGothic"/>
        <a:cs typeface="MS PGothic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495" autoAdjust="0"/>
  </p:normalViewPr>
  <p:slideViewPr>
    <p:cSldViewPr snapToGrid="0" snapToObjects="1">
      <p:cViewPr varScale="1">
        <p:scale>
          <a:sx n="107" d="100"/>
          <a:sy n="107" d="100"/>
        </p:scale>
        <p:origin x="-90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fld id="{D2ACC55A-C4EA-4D46-8B99-236D3F1AFD50}" type="datetimeFigureOut">
              <a:rPr lang="uk-UA"/>
              <a:pPr>
                <a:defRPr/>
              </a:pPr>
              <a:t>15.07.2019</a:t>
            </a:fld>
            <a:endParaRPr lang="uk-UA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uk-UA" noProof="0" smtClean="0"/>
              <a:t>Образец текста</a:t>
            </a:r>
          </a:p>
          <a:p>
            <a:pPr lvl="1"/>
            <a:r>
              <a:rPr lang="uk-UA" noProof="0" smtClean="0"/>
              <a:t>Второй уровень</a:t>
            </a:r>
          </a:p>
          <a:p>
            <a:pPr lvl="2"/>
            <a:r>
              <a:rPr lang="uk-UA" noProof="0" smtClean="0"/>
              <a:t>Третий уровень</a:t>
            </a:r>
          </a:p>
          <a:p>
            <a:pPr lvl="3"/>
            <a:r>
              <a:rPr lang="uk-UA" noProof="0" smtClean="0"/>
              <a:t>Четвертый уровень</a:t>
            </a:r>
          </a:p>
          <a:p>
            <a:pPr lvl="4"/>
            <a:r>
              <a:rPr lang="uk-UA" noProof="0" smtClean="0"/>
              <a:t>Пятый уровень</a:t>
            </a: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14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fld id="{A391F27E-CDD4-4D3A-950F-D63E8F0AA572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Місце для зображення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6" name="Місце для нотаток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 lIns="90901" tIns="45450" rIns="90901" bIns="45450"/>
          <a:lstStyle/>
          <a:p>
            <a:endParaRPr lang="uk-UA" altLang="uk-UA" smtClean="0"/>
          </a:p>
        </p:txBody>
      </p:sp>
      <p:sp>
        <p:nvSpPr>
          <p:cNvPr id="21507" name="Місце для номера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901" tIns="45450" rIns="90901" bIns="45450" anchor="b"/>
          <a:lstStyle/>
          <a:p>
            <a:pPr algn="r" defTabSz="909638" eaLnBrk="0" hangingPunct="0"/>
            <a:fld id="{21E4B84F-B44F-499E-B137-14461979574B}" type="slidenum">
              <a:rPr lang="uk-UA" altLang="uk-UA" sz="1200"/>
              <a:pPr algn="r" defTabSz="909638" eaLnBrk="0" hangingPunct="0"/>
              <a:t>6</a:t>
            </a:fld>
            <a:endParaRPr lang="uk-UA" altLang="uk-UA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Місце для зображення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Місце для нотаток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 lIns="90901" tIns="45450" rIns="90901" bIns="45450"/>
          <a:lstStyle/>
          <a:p>
            <a:endParaRPr lang="uk-UA" altLang="uk-UA" smtClean="0"/>
          </a:p>
        </p:txBody>
      </p:sp>
      <p:sp>
        <p:nvSpPr>
          <p:cNvPr id="63492" name="Місце для номера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901" tIns="45450" rIns="90901" bIns="45450" anchor="b"/>
          <a:lstStyle/>
          <a:p>
            <a:pPr algn="r" defTabSz="909638" eaLnBrk="0" hangingPunct="0"/>
            <a:fld id="{ECD7C204-B313-49F2-B152-316A62F593C3}" type="slidenum">
              <a:rPr lang="uk-UA" altLang="uk-UA" sz="1200"/>
              <a:pPr algn="r" defTabSz="909638" eaLnBrk="0" hangingPunct="0"/>
              <a:t>9</a:t>
            </a:fld>
            <a:endParaRPr lang="uk-UA" altLang="uk-UA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Місце для зображення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Місце для нотаток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 lIns="90901" tIns="45450" rIns="90901" bIns="45450"/>
          <a:lstStyle/>
          <a:p>
            <a:endParaRPr lang="uk-UA" altLang="uk-UA" smtClean="0"/>
          </a:p>
        </p:txBody>
      </p:sp>
      <p:sp>
        <p:nvSpPr>
          <p:cNvPr id="65540" name="Місце для номера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901" tIns="45450" rIns="90901" bIns="45450" anchor="b"/>
          <a:lstStyle/>
          <a:p>
            <a:pPr algn="r" defTabSz="909638" eaLnBrk="0" hangingPunct="0"/>
            <a:fld id="{C20F0340-AAB9-4F74-972B-0D4A7E349560}" type="slidenum">
              <a:rPr lang="uk-UA" altLang="uk-UA" sz="1200"/>
              <a:pPr algn="r" defTabSz="909638" eaLnBrk="0" hangingPunct="0"/>
              <a:t>10</a:t>
            </a:fld>
            <a:endParaRPr lang="uk-UA" altLang="uk-UA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Місце для зображення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Місце для нотаток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 lIns="90901" tIns="45450" rIns="90901" bIns="45450"/>
          <a:lstStyle/>
          <a:p>
            <a:endParaRPr lang="uk-UA" altLang="uk-UA" smtClean="0"/>
          </a:p>
        </p:txBody>
      </p:sp>
      <p:sp>
        <p:nvSpPr>
          <p:cNvPr id="67588" name="Місце для номера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901" tIns="45450" rIns="90901" bIns="45450" anchor="b"/>
          <a:lstStyle/>
          <a:p>
            <a:pPr algn="r" defTabSz="909638" eaLnBrk="0" hangingPunct="0"/>
            <a:fld id="{27229F5F-C21E-478E-94AF-1745DC66B963}" type="slidenum">
              <a:rPr lang="uk-UA" altLang="uk-UA" sz="1200"/>
              <a:pPr algn="r" defTabSz="909638" eaLnBrk="0" hangingPunct="0"/>
              <a:t>11</a:t>
            </a:fld>
            <a:endParaRPr lang="uk-UA" altLang="uk-UA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799" y="4275489"/>
            <a:ext cx="5663715" cy="1670088"/>
          </a:xfrm>
        </p:spPr>
        <p:txBody>
          <a:bodyPr/>
          <a:lstStyle>
            <a:lvl1pPr>
              <a:defRPr b="0" i="0">
                <a:latin typeface="Helvetica Neue Light"/>
                <a:cs typeface="Helvetica Neue Ligh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D1AEF-1417-4963-8649-A8DB270E2810}" type="datetime1">
              <a:rPr lang="en-US"/>
              <a:pPr>
                <a:defRPr/>
              </a:pPr>
              <a:t>7/15/2019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B09A86-8BD0-4927-AA6E-D9B5F7D5B2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4C40CA-1281-47A4-A2DA-A1316414FA87}" type="datetime1">
              <a:rPr lang="en-US"/>
              <a:pPr>
                <a:defRPr/>
              </a:pPr>
              <a:t>7/15/2019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7996C-B412-47FB-80A6-A0C7865246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AD185-8F7A-426A-B835-63324121FCC7}" type="datetime1">
              <a:rPr lang="en-US"/>
              <a:pPr>
                <a:defRPr/>
              </a:pPr>
              <a:t>7/15/2019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B75A8-2F2D-45EC-8B18-55CF5BE7CB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E22EA-FA67-41B1-80C6-4E4D370B34AF}" type="datetime1">
              <a:rPr lang="en-US"/>
              <a:pPr>
                <a:defRPr/>
              </a:pPr>
              <a:t>7/15/2019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E7E33-B1B4-43A0-AAAE-7619833332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BD25E-3D91-4FC1-9C4C-C173B49F1896}" type="datetime1">
              <a:rPr lang="en-US"/>
              <a:pPr>
                <a:defRPr/>
              </a:pPr>
              <a:t>7/15/2019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333A30-1505-40EB-959F-403F6BD610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BB21B-16E3-44E7-BB32-4585E6EE6FB6}" type="datetime1">
              <a:rPr lang="en-US"/>
              <a:pPr>
                <a:defRPr/>
              </a:pPr>
              <a:t>7/15/2019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EC64B-8301-45CC-B8DF-A961BA3920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CCC9F-B644-4073-88BC-D6C523685E21}" type="datetime1">
              <a:rPr lang="en-US"/>
              <a:pPr>
                <a:defRPr/>
              </a:pPr>
              <a:t>7/15/2019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1391A-DE1B-4FE1-997C-1A80580A70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B8681-07DE-4CF8-8D50-56B3B32DD296}" type="datetime1">
              <a:rPr lang="en-US"/>
              <a:pPr>
                <a:defRPr/>
              </a:pPr>
              <a:t>7/15/2019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4C841-4DF9-4D0B-80E4-D610DE3412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284BA-6AE9-4AF2-AF35-A68809348049}" type="datetime1">
              <a:rPr lang="en-US"/>
              <a:pPr>
                <a:defRPr/>
              </a:pPr>
              <a:t>7/15/2019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07D63E-1E7C-47CB-9EF9-68B7AD3F1A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67CEF-31CE-4BEC-AECD-14914CAB2852}" type="datetime1">
              <a:rPr lang="en-US"/>
              <a:pPr>
                <a:defRPr/>
              </a:pPr>
              <a:t>7/15/2019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46854D-8DC4-46E6-BD3D-E86E70C28A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58255-20AC-4816-A77D-8BA55D666BD0}" type="datetime1">
              <a:rPr lang="en-US"/>
              <a:pPr>
                <a:defRPr/>
              </a:pPr>
              <a:t>7/15/2019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A9AC62-9607-488C-9B45-B3910BA7BE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B73A82F7-359F-4DAB-B049-1E87D128A755}" type="datetime1">
              <a:rPr lang="en-US"/>
              <a:pPr>
                <a:defRPr/>
              </a:pPr>
              <a:t>7/15/2019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73875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B87FA65-0713-40BB-B571-169512302D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Helvetica Neue Light"/>
          <a:ea typeface="MS PGothic" pitchFamily="34" charset="-128"/>
          <a:cs typeface="Helvetica Neue Light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MS PGothic" pitchFamily="34" charset="-128"/>
          <a:cs typeface="Helvetica Neue Light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MS PGothic" pitchFamily="34" charset="-128"/>
          <a:cs typeface="Helvetica Neue Light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MS PGothic" pitchFamily="34" charset="-128"/>
          <a:cs typeface="Helvetica Neue Light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MS PGothic" pitchFamily="34" charset="-128"/>
          <a:cs typeface="Helvetica Neue Light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ＭＳ Ｐゴシック" pitchFamily="1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ＭＳ Ｐゴシック" pitchFamily="1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ＭＳ Ｐゴシック" pitchFamily="1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ＭＳ Ｐゴシック" pitchFamily="1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Helvetica Neue UltraLight"/>
          <a:ea typeface="MS PGothic" pitchFamily="34" charset="-128"/>
          <a:cs typeface="Helvetica Neue UltraLight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Helvetica Neue Light"/>
          <a:ea typeface="Helvetica Neue Light" pitchFamily="1" charset="0"/>
          <a:cs typeface="Helvetica Neue Light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Helvetica Neue Light"/>
          <a:ea typeface="Helvetica Neue Light" pitchFamily="1" charset="0"/>
          <a:cs typeface="Helvetica Neue Light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Helvetica Neue Light"/>
          <a:ea typeface="Helvetica Neue Light" pitchFamily="1" charset="0"/>
          <a:cs typeface="Helvetica Neue Light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Helvetica Neue Light"/>
          <a:ea typeface="Helvetica Neue Light" pitchFamily="1" charset="0"/>
          <a:cs typeface="Helvetica Neue Light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8"/>
          <p:cNvSpPr>
            <a:spLocks noGrp="1"/>
          </p:cNvSpPr>
          <p:nvPr>
            <p:ph type="ctrTitle"/>
          </p:nvPr>
        </p:nvSpPr>
        <p:spPr>
          <a:xfrm>
            <a:off x="161925" y="293688"/>
            <a:ext cx="5921375" cy="3097212"/>
          </a:xfrm>
          <a:solidFill>
            <a:srgbClr val="CCFFCC"/>
          </a:solidFill>
        </p:spPr>
        <p:txBody>
          <a:bodyPr/>
          <a:lstStyle/>
          <a:p>
            <a:r>
              <a:rPr lang="uk-UA" sz="1600" b="1" smtClean="0">
                <a:ea typeface="MS PGothic"/>
              </a:rPr>
              <a:t/>
            </a:r>
            <a:br>
              <a:rPr lang="uk-UA" sz="1600" b="1" smtClean="0">
                <a:ea typeface="MS PGothic"/>
              </a:rPr>
            </a:br>
            <a:r>
              <a:rPr lang="uk-UA" sz="1600" b="1" smtClean="0">
                <a:ea typeface="MS PGothic"/>
              </a:rPr>
              <a:t/>
            </a:r>
            <a:br>
              <a:rPr lang="uk-UA" sz="1600" b="1" smtClean="0">
                <a:ea typeface="MS PGothic"/>
              </a:rPr>
            </a:br>
            <a:r>
              <a:rPr lang="uk-UA" sz="1600" smtClean="0">
                <a:ea typeface="MS PGothic"/>
              </a:rPr>
              <a:t/>
            </a:r>
            <a:br>
              <a:rPr lang="uk-UA" sz="1600" smtClean="0">
                <a:ea typeface="MS PGothic"/>
              </a:rPr>
            </a:br>
            <a:r>
              <a:rPr lang="uk-UA" sz="2000" b="1" smtClean="0">
                <a:ea typeface="MS PGothic"/>
              </a:rPr>
              <a:t>ТЕЗИ ВИСТУПУ</a:t>
            </a:r>
            <a:r>
              <a:rPr lang="uk-UA" sz="2000" smtClean="0">
                <a:ea typeface="MS PGothic"/>
              </a:rPr>
              <a:t/>
            </a:r>
            <a:br>
              <a:rPr lang="uk-UA" sz="2000" smtClean="0">
                <a:ea typeface="MS PGothic"/>
              </a:rPr>
            </a:br>
            <a:r>
              <a:rPr lang="uk-UA" sz="2000" b="1" smtClean="0">
                <a:ea typeface="MS PGothic"/>
              </a:rPr>
              <a:t>директора департаменту технічного регулювання Мінекономрозвитку </a:t>
            </a:r>
            <a:br>
              <a:rPr lang="uk-UA" sz="2000" b="1" smtClean="0">
                <a:ea typeface="MS PGothic"/>
              </a:rPr>
            </a:br>
            <a:r>
              <a:rPr lang="uk-UA" sz="2000" b="1" smtClean="0">
                <a:ea typeface="MS PGothic"/>
              </a:rPr>
              <a:t>Віткіна Леоніда Михайловича </a:t>
            </a:r>
            <a:br>
              <a:rPr lang="uk-UA" sz="2000" b="1" smtClean="0">
                <a:ea typeface="MS PGothic"/>
              </a:rPr>
            </a:br>
            <a:r>
              <a:rPr lang="uk-UA" sz="2000" b="1" smtClean="0">
                <a:ea typeface="MS PGothic"/>
              </a:rPr>
              <a:t>на засіданні науково-технічної ради у сфері технічного регулювання</a:t>
            </a:r>
            <a:r>
              <a:rPr lang="uk-UA" sz="2000" smtClean="0">
                <a:ea typeface="MS PGothic"/>
              </a:rPr>
              <a:t> </a:t>
            </a:r>
            <a:r>
              <a:rPr lang="uk-UA" sz="2000" b="1" smtClean="0">
                <a:ea typeface="MS PGothic"/>
              </a:rPr>
              <a:t>при Міністерстві економічного розвитку і торгівлі України,</a:t>
            </a:r>
            <a:r>
              <a:rPr lang="uk-UA" sz="2000" smtClean="0">
                <a:ea typeface="MS PGothic"/>
              </a:rPr>
              <a:t> </a:t>
            </a:r>
            <a:r>
              <a:rPr lang="uk-UA" sz="2000" b="1" smtClean="0">
                <a:ea typeface="MS PGothic"/>
              </a:rPr>
              <a:t>16.</a:t>
            </a:r>
            <a:r>
              <a:rPr lang="en-US" sz="2000" b="1" smtClean="0">
                <a:ea typeface="MS PGothic"/>
              </a:rPr>
              <a:t>0</a:t>
            </a:r>
            <a:r>
              <a:rPr lang="uk-UA" sz="2000" b="1" smtClean="0">
                <a:ea typeface="MS PGothic"/>
              </a:rPr>
              <a:t>7.201</a:t>
            </a:r>
            <a:r>
              <a:rPr lang="en-US" sz="2000" b="1" smtClean="0">
                <a:ea typeface="MS PGothic"/>
              </a:rPr>
              <a:t>9</a:t>
            </a:r>
            <a:r>
              <a:rPr lang="uk-UA" sz="2000" b="1" smtClean="0">
                <a:ea typeface="MS PGothic"/>
              </a:rPr>
              <a:t>, м. Київ</a:t>
            </a:r>
            <a:r>
              <a:rPr lang="uk-UA" sz="2000" smtClean="0">
                <a:ea typeface="MS PGothic"/>
              </a:rPr>
              <a:t/>
            </a:r>
            <a:br>
              <a:rPr lang="uk-UA" sz="2000" smtClean="0">
                <a:ea typeface="MS PGothic"/>
              </a:rPr>
            </a:br>
            <a:r>
              <a:rPr lang="uk-UA" sz="1600" b="1" smtClean="0">
                <a:ea typeface="MS PGothic"/>
              </a:rPr>
              <a:t> </a:t>
            </a:r>
            <a:r>
              <a:rPr lang="uk-UA" sz="1600" smtClean="0">
                <a:ea typeface="MS PGothic"/>
              </a:rPr>
              <a:t/>
            </a:r>
            <a:br>
              <a:rPr lang="uk-UA" sz="1600" smtClean="0">
                <a:ea typeface="MS PGothic"/>
              </a:rPr>
            </a:br>
            <a:endParaRPr lang="uk-UA" sz="1600" smtClean="0">
              <a:ea typeface="MS PGothic"/>
            </a:endParaRPr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479425" y="4183063"/>
            <a:ext cx="6054725" cy="173990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uk-UA" b="1" i="1"/>
              <a:t>Результати діяльності Мінекономрозвитку                     у сфері технічного регулювання, стандартизації, метрології та метрологічної діяльності за ІІ квартал</a:t>
            </a:r>
            <a:r>
              <a:rPr lang="en-US" b="1" i="1"/>
              <a:t> </a:t>
            </a:r>
            <a:r>
              <a:rPr lang="uk-UA" b="1" i="1"/>
              <a:t>201</a:t>
            </a:r>
            <a:r>
              <a:rPr lang="en-US" b="1" i="1"/>
              <a:t>9</a:t>
            </a:r>
            <a:r>
              <a:rPr lang="uk-UA" b="1" i="1"/>
              <a:t> року та основні завдання, які необхідно виконати у</a:t>
            </a:r>
            <a:r>
              <a:rPr lang="en-US" b="1" i="1"/>
              <a:t> </a:t>
            </a:r>
            <a:r>
              <a:rPr lang="uk-UA" b="1" i="1"/>
              <a:t>ІІ</a:t>
            </a:r>
            <a:r>
              <a:rPr lang="uk-UA" b="1" i="1">
                <a:solidFill>
                  <a:schemeClr val="hlink"/>
                </a:solidFill>
              </a:rPr>
              <a:t> </a:t>
            </a:r>
            <a:r>
              <a:rPr lang="uk-UA" b="1" i="1"/>
              <a:t>півріччі </a:t>
            </a:r>
            <a:r>
              <a:rPr lang="en-US" b="1" i="1"/>
              <a:t>  </a:t>
            </a:r>
            <a:r>
              <a:rPr lang="uk-UA" b="1" i="1"/>
              <a:t>201</a:t>
            </a:r>
            <a:r>
              <a:rPr lang="en-US" b="1" i="1"/>
              <a:t>9</a:t>
            </a:r>
            <a:r>
              <a:rPr lang="uk-UA" b="1" i="1"/>
              <a:t> року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2" name="Title 18"/>
          <p:cNvSpPr>
            <a:spLocks noGrp="1"/>
          </p:cNvSpPr>
          <p:nvPr>
            <p:ph type="title" idx="4294967295"/>
          </p:nvPr>
        </p:nvSpPr>
        <p:spPr>
          <a:xfrm>
            <a:off x="1870075" y="292100"/>
            <a:ext cx="8229600" cy="825500"/>
          </a:xfrm>
        </p:spPr>
        <p:txBody>
          <a:bodyPr/>
          <a:lstStyle/>
          <a:p>
            <a:pPr eaLnBrk="1" hangingPunct="1"/>
            <a:r>
              <a:rPr lang="uk-UA" sz="2800" b="1" smtClean="0">
                <a:ea typeface="MS PGothic"/>
              </a:rPr>
              <a:t> </a:t>
            </a:r>
            <a:r>
              <a:rPr lang="uk-UA" sz="3000" b="1" smtClean="0">
                <a:ea typeface="MS PGothic"/>
              </a:rPr>
              <a:t>Стандартизація</a:t>
            </a:r>
          </a:p>
        </p:txBody>
      </p:sp>
      <p:sp>
        <p:nvSpPr>
          <p:cNvPr id="16393" name="Rectangle 3"/>
          <p:cNvSpPr>
            <a:spLocks noGrp="1"/>
          </p:cNvSpPr>
          <p:nvPr>
            <p:ph type="body" idx="4294967295"/>
          </p:nvPr>
        </p:nvSpPr>
        <p:spPr>
          <a:xfrm>
            <a:off x="115888" y="1376363"/>
            <a:ext cx="8886825" cy="5916612"/>
          </a:xfrm>
        </p:spPr>
        <p:txBody>
          <a:bodyPr/>
          <a:lstStyle/>
          <a:p>
            <a:pPr marL="355600" indent="365125" algn="just">
              <a:lnSpc>
                <a:spcPct val="85000"/>
              </a:lnSpc>
              <a:buFont typeface="Arial" charset="0"/>
              <a:buNone/>
            </a:pPr>
            <a:r>
              <a:rPr lang="uk-UA" sz="2800" smtClean="0">
                <a:ea typeface="MS PGothic"/>
              </a:rPr>
              <a:t> </a:t>
            </a:r>
            <a:r>
              <a:rPr lang="uk-UA" sz="2600" smtClean="0">
                <a:ea typeface="MS PGothic"/>
              </a:rPr>
              <a:t> </a:t>
            </a:r>
          </a:p>
        </p:txBody>
      </p:sp>
      <p:pic>
        <p:nvPicPr>
          <p:cNvPr id="16394" name="Рисунок 18" descr="Результат пошуку зображень за запитом &quot;iec standards картинки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851150" cy="137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6391" name="Object 7"/>
          <p:cNvGraphicFramePr>
            <a:graphicFrameLocks noChangeAspect="1"/>
          </p:cNvGraphicFramePr>
          <p:nvPr/>
        </p:nvGraphicFramePr>
        <p:xfrm>
          <a:off x="758825" y="2787650"/>
          <a:ext cx="8212138" cy="3946525"/>
        </p:xfrm>
        <a:graphic>
          <a:graphicData uri="http://schemas.openxmlformats.org/presentationml/2006/ole">
            <p:oleObj spid="_x0000_s16391" name="Диаграмма" r:id="rId4" imgW="8210550" imgH="5438775" progId="Excel.Chart.8">
              <p:embed/>
            </p:oleObj>
          </a:graphicData>
        </a:graphic>
      </p:graphicFrame>
      <p:sp>
        <p:nvSpPr>
          <p:cNvPr id="16395" name="AutoShape 3"/>
          <p:cNvSpPr>
            <a:spLocks noChangeArrowheads="1"/>
          </p:cNvSpPr>
          <p:nvPr/>
        </p:nvSpPr>
        <p:spPr bwMode="auto">
          <a:xfrm>
            <a:off x="758825" y="1524000"/>
            <a:ext cx="7920038" cy="1112838"/>
          </a:xfrm>
          <a:prstGeom prst="flowChartAlternateProcess">
            <a:avLst/>
          </a:prstGeom>
          <a:solidFill>
            <a:srgbClr val="CCFF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defTabSz="914400" eaLnBrk="0" hangingPunct="0">
              <a:lnSpc>
                <a:spcPct val="85000"/>
              </a:lnSpc>
              <a:spcBef>
                <a:spcPct val="20000"/>
              </a:spcBef>
              <a:buFont typeface="Arial" charset="0"/>
              <a:buNone/>
            </a:pPr>
            <a:r>
              <a:rPr lang="uk-UA" b="1"/>
              <a:t>Загальна кількість прийнятих у І півріччі 2019 року</a:t>
            </a:r>
            <a:r>
              <a:rPr lang="uk-UA"/>
              <a:t> національних </a:t>
            </a:r>
          </a:p>
          <a:p>
            <a:pPr defTabSz="914400" eaLnBrk="0" hangingPunct="0">
              <a:lnSpc>
                <a:spcPct val="85000"/>
              </a:lnSpc>
              <a:spcBef>
                <a:spcPct val="20000"/>
              </a:spcBef>
              <a:buFont typeface="Arial" charset="0"/>
              <a:buNone/>
            </a:pPr>
            <a:r>
              <a:rPr lang="uk-UA"/>
              <a:t>стандартів становить </a:t>
            </a:r>
            <a:r>
              <a:rPr lang="uk-UA" b="1"/>
              <a:t>301,</a:t>
            </a:r>
            <a:r>
              <a:rPr lang="uk-UA"/>
              <a:t> з яких </a:t>
            </a:r>
            <a:r>
              <a:rPr lang="uk-UA" b="1"/>
              <a:t>195</a:t>
            </a:r>
            <a:r>
              <a:rPr lang="uk-UA"/>
              <a:t> – міжнародні та європейські </a:t>
            </a:r>
          </a:p>
          <a:p>
            <a:pPr defTabSz="914400" eaLnBrk="0" hangingPunct="0">
              <a:lnSpc>
                <a:spcPct val="85000"/>
              </a:lnSpc>
              <a:spcBef>
                <a:spcPct val="20000"/>
              </a:spcBef>
              <a:buFont typeface="Arial" charset="0"/>
              <a:buNone/>
            </a:pPr>
            <a:r>
              <a:rPr lang="uk-UA"/>
              <a:t>стандарти, прийняті як національні, у тому числі </a:t>
            </a:r>
            <a:r>
              <a:rPr lang="uk-UA" b="1"/>
              <a:t>121 </a:t>
            </a:r>
            <a:r>
              <a:rPr lang="uk-UA"/>
              <a:t>європейський. </a:t>
            </a:r>
            <a:endParaRPr lang="uk-UA" altLang="uk-UA"/>
          </a:p>
        </p:txBody>
      </p:sp>
      <p:sp>
        <p:nvSpPr>
          <p:cNvPr id="16396" name="AutoShape 3"/>
          <p:cNvSpPr>
            <a:spLocks noChangeArrowheads="1"/>
          </p:cNvSpPr>
          <p:nvPr/>
        </p:nvSpPr>
        <p:spPr bwMode="auto">
          <a:xfrm>
            <a:off x="5043488" y="5537200"/>
            <a:ext cx="3959225" cy="1058863"/>
          </a:xfrm>
          <a:prstGeom prst="flowChartAlternateProcess">
            <a:avLst/>
          </a:prstGeom>
          <a:solidFill>
            <a:srgbClr val="CC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algn="ctr" defTabSz="914400"/>
            <a:r>
              <a:rPr lang="uk-UA" i="1"/>
              <a:t>Рівень гармонізації національних </a:t>
            </a:r>
          </a:p>
          <a:p>
            <a:pPr algn="ctr" defTabSz="914400"/>
            <a:r>
              <a:rPr lang="uk-UA" i="1"/>
              <a:t>стандартів з міжнародними та </a:t>
            </a:r>
          </a:p>
          <a:p>
            <a:pPr algn="ctr" defTabSz="914400"/>
            <a:r>
              <a:rPr lang="uk-UA" i="1"/>
              <a:t>європейськими -  65 %</a:t>
            </a:r>
            <a:endParaRPr lang="uk-UA" altLang="uk-UA" i="1"/>
          </a:p>
        </p:txBody>
      </p:sp>
      <p:sp>
        <p:nvSpPr>
          <p:cNvPr id="16397" name="Rectangle 2"/>
          <p:cNvSpPr txBox="1">
            <a:spLocks noChangeArrowheads="1"/>
          </p:cNvSpPr>
          <p:nvPr/>
        </p:nvSpPr>
        <p:spPr bwMode="auto">
          <a:xfrm>
            <a:off x="3444875" y="209550"/>
            <a:ext cx="5353050" cy="982663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uk-UA" altLang="uk-UA" sz="2400" b="1">
                <a:solidFill>
                  <a:schemeClr val="hlink"/>
                </a:solidFill>
                <a:latin typeface="Times New Roman" pitchFamily="18" charset="0"/>
                <a:ea typeface="Helvetica Neue UltraLight"/>
                <a:cs typeface="Helvetica Neue UltraLight"/>
              </a:rPr>
              <a:t>СТАНДАРТИЗАЦІЯ</a:t>
            </a:r>
            <a:endParaRPr lang="uk-UA" altLang="uk-UA" sz="2400" b="1">
              <a:solidFill>
                <a:schemeClr val="hlink"/>
              </a:solidFill>
              <a:latin typeface="Helvetica Neue UltraLight"/>
              <a:ea typeface="Helvetica Neue UltraLight"/>
              <a:cs typeface="Helvetica Neue Ultra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514350" y="825500"/>
            <a:ext cx="8610600" cy="685800"/>
          </a:xfrm>
        </p:spPr>
        <p:txBody>
          <a:bodyPr/>
          <a:lstStyle/>
          <a:p>
            <a:pPr marL="0" indent="0" defTabSz="914400" eaLnBrk="1" hangingPunct="1">
              <a:lnSpc>
                <a:spcPct val="80000"/>
              </a:lnSpc>
              <a:buFont typeface="Wingdings" pitchFamily="2" charset="2"/>
              <a:buNone/>
            </a:pPr>
            <a:endParaRPr lang="uk-UA" altLang="uk-UA" sz="1700" b="1" smtClean="0">
              <a:solidFill>
                <a:schemeClr val="tx2"/>
              </a:solidFill>
              <a:latin typeface="Times New Roman" pitchFamily="18" charset="0"/>
              <a:ea typeface="MS PGothic"/>
            </a:endParaRPr>
          </a:p>
          <a:p>
            <a:pPr marL="0" indent="0" defTabSz="914400" eaLnBrk="1" hangingPunct="1">
              <a:lnSpc>
                <a:spcPct val="80000"/>
              </a:lnSpc>
              <a:buFont typeface="Wingdings" pitchFamily="2" charset="2"/>
              <a:buNone/>
            </a:pPr>
            <a:endParaRPr lang="uk-UA" altLang="uk-UA" sz="1700" b="1" smtClean="0">
              <a:solidFill>
                <a:schemeClr val="tx2"/>
              </a:solidFill>
              <a:latin typeface="Times New Roman" pitchFamily="18" charset="0"/>
              <a:ea typeface="MS PGothic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50838" y="2184400"/>
            <a:ext cx="4191000" cy="1219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defTabSz="914400" eaLnBrk="0" hangingPunct="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u"/>
              <a:defRPr/>
            </a:pPr>
            <a:endParaRPr lang="uk-UA" altLang="uk-UA" sz="20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7411" name="Rectangle 9"/>
          <p:cNvSpPr>
            <a:spLocks noChangeArrowheads="1"/>
          </p:cNvSpPr>
          <p:nvPr/>
        </p:nvSpPr>
        <p:spPr bwMode="auto">
          <a:xfrm>
            <a:off x="152400" y="5715000"/>
            <a:ext cx="861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indent="266700" defTabSz="914400" eaLnBrk="0" hangingPunct="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u"/>
            </a:pPr>
            <a:endParaRPr lang="uk-UA" altLang="uk-UA">
              <a:latin typeface="Times New Roman" pitchFamily="18" charset="0"/>
              <a:ea typeface="Helvetica Neue UltraLight"/>
              <a:cs typeface="Helvetica Neue UltraLight"/>
            </a:endParaRPr>
          </a:p>
        </p:txBody>
      </p:sp>
      <p:sp>
        <p:nvSpPr>
          <p:cNvPr id="17412" name="Rectangle 2"/>
          <p:cNvSpPr txBox="1">
            <a:spLocks noChangeArrowheads="1"/>
          </p:cNvSpPr>
          <p:nvPr/>
        </p:nvSpPr>
        <p:spPr bwMode="auto">
          <a:xfrm>
            <a:off x="427038" y="106363"/>
            <a:ext cx="8229600" cy="514350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r>
              <a:rPr lang="uk-UA" altLang="uk-UA" sz="2000" b="1">
                <a:solidFill>
                  <a:schemeClr val="hlink"/>
                </a:solidFill>
                <a:latin typeface="Times New Roman" pitchFamily="18" charset="0"/>
                <a:ea typeface="Helvetica Neue UltraLight"/>
                <a:cs typeface="Helvetica Neue UltraLight"/>
              </a:rPr>
              <a:t>СТАНДАРТИЗАЦІЯ</a:t>
            </a:r>
            <a:endParaRPr lang="uk-UA" altLang="uk-UA" sz="2000" b="1">
              <a:solidFill>
                <a:schemeClr val="hlink"/>
              </a:solidFill>
              <a:latin typeface="Helvetica Neue UltraLight"/>
              <a:ea typeface="Helvetica Neue UltraLight"/>
              <a:cs typeface="Helvetica Neue UltraLight"/>
            </a:endParaRPr>
          </a:p>
        </p:txBody>
      </p:sp>
      <p:sp>
        <p:nvSpPr>
          <p:cNvPr id="17413" name="Rectangle 11"/>
          <p:cNvSpPr>
            <a:spLocks noChangeArrowheads="1"/>
          </p:cNvSpPr>
          <p:nvPr/>
        </p:nvSpPr>
        <p:spPr bwMode="auto">
          <a:xfrm>
            <a:off x="914400" y="620713"/>
            <a:ext cx="75723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uk-UA" b="1">
                <a:solidFill>
                  <a:schemeClr val="folHlink"/>
                </a:solidFill>
              </a:rPr>
              <a:t>ПРИЙНЯТТЯ НАЦІОНАЛЬНИХ СТАНДАРТІВ, ГАРМОНІЗОВАНИХ З МІЖНАРОДНИМИ ТА ЄВРОПЕЙСЬКИМИ, У 2019 РОЦІ</a:t>
            </a:r>
          </a:p>
        </p:txBody>
      </p:sp>
      <p:sp>
        <p:nvSpPr>
          <p:cNvPr id="17416" name="AutoShape 14"/>
          <p:cNvSpPr>
            <a:spLocks noChangeAspect="1" noChangeArrowheads="1" noTextEdit="1"/>
          </p:cNvSpPr>
          <p:nvPr/>
        </p:nvSpPr>
        <p:spPr bwMode="auto">
          <a:xfrm>
            <a:off x="914400" y="1635125"/>
            <a:ext cx="7240588" cy="519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/>
          </a:p>
        </p:txBody>
      </p:sp>
      <p:sp>
        <p:nvSpPr>
          <p:cNvPr id="17417" name="Rectangle 16"/>
          <p:cNvSpPr>
            <a:spLocks noChangeArrowheads="1"/>
          </p:cNvSpPr>
          <p:nvPr/>
        </p:nvSpPr>
        <p:spPr bwMode="auto">
          <a:xfrm>
            <a:off x="674688" y="1262063"/>
            <a:ext cx="7812087" cy="54435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/>
          </a:p>
        </p:txBody>
      </p:sp>
      <p:pic>
        <p:nvPicPr>
          <p:cNvPr id="17418" name="Picture 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35100" y="2062163"/>
            <a:ext cx="6665913" cy="357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9" name="Picture 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66850" y="2036763"/>
            <a:ext cx="6665913" cy="357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20" name="Freeform 19"/>
          <p:cNvSpPr>
            <a:spLocks noEditPoints="1"/>
          </p:cNvSpPr>
          <p:nvPr/>
        </p:nvSpPr>
        <p:spPr bwMode="auto">
          <a:xfrm>
            <a:off x="1412875" y="2473325"/>
            <a:ext cx="53975" cy="3141663"/>
          </a:xfrm>
          <a:custGeom>
            <a:avLst/>
            <a:gdLst>
              <a:gd name="T0" fmla="*/ 30 w 30"/>
              <a:gd name="T1" fmla="*/ 1979 h 1979"/>
              <a:gd name="T2" fmla="*/ 0 w 30"/>
              <a:gd name="T3" fmla="*/ 1979 h 1979"/>
              <a:gd name="T4" fmla="*/ 30 w 30"/>
              <a:gd name="T5" fmla="*/ 1646 h 1979"/>
              <a:gd name="T6" fmla="*/ 0 w 30"/>
              <a:gd name="T7" fmla="*/ 1646 h 1979"/>
              <a:gd name="T8" fmla="*/ 30 w 30"/>
              <a:gd name="T9" fmla="*/ 1319 h 1979"/>
              <a:gd name="T10" fmla="*/ 0 w 30"/>
              <a:gd name="T11" fmla="*/ 1319 h 1979"/>
              <a:gd name="T12" fmla="*/ 30 w 30"/>
              <a:gd name="T13" fmla="*/ 987 h 1979"/>
              <a:gd name="T14" fmla="*/ 0 w 30"/>
              <a:gd name="T15" fmla="*/ 987 h 1979"/>
              <a:gd name="T16" fmla="*/ 30 w 30"/>
              <a:gd name="T17" fmla="*/ 659 h 1979"/>
              <a:gd name="T18" fmla="*/ 0 w 30"/>
              <a:gd name="T19" fmla="*/ 659 h 1979"/>
              <a:gd name="T20" fmla="*/ 30 w 30"/>
              <a:gd name="T21" fmla="*/ 327 h 1979"/>
              <a:gd name="T22" fmla="*/ 0 w 30"/>
              <a:gd name="T23" fmla="*/ 327 h 1979"/>
              <a:gd name="T24" fmla="*/ 30 w 30"/>
              <a:gd name="T25" fmla="*/ 0 h 1979"/>
              <a:gd name="T26" fmla="*/ 0 w 30"/>
              <a:gd name="T27" fmla="*/ 0 h 197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30"/>
              <a:gd name="T43" fmla="*/ 0 h 1979"/>
              <a:gd name="T44" fmla="*/ 30 w 30"/>
              <a:gd name="T45" fmla="*/ 1979 h 1979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30" h="1979">
                <a:moveTo>
                  <a:pt x="30" y="1979"/>
                </a:moveTo>
                <a:lnTo>
                  <a:pt x="0" y="1979"/>
                </a:lnTo>
                <a:moveTo>
                  <a:pt x="30" y="1646"/>
                </a:moveTo>
                <a:lnTo>
                  <a:pt x="0" y="1646"/>
                </a:lnTo>
                <a:moveTo>
                  <a:pt x="30" y="1319"/>
                </a:moveTo>
                <a:lnTo>
                  <a:pt x="0" y="1319"/>
                </a:lnTo>
                <a:moveTo>
                  <a:pt x="30" y="987"/>
                </a:moveTo>
                <a:lnTo>
                  <a:pt x="0" y="987"/>
                </a:lnTo>
                <a:moveTo>
                  <a:pt x="30" y="659"/>
                </a:moveTo>
                <a:lnTo>
                  <a:pt x="0" y="659"/>
                </a:lnTo>
                <a:moveTo>
                  <a:pt x="30" y="327"/>
                </a:moveTo>
                <a:lnTo>
                  <a:pt x="0" y="327"/>
                </a:lnTo>
                <a:moveTo>
                  <a:pt x="30" y="0"/>
                </a:moveTo>
                <a:lnTo>
                  <a:pt x="0" y="0"/>
                </a:lnTo>
              </a:path>
            </a:pathLst>
          </a:custGeom>
          <a:noFill/>
          <a:ln w="9525" cap="flat">
            <a:solidFill>
              <a:srgbClr val="898989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uk-UA"/>
          </a:p>
        </p:txBody>
      </p:sp>
      <p:sp>
        <p:nvSpPr>
          <p:cNvPr id="17421" name="Rectangle 20"/>
          <p:cNvSpPr>
            <a:spLocks noChangeArrowheads="1"/>
          </p:cNvSpPr>
          <p:nvPr/>
        </p:nvSpPr>
        <p:spPr bwMode="auto">
          <a:xfrm>
            <a:off x="1247775" y="5554663"/>
            <a:ext cx="58738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defTabSz="914400"/>
            <a:r>
              <a:rPr lang="uk-UA" sz="900">
                <a:solidFill>
                  <a:srgbClr val="000000"/>
                </a:solidFill>
                <a:latin typeface="Calibri" pitchFamily="34" charset="0"/>
              </a:rPr>
              <a:t>0</a:t>
            </a:r>
            <a:endParaRPr lang="uk-UA"/>
          </a:p>
        </p:txBody>
      </p:sp>
      <p:sp>
        <p:nvSpPr>
          <p:cNvPr id="17422" name="Rectangle 21"/>
          <p:cNvSpPr>
            <a:spLocks noChangeArrowheads="1"/>
          </p:cNvSpPr>
          <p:nvPr/>
        </p:nvSpPr>
        <p:spPr bwMode="auto">
          <a:xfrm>
            <a:off x="1090613" y="5029200"/>
            <a:ext cx="171450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defTabSz="914400"/>
            <a:r>
              <a:rPr lang="uk-UA" sz="900">
                <a:solidFill>
                  <a:srgbClr val="000000"/>
                </a:solidFill>
                <a:latin typeface="Calibri" pitchFamily="34" charset="0"/>
              </a:rPr>
              <a:t>500</a:t>
            </a:r>
            <a:endParaRPr lang="uk-UA"/>
          </a:p>
        </p:txBody>
      </p:sp>
      <p:sp>
        <p:nvSpPr>
          <p:cNvPr id="17423" name="Rectangle 22"/>
          <p:cNvSpPr>
            <a:spLocks noChangeArrowheads="1"/>
          </p:cNvSpPr>
          <p:nvPr/>
        </p:nvSpPr>
        <p:spPr bwMode="auto">
          <a:xfrm>
            <a:off x="1012825" y="4505325"/>
            <a:ext cx="228600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defTabSz="914400"/>
            <a:r>
              <a:rPr lang="uk-UA" sz="900">
                <a:solidFill>
                  <a:srgbClr val="000000"/>
                </a:solidFill>
                <a:latin typeface="Calibri" pitchFamily="34" charset="0"/>
              </a:rPr>
              <a:t>1000</a:t>
            </a:r>
            <a:endParaRPr lang="uk-UA"/>
          </a:p>
        </p:txBody>
      </p:sp>
      <p:sp>
        <p:nvSpPr>
          <p:cNvPr id="17424" name="Rectangle 23"/>
          <p:cNvSpPr>
            <a:spLocks noChangeArrowheads="1"/>
          </p:cNvSpPr>
          <p:nvPr/>
        </p:nvSpPr>
        <p:spPr bwMode="auto">
          <a:xfrm>
            <a:off x="1012825" y="3984625"/>
            <a:ext cx="228600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defTabSz="914400"/>
            <a:r>
              <a:rPr lang="uk-UA" sz="900">
                <a:solidFill>
                  <a:srgbClr val="000000"/>
                </a:solidFill>
                <a:latin typeface="Calibri" pitchFamily="34" charset="0"/>
              </a:rPr>
              <a:t>1500</a:t>
            </a:r>
            <a:endParaRPr lang="uk-UA"/>
          </a:p>
        </p:txBody>
      </p:sp>
      <p:sp>
        <p:nvSpPr>
          <p:cNvPr id="17425" name="Rectangle 24"/>
          <p:cNvSpPr>
            <a:spLocks noChangeArrowheads="1"/>
          </p:cNvSpPr>
          <p:nvPr/>
        </p:nvSpPr>
        <p:spPr bwMode="auto">
          <a:xfrm>
            <a:off x="1012825" y="3459163"/>
            <a:ext cx="228600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defTabSz="914400"/>
            <a:r>
              <a:rPr lang="uk-UA" sz="900">
                <a:solidFill>
                  <a:srgbClr val="000000"/>
                </a:solidFill>
                <a:latin typeface="Calibri" pitchFamily="34" charset="0"/>
              </a:rPr>
              <a:t>2000</a:t>
            </a:r>
            <a:endParaRPr lang="uk-UA"/>
          </a:p>
        </p:txBody>
      </p:sp>
      <p:sp>
        <p:nvSpPr>
          <p:cNvPr id="17426" name="Rectangle 25"/>
          <p:cNvSpPr>
            <a:spLocks noChangeArrowheads="1"/>
          </p:cNvSpPr>
          <p:nvPr/>
        </p:nvSpPr>
        <p:spPr bwMode="auto">
          <a:xfrm>
            <a:off x="1012825" y="2935288"/>
            <a:ext cx="228600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defTabSz="914400"/>
            <a:r>
              <a:rPr lang="uk-UA" sz="900">
                <a:solidFill>
                  <a:srgbClr val="000000"/>
                </a:solidFill>
                <a:latin typeface="Calibri" pitchFamily="34" charset="0"/>
              </a:rPr>
              <a:t>2500</a:t>
            </a:r>
            <a:endParaRPr lang="uk-UA"/>
          </a:p>
        </p:txBody>
      </p:sp>
      <p:sp>
        <p:nvSpPr>
          <p:cNvPr id="17427" name="Rectangle 26"/>
          <p:cNvSpPr>
            <a:spLocks noChangeArrowheads="1"/>
          </p:cNvSpPr>
          <p:nvPr/>
        </p:nvSpPr>
        <p:spPr bwMode="auto">
          <a:xfrm>
            <a:off x="1012825" y="2414588"/>
            <a:ext cx="228600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defTabSz="914400"/>
            <a:r>
              <a:rPr lang="uk-UA" sz="900">
                <a:solidFill>
                  <a:srgbClr val="000000"/>
                </a:solidFill>
                <a:latin typeface="Calibri" pitchFamily="34" charset="0"/>
              </a:rPr>
              <a:t>3000</a:t>
            </a:r>
            <a:endParaRPr lang="uk-UA"/>
          </a:p>
        </p:txBody>
      </p:sp>
      <p:sp>
        <p:nvSpPr>
          <p:cNvPr id="17428" name="Freeform 27"/>
          <p:cNvSpPr>
            <a:spLocks noEditPoints="1"/>
          </p:cNvSpPr>
          <p:nvPr/>
        </p:nvSpPr>
        <p:spPr bwMode="auto">
          <a:xfrm>
            <a:off x="1466850" y="5614988"/>
            <a:ext cx="5149850" cy="33337"/>
          </a:xfrm>
          <a:custGeom>
            <a:avLst/>
            <a:gdLst>
              <a:gd name="T0" fmla="*/ 0 w 2891"/>
              <a:gd name="T1" fmla="*/ 0 h 21"/>
              <a:gd name="T2" fmla="*/ 0 w 2891"/>
              <a:gd name="T3" fmla="*/ 21 h 21"/>
              <a:gd name="T4" fmla="*/ 2891 w 2891"/>
              <a:gd name="T5" fmla="*/ 0 h 21"/>
              <a:gd name="T6" fmla="*/ 2891 w 2891"/>
              <a:gd name="T7" fmla="*/ 21 h 21"/>
              <a:gd name="T8" fmla="*/ 0 60000 65536"/>
              <a:gd name="T9" fmla="*/ 0 60000 65536"/>
              <a:gd name="T10" fmla="*/ 0 60000 65536"/>
              <a:gd name="T11" fmla="*/ 0 60000 65536"/>
              <a:gd name="T12" fmla="*/ 0 w 2891"/>
              <a:gd name="T13" fmla="*/ 0 h 21"/>
              <a:gd name="T14" fmla="*/ 2891 w 2891"/>
              <a:gd name="T15" fmla="*/ 21 h 2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891" h="21">
                <a:moveTo>
                  <a:pt x="0" y="0"/>
                </a:moveTo>
                <a:lnTo>
                  <a:pt x="0" y="21"/>
                </a:lnTo>
                <a:moveTo>
                  <a:pt x="2891" y="0"/>
                </a:moveTo>
                <a:lnTo>
                  <a:pt x="2891" y="21"/>
                </a:lnTo>
              </a:path>
            </a:pathLst>
          </a:custGeom>
          <a:noFill/>
          <a:ln w="9525" cap="flat">
            <a:solidFill>
              <a:srgbClr val="898989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uk-UA"/>
          </a:p>
        </p:txBody>
      </p:sp>
      <p:sp>
        <p:nvSpPr>
          <p:cNvPr id="17430" name="Rectangle 29"/>
          <p:cNvSpPr>
            <a:spLocks noChangeArrowheads="1"/>
          </p:cNvSpPr>
          <p:nvPr/>
        </p:nvSpPr>
        <p:spPr bwMode="auto">
          <a:xfrm>
            <a:off x="3470275" y="5051425"/>
            <a:ext cx="168275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defTabSz="914400"/>
            <a:r>
              <a:rPr lang="uk-UA" sz="1300" b="1">
                <a:solidFill>
                  <a:srgbClr val="000000"/>
                </a:solidFill>
                <a:latin typeface="Calibri" pitchFamily="34" charset="0"/>
              </a:rPr>
              <a:t>27</a:t>
            </a:r>
            <a:endParaRPr lang="uk-UA"/>
          </a:p>
        </p:txBody>
      </p:sp>
      <p:sp>
        <p:nvSpPr>
          <p:cNvPr id="17431" name="Rectangle 30"/>
          <p:cNvSpPr>
            <a:spLocks noChangeArrowheads="1"/>
          </p:cNvSpPr>
          <p:nvPr/>
        </p:nvSpPr>
        <p:spPr bwMode="auto">
          <a:xfrm>
            <a:off x="4473575" y="4862513"/>
            <a:ext cx="252413" cy="19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defTabSz="914400"/>
            <a:r>
              <a:rPr lang="uk-UA" sz="1300" b="1">
                <a:solidFill>
                  <a:srgbClr val="000000"/>
                </a:solidFill>
                <a:latin typeface="Calibri" pitchFamily="34" charset="0"/>
              </a:rPr>
              <a:t>195</a:t>
            </a:r>
            <a:endParaRPr lang="uk-UA"/>
          </a:p>
        </p:txBody>
      </p:sp>
      <p:sp>
        <p:nvSpPr>
          <p:cNvPr id="17432" name="Rectangle 31"/>
          <p:cNvSpPr>
            <a:spLocks noChangeArrowheads="1"/>
          </p:cNvSpPr>
          <p:nvPr/>
        </p:nvSpPr>
        <p:spPr bwMode="auto">
          <a:xfrm>
            <a:off x="5900738" y="1936750"/>
            <a:ext cx="336550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defTabSz="914400"/>
            <a:r>
              <a:rPr lang="uk-UA" sz="1300" b="1">
                <a:solidFill>
                  <a:srgbClr val="000000"/>
                </a:solidFill>
                <a:latin typeface="Calibri" pitchFamily="34" charset="0"/>
              </a:rPr>
              <a:t>3000</a:t>
            </a:r>
            <a:endParaRPr lang="uk-UA"/>
          </a:p>
        </p:txBody>
      </p:sp>
      <p:sp>
        <p:nvSpPr>
          <p:cNvPr id="17433" name="Rectangle 32"/>
          <p:cNvSpPr>
            <a:spLocks noChangeArrowheads="1"/>
          </p:cNvSpPr>
          <p:nvPr/>
        </p:nvSpPr>
        <p:spPr bwMode="auto">
          <a:xfrm>
            <a:off x="1412875" y="5791200"/>
            <a:ext cx="98425" cy="74613"/>
          </a:xfrm>
          <a:prstGeom prst="rect">
            <a:avLst/>
          </a:prstGeom>
          <a:solidFill>
            <a:srgbClr val="66CC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/>
          </a:p>
        </p:txBody>
      </p:sp>
      <p:sp>
        <p:nvSpPr>
          <p:cNvPr id="17434" name="Rectangle 33"/>
          <p:cNvSpPr>
            <a:spLocks noChangeArrowheads="1"/>
          </p:cNvSpPr>
          <p:nvPr/>
        </p:nvSpPr>
        <p:spPr bwMode="auto">
          <a:xfrm>
            <a:off x="1412875" y="5791200"/>
            <a:ext cx="98425" cy="74613"/>
          </a:xfrm>
          <a:prstGeom prst="rect">
            <a:avLst/>
          </a:prstGeom>
          <a:noFill/>
          <a:ln w="9525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endParaRPr lang="uk-UA"/>
          </a:p>
        </p:txBody>
      </p:sp>
      <p:sp>
        <p:nvSpPr>
          <p:cNvPr id="17435" name="Rectangle 34"/>
          <p:cNvSpPr>
            <a:spLocks noChangeArrowheads="1"/>
          </p:cNvSpPr>
          <p:nvPr/>
        </p:nvSpPr>
        <p:spPr bwMode="auto">
          <a:xfrm>
            <a:off x="1574800" y="6100763"/>
            <a:ext cx="5264150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defTabSz="914400"/>
            <a:r>
              <a:rPr lang="uk-UA" sz="1100">
                <a:solidFill>
                  <a:srgbClr val="000000"/>
                </a:solidFill>
                <a:latin typeface="Calibri" pitchFamily="34" charset="0"/>
              </a:rPr>
              <a:t>Кількість прийнятих національних стандартів, гармонізованих з міжнародними та </a:t>
            </a:r>
            <a:endParaRPr lang="uk-UA"/>
          </a:p>
        </p:txBody>
      </p:sp>
      <p:sp>
        <p:nvSpPr>
          <p:cNvPr id="17436" name="Rectangle 35"/>
          <p:cNvSpPr>
            <a:spLocks noChangeArrowheads="1"/>
          </p:cNvSpPr>
          <p:nvPr/>
        </p:nvSpPr>
        <p:spPr bwMode="auto">
          <a:xfrm>
            <a:off x="1560513" y="5910263"/>
            <a:ext cx="1806575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defTabSz="914400"/>
            <a:r>
              <a:rPr lang="uk-UA" sz="1100">
                <a:solidFill>
                  <a:srgbClr val="000000"/>
                </a:solidFill>
                <a:latin typeface="Calibri" pitchFamily="34" charset="0"/>
              </a:rPr>
              <a:t>європейськими, у І кварталі </a:t>
            </a:r>
            <a:endParaRPr lang="uk-UA"/>
          </a:p>
        </p:txBody>
      </p:sp>
      <p:sp>
        <p:nvSpPr>
          <p:cNvPr id="17437" name="Rectangle 36"/>
          <p:cNvSpPr>
            <a:spLocks noChangeArrowheads="1"/>
          </p:cNvSpPr>
          <p:nvPr/>
        </p:nvSpPr>
        <p:spPr bwMode="auto">
          <a:xfrm>
            <a:off x="1412875" y="6184900"/>
            <a:ext cx="98425" cy="74613"/>
          </a:xfrm>
          <a:prstGeom prst="rect">
            <a:avLst/>
          </a:prstGeom>
          <a:solidFill>
            <a:srgbClr val="FF505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/>
          </a:p>
        </p:txBody>
      </p:sp>
      <p:sp>
        <p:nvSpPr>
          <p:cNvPr id="17438" name="Rectangle 37"/>
          <p:cNvSpPr>
            <a:spLocks noChangeArrowheads="1"/>
          </p:cNvSpPr>
          <p:nvPr/>
        </p:nvSpPr>
        <p:spPr bwMode="auto">
          <a:xfrm>
            <a:off x="1412875" y="6184900"/>
            <a:ext cx="98425" cy="74613"/>
          </a:xfrm>
          <a:prstGeom prst="rect">
            <a:avLst/>
          </a:prstGeom>
          <a:noFill/>
          <a:ln w="9525">
            <a:solidFill>
              <a:srgbClr val="740000"/>
            </a:solidFill>
            <a:round/>
            <a:headEnd/>
            <a:tailEnd/>
          </a:ln>
        </p:spPr>
        <p:txBody>
          <a:bodyPr/>
          <a:lstStyle/>
          <a:p>
            <a:endParaRPr lang="uk-UA"/>
          </a:p>
        </p:txBody>
      </p:sp>
      <p:sp>
        <p:nvSpPr>
          <p:cNvPr id="17439" name="Rectangle 38"/>
          <p:cNvSpPr>
            <a:spLocks noChangeArrowheads="1"/>
          </p:cNvSpPr>
          <p:nvPr/>
        </p:nvSpPr>
        <p:spPr bwMode="auto">
          <a:xfrm>
            <a:off x="1574800" y="5715000"/>
            <a:ext cx="6580188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defTabSz="914400"/>
            <a:r>
              <a:rPr lang="uk-UA" sz="1100">
                <a:solidFill>
                  <a:srgbClr val="000000"/>
                </a:solidFill>
                <a:latin typeface="Calibri" pitchFamily="34" charset="0"/>
              </a:rPr>
              <a:t>Кількість прийнятих національних стандартів, гармонізованих з міжнародними та </a:t>
            </a:r>
            <a:endParaRPr lang="uk-UA"/>
          </a:p>
        </p:txBody>
      </p:sp>
      <p:sp>
        <p:nvSpPr>
          <p:cNvPr id="17440" name="Rectangle 39"/>
          <p:cNvSpPr>
            <a:spLocks noChangeArrowheads="1"/>
          </p:cNvSpPr>
          <p:nvPr/>
        </p:nvSpPr>
        <p:spPr bwMode="auto">
          <a:xfrm>
            <a:off x="1560513" y="6303963"/>
            <a:ext cx="1844675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defTabSz="914400"/>
            <a:r>
              <a:rPr lang="uk-UA" sz="1100">
                <a:solidFill>
                  <a:srgbClr val="000000"/>
                </a:solidFill>
                <a:latin typeface="Calibri" pitchFamily="34" charset="0"/>
              </a:rPr>
              <a:t>європейськими, у ІІ кварталі </a:t>
            </a:r>
            <a:endParaRPr lang="uk-UA"/>
          </a:p>
        </p:txBody>
      </p:sp>
      <p:sp>
        <p:nvSpPr>
          <p:cNvPr id="17441" name="Rectangle 40"/>
          <p:cNvSpPr>
            <a:spLocks noChangeArrowheads="1"/>
          </p:cNvSpPr>
          <p:nvPr/>
        </p:nvSpPr>
        <p:spPr bwMode="auto">
          <a:xfrm>
            <a:off x="1419225" y="6581775"/>
            <a:ext cx="96838" cy="76200"/>
          </a:xfrm>
          <a:prstGeom prst="rect">
            <a:avLst/>
          </a:prstGeom>
          <a:solidFill>
            <a:srgbClr val="A5A5A5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/>
          </a:p>
        </p:txBody>
      </p:sp>
      <p:sp>
        <p:nvSpPr>
          <p:cNvPr id="17442" name="Rectangle 41"/>
          <p:cNvSpPr>
            <a:spLocks noChangeArrowheads="1"/>
          </p:cNvSpPr>
          <p:nvPr/>
        </p:nvSpPr>
        <p:spPr bwMode="auto">
          <a:xfrm>
            <a:off x="1560513" y="6529388"/>
            <a:ext cx="2211387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defTabSz="914400"/>
            <a:r>
              <a:rPr lang="uk-UA" sz="1100">
                <a:solidFill>
                  <a:srgbClr val="000000"/>
                </a:solidFill>
                <a:latin typeface="Calibri" pitchFamily="34" charset="0"/>
              </a:rPr>
              <a:t>Необхідно прийняти до кінця року </a:t>
            </a:r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Рисунок 16" descr="Результат пошуку зображень за запитом &quot;en standards картинки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586163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2"/>
          <p:cNvSpPr txBox="1">
            <a:spLocks noChangeArrowheads="1"/>
          </p:cNvSpPr>
          <p:nvPr/>
        </p:nvSpPr>
        <p:spPr bwMode="auto">
          <a:xfrm>
            <a:off x="3843338" y="209550"/>
            <a:ext cx="4954587" cy="982663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uk-UA" altLang="uk-UA" sz="2400" b="1">
                <a:solidFill>
                  <a:schemeClr val="hlink"/>
                </a:solidFill>
                <a:latin typeface="Times New Roman" pitchFamily="18" charset="0"/>
                <a:ea typeface="Helvetica Neue UltraLight"/>
                <a:cs typeface="Helvetica Neue UltraLight"/>
              </a:rPr>
              <a:t>СТАНДАРТИЗАЦІЯ</a:t>
            </a:r>
            <a:endParaRPr lang="uk-UA" altLang="uk-UA" sz="2400" b="1">
              <a:solidFill>
                <a:schemeClr val="hlink"/>
              </a:solidFill>
              <a:latin typeface="Helvetica Neue UltraLight"/>
              <a:ea typeface="Helvetica Neue UltraLight"/>
              <a:cs typeface="Helvetica Neue UltraLight"/>
            </a:endParaRPr>
          </a:p>
        </p:txBody>
      </p:sp>
      <p:sp>
        <p:nvSpPr>
          <p:cNvPr id="18436" name="AutoShape 3"/>
          <p:cNvSpPr>
            <a:spLocks noChangeArrowheads="1"/>
          </p:cNvSpPr>
          <p:nvPr/>
        </p:nvSpPr>
        <p:spPr bwMode="auto">
          <a:xfrm>
            <a:off x="434975" y="1462088"/>
            <a:ext cx="8469313" cy="873125"/>
          </a:xfrm>
          <a:prstGeom prst="flowChartAlternateProcess">
            <a:avLst/>
          </a:prstGeom>
          <a:solidFill>
            <a:srgbClr val="CCFF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defTabSz="914400" eaLnBrk="0" hangingPunct="0">
              <a:buFont typeface="Arial" charset="0"/>
              <a:buNone/>
            </a:pPr>
            <a:r>
              <a:rPr lang="uk-UA" sz="2000"/>
              <a:t>Забезпечувалося супроводження в ВРУ 3 проектів Законів України та </a:t>
            </a:r>
          </a:p>
          <a:p>
            <a:pPr defTabSz="914400" eaLnBrk="0" hangingPunct="0">
              <a:buFont typeface="Arial" charset="0"/>
              <a:buNone/>
            </a:pPr>
            <a:r>
              <a:rPr lang="uk-UA" sz="2000"/>
              <a:t>погодження із заінтересованими сторонами 1 проекту Закону України.</a:t>
            </a:r>
            <a:endParaRPr lang="uk-UA" altLang="uk-UA" sz="2000"/>
          </a:p>
        </p:txBody>
      </p:sp>
      <p:sp>
        <p:nvSpPr>
          <p:cNvPr id="18437" name="AutoShape 3"/>
          <p:cNvSpPr>
            <a:spLocks noChangeArrowheads="1"/>
          </p:cNvSpPr>
          <p:nvPr/>
        </p:nvSpPr>
        <p:spPr bwMode="auto">
          <a:xfrm>
            <a:off x="434975" y="2613025"/>
            <a:ext cx="8469313" cy="1292225"/>
          </a:xfrm>
          <a:prstGeom prst="flowChartAlternateProcess">
            <a:avLst/>
          </a:prstGeom>
          <a:solidFill>
            <a:srgbClr val="CCFF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algn="ctr" defTabSz="914400"/>
            <a:r>
              <a:rPr lang="uk-UA" altLang="uk-UA" sz="2000"/>
              <a:t>Верховною Радою України прийнято Закон України </a:t>
            </a:r>
          </a:p>
          <a:p>
            <a:pPr algn="ctr" defTabSz="914400"/>
            <a:r>
              <a:rPr lang="uk-UA" altLang="uk-UA" sz="2000"/>
              <a:t>"Про внесення змін до деяких законів України щодо військових </a:t>
            </a:r>
          </a:p>
          <a:p>
            <a:pPr algn="ctr" defTabSz="914400"/>
            <a:r>
              <a:rPr lang="uk-UA" altLang="uk-UA" sz="2000"/>
              <a:t>стандартів" (№ 2742-</a:t>
            </a:r>
            <a:r>
              <a:rPr lang="en-US" altLang="uk-UA" sz="2000"/>
              <a:t>V</a:t>
            </a:r>
            <a:r>
              <a:rPr lang="uk-UA" altLang="uk-UA" sz="2000"/>
              <a:t>ІІІ від 06.06.2019), який 27.06.2019 підписано</a:t>
            </a:r>
          </a:p>
          <a:p>
            <a:pPr algn="ctr" defTabSz="914400"/>
            <a:r>
              <a:rPr lang="uk-UA" altLang="uk-UA" sz="2000"/>
              <a:t> Президентом України. 03.07.2019 Закон набрав чинності. </a:t>
            </a:r>
          </a:p>
        </p:txBody>
      </p:sp>
      <p:sp>
        <p:nvSpPr>
          <p:cNvPr id="18438" name="AutoShape 3"/>
          <p:cNvSpPr>
            <a:spLocks noChangeArrowheads="1"/>
          </p:cNvSpPr>
          <p:nvPr/>
        </p:nvSpPr>
        <p:spPr bwMode="auto">
          <a:xfrm>
            <a:off x="434975" y="4148138"/>
            <a:ext cx="8362950" cy="1320800"/>
          </a:xfrm>
          <a:prstGeom prst="flowChartAlternateProcess">
            <a:avLst/>
          </a:prstGeom>
          <a:solidFill>
            <a:srgbClr val="CCFF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algn="ctr" defTabSz="914400"/>
            <a:r>
              <a:rPr lang="uk-UA" altLang="uk-UA" sz="2000"/>
              <a:t>Видано наказ щодо затвердження переліку національних </a:t>
            </a:r>
          </a:p>
          <a:p>
            <a:pPr algn="ctr" defTabSz="914400"/>
            <a:r>
              <a:rPr lang="uk-UA" altLang="uk-UA" sz="2000"/>
              <a:t>стандартів для цілей Технічного  регламенту безпечності іграшок</a:t>
            </a:r>
          </a:p>
          <a:p>
            <a:pPr algn="ctr" defTabSz="914400"/>
            <a:r>
              <a:rPr lang="uk-UA" altLang="uk-UA" sz="2000"/>
              <a:t> (11 стандартів).</a:t>
            </a:r>
          </a:p>
        </p:txBody>
      </p:sp>
      <p:sp>
        <p:nvSpPr>
          <p:cNvPr id="18439" name="AutoShape 3"/>
          <p:cNvSpPr>
            <a:spLocks noChangeArrowheads="1"/>
          </p:cNvSpPr>
          <p:nvPr/>
        </p:nvSpPr>
        <p:spPr bwMode="auto">
          <a:xfrm>
            <a:off x="434975" y="5630863"/>
            <a:ext cx="8362950" cy="939800"/>
          </a:xfrm>
          <a:prstGeom prst="flowChartAlternateProcess">
            <a:avLst/>
          </a:prstGeom>
          <a:solidFill>
            <a:srgbClr val="CCFF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algn="ctr" defTabSz="914400"/>
            <a:r>
              <a:rPr lang="uk-UA" altLang="uk-UA" sz="2000"/>
              <a:t>Оновлено склад керівної ради національного органу стандартизації</a:t>
            </a:r>
          </a:p>
          <a:p>
            <a:pPr algn="ctr" defTabSz="914400"/>
            <a:r>
              <a:rPr lang="uk-UA" altLang="uk-UA" sz="2000"/>
              <a:t> (наказ Мінекономрозвитку від 29.05.2019 № 916).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514350" y="139700"/>
            <a:ext cx="8610600" cy="685800"/>
          </a:xfrm>
        </p:spPr>
        <p:txBody>
          <a:bodyPr/>
          <a:lstStyle/>
          <a:p>
            <a:pPr marL="0" indent="0" defTabSz="914400" eaLnBrk="1" hangingPunct="1">
              <a:lnSpc>
                <a:spcPct val="80000"/>
              </a:lnSpc>
              <a:buFont typeface="Wingdings" pitchFamily="2" charset="2"/>
              <a:buNone/>
            </a:pPr>
            <a:endParaRPr lang="uk-UA" altLang="uk-UA" sz="1700" b="1" smtClean="0">
              <a:solidFill>
                <a:schemeClr val="tx2"/>
              </a:solidFill>
              <a:latin typeface="Times New Roman" pitchFamily="18" charset="0"/>
              <a:ea typeface="MS PGothic"/>
            </a:endParaRPr>
          </a:p>
          <a:p>
            <a:pPr marL="0" indent="0" defTabSz="914400" eaLnBrk="1" hangingPunct="1">
              <a:lnSpc>
                <a:spcPct val="80000"/>
              </a:lnSpc>
              <a:buFont typeface="Wingdings" pitchFamily="2" charset="2"/>
              <a:buNone/>
            </a:pPr>
            <a:endParaRPr lang="uk-UA" altLang="uk-UA" sz="1700" b="1" smtClean="0">
              <a:solidFill>
                <a:schemeClr val="tx2"/>
              </a:solidFill>
              <a:latin typeface="Times New Roman" pitchFamily="18" charset="0"/>
              <a:ea typeface="MS PGothic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50838" y="2184400"/>
            <a:ext cx="4191000" cy="1219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defTabSz="914400" eaLnBrk="0" hangingPunct="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u"/>
              <a:defRPr/>
            </a:pPr>
            <a:endParaRPr lang="uk-UA" altLang="uk-UA" sz="20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9459" name="Rectangle 6"/>
          <p:cNvSpPr>
            <a:spLocks noChangeArrowheads="1"/>
          </p:cNvSpPr>
          <p:nvPr/>
        </p:nvSpPr>
        <p:spPr bwMode="auto">
          <a:xfrm>
            <a:off x="395288" y="3784600"/>
            <a:ext cx="8253412" cy="1296988"/>
          </a:xfrm>
          <a:prstGeom prst="rect">
            <a:avLst/>
          </a:prstGeom>
          <a:solidFill>
            <a:srgbClr val="99C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ctr" defTabSz="914400" eaLnBrk="0" hangingPunct="0">
              <a:lnSpc>
                <a:spcPct val="8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uk-UA" altLang="uk-UA" sz="2800">
                <a:latin typeface="Times New Roman" pitchFamily="18" charset="0"/>
                <a:ea typeface="Helvetica Neue UltraLight"/>
                <a:cs typeface="Helvetica Neue UltraLight"/>
              </a:rPr>
              <a:t>Перед Україною стоїть завдання до </a:t>
            </a:r>
            <a:r>
              <a:rPr lang="uk-UA" altLang="uk-UA" sz="2800" b="1">
                <a:latin typeface="Times New Roman" pitchFamily="18" charset="0"/>
                <a:ea typeface="Helvetica Neue UltraLight"/>
                <a:cs typeface="Helvetica Neue UltraLight"/>
              </a:rPr>
              <a:t>2020</a:t>
            </a:r>
            <a:r>
              <a:rPr lang="uk-UA" altLang="uk-UA" sz="2800">
                <a:latin typeface="Times New Roman" pitchFamily="18" charset="0"/>
                <a:ea typeface="Helvetica Neue UltraLight"/>
                <a:cs typeface="Helvetica Neue UltraLight"/>
              </a:rPr>
              <a:t> року стати країною-членом Міжнародної організації законодавчої метрології</a:t>
            </a:r>
          </a:p>
        </p:txBody>
      </p:sp>
      <p:sp>
        <p:nvSpPr>
          <p:cNvPr id="19460" name="Rectangle 9"/>
          <p:cNvSpPr>
            <a:spLocks noChangeArrowheads="1"/>
          </p:cNvSpPr>
          <p:nvPr/>
        </p:nvSpPr>
        <p:spPr bwMode="auto">
          <a:xfrm>
            <a:off x="152400" y="5715000"/>
            <a:ext cx="861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indent="266700" defTabSz="914400" eaLnBrk="0" hangingPunct="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u"/>
            </a:pPr>
            <a:endParaRPr lang="uk-UA" altLang="uk-UA">
              <a:latin typeface="Times New Roman" pitchFamily="18" charset="0"/>
              <a:ea typeface="Helvetica Neue UltraLight"/>
              <a:cs typeface="Helvetica Neue UltraLight"/>
            </a:endParaRPr>
          </a:p>
        </p:txBody>
      </p:sp>
      <p:sp>
        <p:nvSpPr>
          <p:cNvPr id="19461" name="Rectangle 2"/>
          <p:cNvSpPr txBox="1">
            <a:spLocks noChangeArrowheads="1"/>
          </p:cNvSpPr>
          <p:nvPr/>
        </p:nvSpPr>
        <p:spPr bwMode="auto">
          <a:xfrm>
            <a:off x="419100" y="957263"/>
            <a:ext cx="8229600" cy="514350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>
              <a:buFont typeface="Arial" charset="0"/>
              <a:buNone/>
            </a:pPr>
            <a:r>
              <a:rPr lang="uk-UA" altLang="uk-UA" sz="2000" b="1">
                <a:solidFill>
                  <a:schemeClr val="accent2"/>
                </a:solidFill>
                <a:latin typeface="Times New Roman" pitchFamily="18" charset="0"/>
                <a:ea typeface="Helvetica Neue UltraLight"/>
                <a:cs typeface="Helvetica Neue UltraLight"/>
              </a:rPr>
              <a:t>МІЖНАРОДНА ДІЯЛЬНІСТЬ</a:t>
            </a:r>
            <a:endParaRPr lang="uk-UA" altLang="uk-UA" sz="2000" b="1">
              <a:solidFill>
                <a:srgbClr val="0000CC"/>
              </a:solidFill>
              <a:latin typeface="Helvetica Neue UltraLight"/>
              <a:ea typeface="Helvetica Neue UltraLight"/>
              <a:cs typeface="Helvetica Neue UltraLight"/>
            </a:endParaRPr>
          </a:p>
        </p:txBody>
      </p:sp>
      <p:pic>
        <p:nvPicPr>
          <p:cNvPr id="19462" name="Picture 2" descr="https://www.oiml.org/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3550" y="1471613"/>
            <a:ext cx="8208963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3" name="Rectangle 6"/>
          <p:cNvSpPr>
            <a:spLocks noChangeArrowheads="1"/>
          </p:cNvSpPr>
          <p:nvPr/>
        </p:nvSpPr>
        <p:spPr bwMode="auto">
          <a:xfrm>
            <a:off x="411163" y="5226050"/>
            <a:ext cx="8261350" cy="1223963"/>
          </a:xfrm>
          <a:prstGeom prst="rect">
            <a:avLst/>
          </a:prstGeom>
          <a:solidFill>
            <a:srgbClr val="99CC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ctr" defTabSz="914400" eaLnBrk="0" hangingPunct="0">
              <a:lnSpc>
                <a:spcPct val="8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uk-UA" altLang="uk-UA" sz="2800">
                <a:latin typeface="Times New Roman" pitchFamily="18" charset="0"/>
                <a:ea typeface="Helvetica Neue UltraLight"/>
                <a:cs typeface="Helvetica Neue UltraLight"/>
              </a:rPr>
              <a:t>Україна з </a:t>
            </a:r>
            <a:r>
              <a:rPr lang="uk-UA" altLang="uk-UA" sz="2800" b="1">
                <a:latin typeface="Times New Roman" pitchFamily="18" charset="0"/>
                <a:ea typeface="Helvetica Neue UltraLight"/>
                <a:cs typeface="Helvetica Neue UltraLight"/>
              </a:rPr>
              <a:t>1997</a:t>
            </a:r>
            <a:r>
              <a:rPr lang="uk-UA" altLang="uk-UA" sz="2800">
                <a:latin typeface="Times New Roman" pitchFamily="18" charset="0"/>
                <a:ea typeface="Helvetica Neue UltraLight"/>
                <a:cs typeface="Helvetica Neue UltraLight"/>
              </a:rPr>
              <a:t> року є країною-спостерігачем Міжнародної організації законодавчої </a:t>
            </a:r>
            <a:endParaRPr lang="en-US" altLang="uk-UA" sz="2800">
              <a:latin typeface="Times New Roman" pitchFamily="18" charset="0"/>
              <a:ea typeface="Helvetica Neue UltraLight"/>
              <a:cs typeface="Helvetica Neue UltraLight"/>
            </a:endParaRPr>
          </a:p>
          <a:p>
            <a:pPr algn="ctr" defTabSz="914400" eaLnBrk="0" hangingPunct="0">
              <a:lnSpc>
                <a:spcPct val="80000"/>
              </a:lnSpc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uk-UA" altLang="uk-UA" sz="2800">
                <a:latin typeface="Times New Roman" pitchFamily="18" charset="0"/>
                <a:ea typeface="Helvetica Neue UltraLight"/>
                <a:cs typeface="Helvetica Neue UltraLight"/>
              </a:rPr>
              <a:t>метрології</a:t>
            </a:r>
          </a:p>
        </p:txBody>
      </p:sp>
      <p:sp>
        <p:nvSpPr>
          <p:cNvPr id="19464" name="Rectangle 2"/>
          <p:cNvSpPr txBox="1">
            <a:spLocks noChangeArrowheads="1"/>
          </p:cNvSpPr>
          <p:nvPr/>
        </p:nvSpPr>
        <p:spPr bwMode="auto">
          <a:xfrm>
            <a:off x="1733550" y="139700"/>
            <a:ext cx="5353050" cy="615950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uk-UA" altLang="uk-UA" sz="2400" b="1">
                <a:solidFill>
                  <a:schemeClr val="hlink"/>
                </a:solidFill>
                <a:latin typeface="Times New Roman" pitchFamily="18" charset="0"/>
                <a:ea typeface="Helvetica Neue UltraLight"/>
                <a:cs typeface="Helvetica Neue UltraLight"/>
              </a:rPr>
              <a:t>МЕТРОЛОГІЯ</a:t>
            </a:r>
            <a:endParaRPr lang="uk-UA" altLang="uk-UA" sz="2400" b="1">
              <a:solidFill>
                <a:schemeClr val="hlink"/>
              </a:solidFill>
              <a:latin typeface="Helvetica Neue UltraLight"/>
              <a:ea typeface="Helvetica Neue UltraLight"/>
              <a:cs typeface="Helvetica Neue Ultra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8413" y="4221163"/>
            <a:ext cx="3303587" cy="194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177800" y="941388"/>
            <a:ext cx="8850313" cy="2840037"/>
          </a:xfrm>
          <a:prstGeom prst="flowChartAlternateProcess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algn="ctr" defTabSz="914400" eaLnBrk="0" hangingPunct="0">
              <a:buFont typeface="Arial" charset="0"/>
              <a:buNone/>
            </a:pPr>
            <a:r>
              <a:rPr lang="uk-UA" sz="2500"/>
              <a:t>Верховною Радою України</a:t>
            </a:r>
            <a:r>
              <a:rPr lang="en-US" sz="2500"/>
              <a:t> </a:t>
            </a:r>
            <a:r>
              <a:rPr lang="uk-UA" sz="2500"/>
              <a:t>прийнято Закон України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sz="2500"/>
              <a:t>"Про внесення змін до деяких законодавчих актів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sz="2500"/>
              <a:t>України щодо імплементації актів законодавства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sz="2500"/>
              <a:t>Європейського Союзу у сфері технічного регулювання" </a:t>
            </a:r>
            <a:endParaRPr lang="en-US" sz="2500"/>
          </a:p>
          <a:p>
            <a:pPr algn="ctr" defTabSz="914400" eaLnBrk="0" hangingPunct="0">
              <a:buFont typeface="Arial" charset="0"/>
              <a:buNone/>
            </a:pPr>
            <a:r>
              <a:rPr lang="uk-UA" sz="2500"/>
              <a:t>(№ 2740-</a:t>
            </a:r>
            <a:r>
              <a:rPr lang="en-US" sz="2500"/>
              <a:t>V</a:t>
            </a:r>
            <a:r>
              <a:rPr lang="uk-UA" sz="2500"/>
              <a:t>ІІІ від 06.06.2019), який 27.06.2019 підписано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sz="2500"/>
              <a:t>Президентом України. 03.07.2019 Закон набрав чинності. </a:t>
            </a: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177800" y="4005263"/>
            <a:ext cx="4732338" cy="2163762"/>
          </a:xfrm>
          <a:prstGeom prst="flowChartAlternateProcess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algn="ctr" defTabSz="914400" eaLnBrk="0" hangingPunct="0">
              <a:buFont typeface="Arial" charset="0"/>
              <a:buNone/>
            </a:pPr>
            <a:r>
              <a:rPr lang="uk-UA" altLang="uk-UA" sz="2400">
                <a:ea typeface="Helvetica Neue UltraLight"/>
                <a:cs typeface="Helvetica Neue UltraLight"/>
              </a:rPr>
              <a:t>Реалізація Закону передбачає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altLang="uk-UA" sz="2400">
                <a:ea typeface="Helvetica Neue UltraLight"/>
                <a:cs typeface="Helvetica Neue UltraLight"/>
              </a:rPr>
              <a:t>розроблення та прийняття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altLang="uk-UA" sz="2400">
                <a:ea typeface="Helvetica Neue UltraLight"/>
                <a:cs typeface="Helvetica Neue UltraLight"/>
              </a:rPr>
              <a:t>  1</a:t>
            </a:r>
            <a:r>
              <a:rPr lang="en-US" altLang="uk-UA" sz="2400">
                <a:ea typeface="Helvetica Neue UltraLight"/>
                <a:cs typeface="Helvetica Neue UltraLight"/>
              </a:rPr>
              <a:t>5</a:t>
            </a:r>
            <a:r>
              <a:rPr lang="uk-UA" altLang="uk-UA" sz="2400">
                <a:ea typeface="Helvetica Neue UltraLight"/>
                <a:cs typeface="Helvetica Neue UltraLight"/>
              </a:rPr>
              <a:t> НПА у сфері метрології</a:t>
            </a:r>
            <a:r>
              <a:rPr lang="uk-UA" altLang="uk-UA" sz="2800">
                <a:ea typeface="Helvetica Neue UltraLight"/>
                <a:cs typeface="Helvetica Neue UltraLight"/>
              </a:rPr>
              <a:t> </a:t>
            </a:r>
          </a:p>
        </p:txBody>
      </p:sp>
      <p:sp>
        <p:nvSpPr>
          <p:cNvPr id="20484" name="Rectangle 2"/>
          <p:cNvSpPr txBox="1">
            <a:spLocks noChangeArrowheads="1"/>
          </p:cNvSpPr>
          <p:nvPr/>
        </p:nvSpPr>
        <p:spPr bwMode="auto">
          <a:xfrm>
            <a:off x="1733550" y="139700"/>
            <a:ext cx="5353050" cy="615950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uk-UA" altLang="uk-UA" sz="2800" b="1">
                <a:solidFill>
                  <a:schemeClr val="hlink"/>
                </a:solidFill>
                <a:latin typeface="Times New Roman" pitchFamily="18" charset="0"/>
                <a:ea typeface="Helvetica Neue UltraLight"/>
                <a:cs typeface="Helvetica Neue UltraLight"/>
              </a:rPr>
              <a:t>МЕТРОЛОГІЯ</a:t>
            </a:r>
            <a:endParaRPr lang="uk-UA" altLang="uk-UA" sz="2800" b="1">
              <a:solidFill>
                <a:schemeClr val="hlink"/>
              </a:solidFill>
              <a:latin typeface="Helvetica Neue UltraLight"/>
              <a:ea typeface="Helvetica Neue UltraLight"/>
              <a:cs typeface="Helvetica Neue Ultra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3"/>
          <p:cNvSpPr>
            <a:spLocks noGrp="1"/>
          </p:cNvSpPr>
          <p:nvPr>
            <p:ph type="body" idx="4294967295"/>
          </p:nvPr>
        </p:nvSpPr>
        <p:spPr>
          <a:xfrm>
            <a:off x="-346075" y="2184400"/>
            <a:ext cx="9144000" cy="5916613"/>
          </a:xfrm>
        </p:spPr>
        <p:txBody>
          <a:bodyPr/>
          <a:lstStyle/>
          <a:p>
            <a:pPr marL="182563" indent="355600" algn="just">
              <a:buFont typeface="Arial" charset="0"/>
              <a:buNone/>
            </a:pPr>
            <a:r>
              <a:rPr lang="uk-UA" smtClean="0">
                <a:ea typeface="MS PGothic"/>
              </a:rPr>
              <a:t> </a:t>
            </a:r>
          </a:p>
        </p:txBody>
      </p:sp>
      <p:sp>
        <p:nvSpPr>
          <p:cNvPr id="61444" name="Rectangle 2"/>
          <p:cNvSpPr txBox="1">
            <a:spLocks noChangeArrowheads="1"/>
          </p:cNvSpPr>
          <p:nvPr/>
        </p:nvSpPr>
        <p:spPr bwMode="auto">
          <a:xfrm>
            <a:off x="3949700" y="209550"/>
            <a:ext cx="4954588" cy="982663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uk-UA" altLang="uk-UA" sz="2400" b="1">
                <a:solidFill>
                  <a:schemeClr val="hlink"/>
                </a:solidFill>
                <a:latin typeface="Times New Roman" pitchFamily="18" charset="0"/>
                <a:ea typeface="Helvetica Neue UltraLight"/>
                <a:cs typeface="Helvetica Neue UltraLight"/>
              </a:rPr>
              <a:t>МЕТРОЛОГІЯ</a:t>
            </a:r>
            <a:endParaRPr lang="uk-UA" altLang="uk-UA" sz="2400" b="1">
              <a:solidFill>
                <a:schemeClr val="hlink"/>
              </a:solidFill>
              <a:latin typeface="Helvetica Neue UltraLight"/>
              <a:ea typeface="Helvetica Neue UltraLight"/>
              <a:cs typeface="Helvetica Neue UltraLight"/>
            </a:endParaRPr>
          </a:p>
        </p:txBody>
      </p:sp>
      <p:sp>
        <p:nvSpPr>
          <p:cNvPr id="61445" name="AutoShape 3"/>
          <p:cNvSpPr>
            <a:spLocks noChangeArrowheads="1"/>
          </p:cNvSpPr>
          <p:nvPr/>
        </p:nvSpPr>
        <p:spPr bwMode="auto">
          <a:xfrm>
            <a:off x="684213" y="1322388"/>
            <a:ext cx="7920037" cy="1476375"/>
          </a:xfrm>
          <a:prstGeom prst="flowChartAlternateProcess">
            <a:avLst/>
          </a:prstGeom>
          <a:solidFill>
            <a:srgbClr val="CCFF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algn="ctr" defTabSz="914400" eaLnBrk="0" hangingPunct="0">
              <a:buFont typeface="Arial" charset="0"/>
              <a:buNone/>
            </a:pPr>
            <a:r>
              <a:rPr lang="uk-UA" altLang="uk-UA" sz="2200"/>
              <a:t>Супроводження у ВРУ проекту Закону України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altLang="uk-UA" sz="2200"/>
              <a:t> "Про внесення змін до деяких законів України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altLang="uk-UA" sz="2200"/>
              <a:t>щодо метрології та метрологічної діяльності"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altLang="uk-UA" sz="2200"/>
              <a:t>(реєстр. № 9061 від 06.09.2018).</a:t>
            </a:r>
          </a:p>
        </p:txBody>
      </p:sp>
      <p:sp>
        <p:nvSpPr>
          <p:cNvPr id="61446" name="AutoShape 3"/>
          <p:cNvSpPr>
            <a:spLocks noChangeArrowheads="1"/>
          </p:cNvSpPr>
          <p:nvPr/>
        </p:nvSpPr>
        <p:spPr bwMode="auto">
          <a:xfrm>
            <a:off x="684213" y="2946400"/>
            <a:ext cx="7920037" cy="1457325"/>
          </a:xfrm>
          <a:prstGeom prst="flowChartAlternateProcess">
            <a:avLst/>
          </a:prstGeom>
          <a:solidFill>
            <a:srgbClr val="CCFF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algn="ctr" defTabSz="914400"/>
            <a:r>
              <a:rPr lang="uk-UA" altLang="uk-UA" sz="2200"/>
              <a:t>Здійснення уповноваження на проведення повірки </a:t>
            </a:r>
          </a:p>
          <a:p>
            <a:pPr algn="ctr" defTabSz="914400"/>
            <a:r>
              <a:rPr lang="uk-UA" altLang="uk-UA" sz="2200"/>
              <a:t>засобів вимірювальної техніки 14 державних </a:t>
            </a:r>
          </a:p>
          <a:p>
            <a:pPr algn="ctr" defTabSz="914400"/>
            <a:r>
              <a:rPr lang="uk-UA" altLang="uk-UA" sz="2200"/>
              <a:t>підприємств та установ,що належать </a:t>
            </a:r>
          </a:p>
          <a:p>
            <a:pPr algn="ctr" defTabSz="914400"/>
            <a:r>
              <a:rPr lang="uk-UA" altLang="uk-UA" sz="2200"/>
              <a:t>до сфери управління Мінекономрозвитку.</a:t>
            </a:r>
          </a:p>
        </p:txBody>
      </p:sp>
      <p:sp>
        <p:nvSpPr>
          <p:cNvPr id="61447" name="AutoShape 3"/>
          <p:cNvSpPr>
            <a:spLocks noChangeArrowheads="1"/>
          </p:cNvSpPr>
          <p:nvPr/>
        </p:nvSpPr>
        <p:spPr bwMode="auto">
          <a:xfrm>
            <a:off x="684213" y="4564063"/>
            <a:ext cx="7920037" cy="1811337"/>
          </a:xfrm>
          <a:prstGeom prst="flowChartAlternateProcess">
            <a:avLst/>
          </a:prstGeom>
          <a:solidFill>
            <a:srgbClr val="CCFF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algn="ctr" defTabSz="914400"/>
            <a:r>
              <a:rPr lang="uk-UA" altLang="uk-UA" sz="2200" i="1"/>
              <a:t>Видано наказ Мінекономрозвитку </a:t>
            </a:r>
            <a:r>
              <a:rPr lang="uk-UA" altLang="uk-UA" sz="2200"/>
              <a:t>щодо внесення змін </a:t>
            </a:r>
          </a:p>
          <a:p>
            <a:pPr algn="ctr" defTabSz="914400"/>
            <a:r>
              <a:rPr lang="uk-UA" altLang="uk-UA" sz="2200"/>
              <a:t>до наказу Мінекономрозвитку від 08.02.2016 № 193, </a:t>
            </a:r>
          </a:p>
          <a:p>
            <a:pPr algn="ctr" defTabSz="914400"/>
            <a:r>
              <a:rPr lang="uk-UA" altLang="uk-UA" sz="2200"/>
              <a:t>яким затверджено порядок проведення повірки</a:t>
            </a:r>
          </a:p>
          <a:p>
            <a:pPr algn="ctr" defTabSz="914400"/>
            <a:r>
              <a:rPr lang="uk-UA" altLang="uk-UA" sz="2200" i="1"/>
              <a:t> (від 16.04.2019  № 642, зареєстрований </a:t>
            </a:r>
          </a:p>
          <a:p>
            <a:pPr algn="ctr" defTabSz="914400"/>
            <a:r>
              <a:rPr lang="uk-UA" altLang="uk-UA" sz="2200" i="1"/>
              <a:t>в Мін'юсті 16.05.2019 за № 514/33485).</a:t>
            </a:r>
          </a:p>
        </p:txBody>
      </p:sp>
      <p:pic>
        <p:nvPicPr>
          <p:cNvPr id="6144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75" y="0"/>
            <a:ext cx="3106738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4" name="Rectangle 5"/>
          <p:cNvSpPr>
            <a:spLocks noGrp="1"/>
          </p:cNvSpPr>
          <p:nvPr>
            <p:ph type="subTitle" idx="4294967295"/>
          </p:nvPr>
        </p:nvSpPr>
        <p:spPr>
          <a:xfrm>
            <a:off x="230188" y="1712913"/>
            <a:ext cx="8637587" cy="5307012"/>
          </a:xfrm>
        </p:spPr>
        <p:txBody>
          <a:bodyPr/>
          <a:lstStyle/>
          <a:p>
            <a:pPr marL="0" indent="0" algn="just" defTabSz="914400">
              <a:buFont typeface="Arial" charset="0"/>
              <a:buNone/>
            </a:pPr>
            <a:endParaRPr lang="uk-UA" altLang="uk-UA" sz="2000" smtClean="0">
              <a:ea typeface="MS PGothic"/>
            </a:endParaRPr>
          </a:p>
          <a:p>
            <a:pPr marL="0" indent="0" algn="just" defTabSz="914400">
              <a:buFont typeface="Arial" charset="0"/>
              <a:buNone/>
            </a:pPr>
            <a:endParaRPr lang="uk-UA" altLang="uk-UA" sz="2000" smtClean="0">
              <a:ea typeface="MS PGothic"/>
            </a:endParaRPr>
          </a:p>
          <a:p>
            <a:pPr marL="0" indent="0" algn="just" defTabSz="914400">
              <a:lnSpc>
                <a:spcPct val="80000"/>
              </a:lnSpc>
              <a:buFont typeface="Arial" charset="0"/>
              <a:buNone/>
            </a:pPr>
            <a:endParaRPr lang="uk-UA" altLang="uk-UA" sz="2000" smtClean="0">
              <a:ea typeface="MS PGothic"/>
            </a:endParaRPr>
          </a:p>
          <a:p>
            <a:pPr marL="0" indent="0" algn="just" defTabSz="914400">
              <a:lnSpc>
                <a:spcPct val="80000"/>
              </a:lnSpc>
              <a:buFont typeface="Arial" charset="0"/>
              <a:buNone/>
            </a:pPr>
            <a:endParaRPr lang="uk-UA" altLang="uk-UA" sz="2000" smtClean="0">
              <a:ea typeface="MS PGothic"/>
            </a:endParaRPr>
          </a:p>
        </p:txBody>
      </p:sp>
      <p:graphicFrame>
        <p:nvGraphicFramePr>
          <p:cNvPr id="43013" name="Діаграма 4"/>
          <p:cNvGraphicFramePr>
            <a:graphicFrameLocks/>
          </p:cNvGraphicFramePr>
          <p:nvPr/>
        </p:nvGraphicFramePr>
        <p:xfrm>
          <a:off x="368300" y="2349500"/>
          <a:ext cx="5064125" cy="4392613"/>
        </p:xfrm>
        <a:graphic>
          <a:graphicData uri="http://schemas.openxmlformats.org/presentationml/2006/ole">
            <p:oleObj spid="_x0000_s43013" name="Діаграма" r:id="rId3" imgW="5072312" imgH="4395597" progId="Excel.Chart.8">
              <p:embed/>
            </p:oleObj>
          </a:graphicData>
        </a:graphic>
      </p:graphicFrame>
      <p:pic>
        <p:nvPicPr>
          <p:cNvPr id="43015" name="Рисунок 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81625" y="1509713"/>
            <a:ext cx="3533775" cy="415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6" name="AutoShape 12"/>
          <p:cNvSpPr>
            <a:spLocks noChangeArrowheads="1"/>
          </p:cNvSpPr>
          <p:nvPr/>
        </p:nvSpPr>
        <p:spPr bwMode="auto">
          <a:xfrm>
            <a:off x="5213350" y="5661025"/>
            <a:ext cx="3868738" cy="690563"/>
          </a:xfrm>
          <a:prstGeom prst="flowChartAlternateProcess">
            <a:avLst/>
          </a:prstGeom>
          <a:solidFill>
            <a:srgbClr val="CCFFCC"/>
          </a:solidFill>
          <a:ln w="9525" algn="ctr">
            <a:solidFill>
              <a:schemeClr val="bg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algn="ctr" defTabSz="914400" eaLnBrk="0" hangingPunct="0">
              <a:buFont typeface="Arial" charset="0"/>
              <a:buNone/>
            </a:pPr>
            <a:r>
              <a:rPr lang="uk-UA" altLang="uk-UA" sz="1400">
                <a:latin typeface="Helvetica Neue UltraLight"/>
                <a:ea typeface="Helvetica Neue UltraLight"/>
                <a:cs typeface="Helvetica Neue UltraLight"/>
              </a:rPr>
              <a:t>Національний державний первинний еталон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altLang="uk-UA" sz="1400">
                <a:latin typeface="Helvetica Neue UltraLight"/>
                <a:ea typeface="Helvetica Neue UltraLight"/>
                <a:cs typeface="Helvetica Neue UltraLight"/>
              </a:rPr>
              <a:t>одиниць об</a:t>
            </a:r>
            <a:r>
              <a:rPr lang="en-US" altLang="uk-UA" sz="1400">
                <a:latin typeface="Helvetica Neue UltraLight"/>
                <a:ea typeface="Helvetica Neue UltraLight"/>
                <a:cs typeface="Helvetica Neue UltraLight"/>
              </a:rPr>
              <a:t>’</a:t>
            </a:r>
            <a:r>
              <a:rPr lang="uk-UA" altLang="uk-UA" sz="1400">
                <a:latin typeface="Helvetica Neue UltraLight"/>
                <a:ea typeface="Helvetica Neue UltraLight"/>
                <a:cs typeface="Helvetica Neue UltraLight"/>
              </a:rPr>
              <a:t>єму та об</a:t>
            </a:r>
            <a:r>
              <a:rPr lang="en-US" altLang="uk-UA" sz="1400">
                <a:latin typeface="Helvetica Neue UltraLight"/>
                <a:ea typeface="Helvetica Neue UltraLight"/>
                <a:cs typeface="Helvetica Neue UltraLight"/>
              </a:rPr>
              <a:t>’</a:t>
            </a:r>
            <a:r>
              <a:rPr lang="uk-UA" altLang="uk-UA" sz="1400">
                <a:latin typeface="Helvetica Neue UltraLight"/>
                <a:ea typeface="Helvetica Neue UltraLight"/>
                <a:cs typeface="Helvetica Neue UltraLight"/>
              </a:rPr>
              <a:t>ємної витрати газу</a:t>
            </a:r>
          </a:p>
        </p:txBody>
      </p:sp>
      <p:pic>
        <p:nvPicPr>
          <p:cNvPr id="43017" name="Рисунок 1" descr="https://upload.wikimedia.org/wikipedia/commons/thumb/c/c8/SI_base_unit.svg/220px-SI_base_unit.svg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5875" y="449263"/>
            <a:ext cx="209550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8" name="Rectangle 2"/>
          <p:cNvSpPr txBox="1">
            <a:spLocks noChangeArrowheads="1"/>
          </p:cNvSpPr>
          <p:nvPr/>
        </p:nvSpPr>
        <p:spPr bwMode="auto">
          <a:xfrm>
            <a:off x="2705100" y="0"/>
            <a:ext cx="5353050" cy="615950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uk-UA" altLang="uk-UA" sz="2400" b="1">
                <a:solidFill>
                  <a:schemeClr val="hlink"/>
                </a:solidFill>
                <a:latin typeface="Times New Roman" pitchFamily="18" charset="0"/>
                <a:ea typeface="Helvetica Neue UltraLight"/>
                <a:cs typeface="Helvetica Neue UltraLight"/>
              </a:rPr>
              <a:t>МЕТРОЛОГІЯ</a:t>
            </a:r>
            <a:endParaRPr lang="uk-UA" altLang="uk-UA" sz="2400" b="1">
              <a:solidFill>
                <a:schemeClr val="hlink"/>
              </a:solidFill>
              <a:latin typeface="Helvetica Neue UltraLight"/>
              <a:ea typeface="Helvetica Neue UltraLight"/>
              <a:cs typeface="Helvetica Neue UltraLight"/>
            </a:endParaRPr>
          </a:p>
        </p:txBody>
      </p:sp>
      <p:sp>
        <p:nvSpPr>
          <p:cNvPr id="43019" name="Rectangle 2"/>
          <p:cNvSpPr txBox="1">
            <a:spLocks noChangeArrowheads="1"/>
          </p:cNvSpPr>
          <p:nvPr/>
        </p:nvSpPr>
        <p:spPr bwMode="auto">
          <a:xfrm>
            <a:off x="2755900" y="777875"/>
            <a:ext cx="5353050" cy="61595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uk-UA" altLang="uk-UA" b="1">
                <a:solidFill>
                  <a:schemeClr val="folHlink"/>
                </a:solidFill>
              </a:rPr>
              <a:t>Національна еталонна база України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8413" y="4221163"/>
            <a:ext cx="3303587" cy="194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177800" y="941388"/>
            <a:ext cx="8850313" cy="2840037"/>
          </a:xfrm>
          <a:prstGeom prst="flowChartAlternateProcess">
            <a:avLst/>
          </a:prstGeom>
          <a:solidFill>
            <a:srgbClr val="CCFF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algn="ctr" defTabSz="914400" eaLnBrk="0" hangingPunct="0">
              <a:buFont typeface="Arial" charset="0"/>
              <a:buNone/>
            </a:pPr>
            <a:r>
              <a:rPr lang="uk-UA" sz="2500"/>
              <a:t>Верховною Радою України</a:t>
            </a:r>
            <a:r>
              <a:rPr lang="en-US" sz="2500"/>
              <a:t> </a:t>
            </a:r>
            <a:r>
              <a:rPr lang="uk-UA" sz="2500"/>
              <a:t>прийнято Закон України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sz="2500"/>
              <a:t>"Про внесення змін до деяких законодавчих актів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sz="2500"/>
              <a:t>України щодо імплементації актів законодавства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sz="2500"/>
              <a:t>Європейського Союзу у сфері технічного регулювання" </a:t>
            </a:r>
            <a:endParaRPr lang="en-US" sz="2500"/>
          </a:p>
          <a:p>
            <a:pPr algn="ctr" defTabSz="914400" eaLnBrk="0" hangingPunct="0">
              <a:buFont typeface="Arial" charset="0"/>
              <a:buNone/>
            </a:pPr>
            <a:r>
              <a:rPr lang="uk-UA" sz="2500"/>
              <a:t>(№ 2740-</a:t>
            </a:r>
            <a:r>
              <a:rPr lang="en-US" sz="2500"/>
              <a:t>V</a:t>
            </a:r>
            <a:r>
              <a:rPr lang="uk-UA" sz="2500"/>
              <a:t>ІІІ від 06.06.2019), який 27.06.2019 підписано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sz="2500"/>
              <a:t>Президентом України. 03.07.2019 Закон набрав чинності. </a:t>
            </a: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177800" y="4005263"/>
            <a:ext cx="4732338" cy="2163762"/>
          </a:xfrm>
          <a:prstGeom prst="flowChartAlternateProcess">
            <a:avLst/>
          </a:prstGeom>
          <a:solidFill>
            <a:srgbClr val="CCFF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algn="ctr" defTabSz="914400" eaLnBrk="0" hangingPunct="0">
              <a:buFont typeface="Arial" charset="0"/>
              <a:buNone/>
            </a:pPr>
            <a:r>
              <a:rPr lang="uk-UA" altLang="uk-UA" sz="2400">
                <a:ea typeface="Helvetica Neue UltraLight"/>
                <a:cs typeface="Helvetica Neue UltraLight"/>
              </a:rPr>
              <a:t>Реалізація Закону передбачає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altLang="uk-UA" sz="2400">
                <a:ea typeface="Helvetica Neue UltraLight"/>
                <a:cs typeface="Helvetica Neue UltraLight"/>
              </a:rPr>
              <a:t>розроблення та прийняття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altLang="uk-UA" sz="2400">
                <a:ea typeface="Helvetica Neue UltraLight"/>
                <a:cs typeface="Helvetica Neue UltraLight"/>
              </a:rPr>
              <a:t>  </a:t>
            </a:r>
            <a:r>
              <a:rPr lang="uk-UA" altLang="uk-UA" sz="2400"/>
              <a:t>7 проектів актів Уряду та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altLang="uk-UA" sz="2400"/>
              <a:t>8 наказів Мінекономрозвитку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altLang="uk-UA" sz="2400">
                <a:ea typeface="Helvetica Neue UltraLight"/>
                <a:cs typeface="Helvetica Neue UltraLight"/>
              </a:rPr>
              <a:t>у сфері</a:t>
            </a:r>
            <a:r>
              <a:rPr lang="uk-UA" altLang="uk-UA" sz="2400"/>
              <a:t> оцінки відповідності. </a:t>
            </a:r>
          </a:p>
        </p:txBody>
      </p:sp>
      <p:sp>
        <p:nvSpPr>
          <p:cNvPr id="62469" name="Rectangle 2"/>
          <p:cNvSpPr txBox="1">
            <a:spLocks noChangeArrowheads="1"/>
          </p:cNvSpPr>
          <p:nvPr/>
        </p:nvSpPr>
        <p:spPr bwMode="auto">
          <a:xfrm>
            <a:off x="665163" y="139700"/>
            <a:ext cx="8018462" cy="615950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uk-UA" altLang="uk-UA" sz="2800" b="1">
                <a:solidFill>
                  <a:schemeClr val="hlink"/>
                </a:solidFill>
                <a:latin typeface="Times New Roman" pitchFamily="18" charset="0"/>
                <a:ea typeface="Helvetica Neue UltraLight"/>
                <a:cs typeface="Helvetica Neue UltraLight"/>
              </a:rPr>
              <a:t>ОЦІНКА ВІДПОВІДНОСТІ ТА АКРЕДИТАЦІЯ</a:t>
            </a:r>
            <a:endParaRPr lang="uk-UA" altLang="uk-UA" sz="2800" b="1">
              <a:solidFill>
                <a:schemeClr val="hlink"/>
              </a:solidFill>
              <a:latin typeface="Helvetica Neue UltraLight"/>
              <a:ea typeface="Helvetica Neue UltraLight"/>
              <a:cs typeface="Helvetica Neue Ultra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150813" y="1066800"/>
            <a:ext cx="8824912" cy="1169988"/>
          </a:xfrm>
          <a:prstGeom prst="flowChartAlternateProcess">
            <a:avLst/>
          </a:prstGeom>
          <a:solidFill>
            <a:srgbClr val="CCFF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algn="ctr" defTabSz="914400" eaLnBrk="0" hangingPunct="0">
              <a:buFont typeface="Arial" charset="0"/>
              <a:buNone/>
            </a:pPr>
            <a:r>
              <a:rPr lang="uk-UA" sz="2000"/>
              <a:t>Прийнято постанову КМУ від 12.06.2019 № 498 «Про внесення змін до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sz="2000"/>
              <a:t>постанови Кабінету Міністрів України від 20 серпня 2008 р. № 717».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sz="2000"/>
              <a:t>(щодо внесення змін до Технічного регламенту мийних засобів). </a:t>
            </a: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293688" y="2382838"/>
            <a:ext cx="8682037" cy="1411287"/>
          </a:xfrm>
          <a:prstGeom prst="flowChartAlternateProcess">
            <a:avLst/>
          </a:prstGeom>
          <a:solidFill>
            <a:srgbClr val="CCFF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algn="ctr" defTabSz="914400" eaLnBrk="0" hangingPunct="0">
              <a:buFont typeface="Arial" charset="0"/>
              <a:buNone/>
            </a:pPr>
            <a:r>
              <a:rPr lang="uk-UA" altLang="uk-UA" sz="2000"/>
              <a:t>Внесено на розгляд Уряду проект постанови КМУ «Про внесення змін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altLang="uk-UA" sz="2000"/>
              <a:t>до Порядку призначення, відмови у призначенні та анулювання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altLang="uk-UA" sz="2000"/>
              <a:t>призначення органу  із сертифікації для індивідуального затвердження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altLang="uk-UA" sz="2000"/>
              <a:t>колісних транспортних засобів, партій частин та обладнання».</a:t>
            </a:r>
          </a:p>
        </p:txBody>
      </p:sp>
      <p:sp>
        <p:nvSpPr>
          <p:cNvPr id="64517" name="Rectangle 2"/>
          <p:cNvSpPr txBox="1">
            <a:spLocks noChangeArrowheads="1"/>
          </p:cNvSpPr>
          <p:nvPr/>
        </p:nvSpPr>
        <p:spPr bwMode="auto">
          <a:xfrm>
            <a:off x="3044825" y="139700"/>
            <a:ext cx="5353050" cy="615950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uk-UA" altLang="uk-UA" sz="2800" b="1">
                <a:solidFill>
                  <a:schemeClr val="hlink"/>
                </a:solidFill>
                <a:latin typeface="Times New Roman" pitchFamily="18" charset="0"/>
                <a:ea typeface="Helvetica Neue UltraLight"/>
                <a:cs typeface="Helvetica Neue UltraLight"/>
              </a:rPr>
              <a:t>ОЦІНКА ВІДПОВІДНОСТІ</a:t>
            </a:r>
            <a:endParaRPr lang="uk-UA" altLang="uk-UA" sz="2800" b="1">
              <a:solidFill>
                <a:schemeClr val="hlink"/>
              </a:solidFill>
              <a:latin typeface="Helvetica Neue UltraLight"/>
              <a:ea typeface="Helvetica Neue UltraLight"/>
              <a:cs typeface="Helvetica Neue UltraLight"/>
            </a:endParaRPr>
          </a:p>
        </p:txBody>
      </p:sp>
      <p:pic>
        <p:nvPicPr>
          <p:cNvPr id="64518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062163" cy="94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AutoShape 3"/>
          <p:cNvSpPr>
            <a:spLocks noChangeArrowheads="1"/>
          </p:cNvSpPr>
          <p:nvPr/>
        </p:nvSpPr>
        <p:spPr bwMode="auto">
          <a:xfrm>
            <a:off x="115888" y="3984625"/>
            <a:ext cx="9028112" cy="2389188"/>
          </a:xfrm>
          <a:prstGeom prst="flowChartAlternateProcess">
            <a:avLst/>
          </a:prstGeom>
          <a:solidFill>
            <a:srgbClr val="CCFF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algn="ctr" defTabSz="914400" eaLnBrk="0" hangingPunct="0">
              <a:buFont typeface="Arial" charset="0"/>
              <a:buNone/>
            </a:pPr>
            <a:r>
              <a:rPr lang="uk-UA" altLang="uk-UA"/>
              <a:t> </a:t>
            </a:r>
            <a:r>
              <a:rPr lang="uk-UA" altLang="uk-UA" sz="1900"/>
              <a:t>Видано наказ Мінекономрозвитку від 15.05.2019 № 851 "Про затвердження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altLang="uk-UA" sz="1900"/>
              <a:t>уніфікованої форми акта, складеного за результатами здійснення планової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altLang="uk-UA" sz="1900"/>
              <a:t>(позапланової) перевірки призначеного органу з оцінки відповідності чи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altLang="uk-UA" sz="1900"/>
              <a:t>визнаної незалежної організації щодо відповідності вимогам до призначених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altLang="uk-UA" sz="1900"/>
              <a:t>органів з оцінки відповідності чи визнаних незалежних організацій і виконання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altLang="uk-UA" sz="1900"/>
              <a:t>ними своїх обов'язків, установлених Законом України "Про технічні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altLang="uk-UA" sz="1900"/>
              <a:t>регламенти та оцінку відповідності" та відповідними технічними регламентами"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altLang="uk-UA" sz="1900"/>
              <a:t>(зареєстрований в Мін'юсті 03.06.2019 за № 570/33541).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150813" y="1066800"/>
            <a:ext cx="8824912" cy="2732088"/>
          </a:xfrm>
          <a:prstGeom prst="flowChartAlternateProcess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marL="342900" indent="-342900" defTabSz="914400" eaLnBrk="0" hangingPunct="0">
              <a:buFont typeface="Arial" charset="0"/>
              <a:buChar char="•"/>
            </a:pPr>
            <a:r>
              <a:rPr lang="uk-UA" sz="1900"/>
              <a:t>Прийнято зміни до 2 технічних регламентів: </a:t>
            </a:r>
          </a:p>
          <a:p>
            <a:pPr marL="342900" indent="-342900" defTabSz="914400" eaLnBrk="0" hangingPunct="0">
              <a:buFont typeface="Arial" charset="0"/>
              <a:buNone/>
            </a:pPr>
            <a:r>
              <a:rPr lang="uk-UA" sz="1900" i="1"/>
              <a:t>рухомого обладнання, що працює під тиском </a:t>
            </a:r>
            <a:r>
              <a:rPr lang="uk-UA" sz="1900"/>
              <a:t>(в частині перенесення </a:t>
            </a:r>
          </a:p>
          <a:p>
            <a:pPr marL="342900" indent="-342900" defTabSz="914400" eaLnBrk="0" hangingPunct="0">
              <a:buFont typeface="Arial" charset="0"/>
              <a:buNone/>
            </a:pPr>
            <a:r>
              <a:rPr lang="uk-UA" sz="1900"/>
              <a:t>строку набрання ним чинності </a:t>
            </a:r>
            <a:r>
              <a:rPr lang="uk-UA" sz="1900" i="1"/>
              <a:t>до 1 січня  2020 року</a:t>
            </a:r>
            <a:r>
              <a:rPr lang="uk-UA" sz="1900"/>
              <a:t>);</a:t>
            </a:r>
          </a:p>
          <a:p>
            <a:pPr marL="342900" indent="-342900" defTabSz="914400" eaLnBrk="0" hangingPunct="0">
              <a:buFont typeface="Arial" charset="0"/>
              <a:buNone/>
            </a:pPr>
            <a:r>
              <a:rPr lang="uk-UA" sz="1900"/>
              <a:t>технічного регламенту </a:t>
            </a:r>
            <a:r>
              <a:rPr lang="uk-UA" sz="1900" i="1"/>
              <a:t>обмеження небезпечних речовин в </a:t>
            </a:r>
          </a:p>
          <a:p>
            <a:pPr marL="342900" indent="-342900" defTabSz="914400" eaLnBrk="0" hangingPunct="0">
              <a:buFont typeface="Arial" charset="0"/>
              <a:buNone/>
            </a:pPr>
            <a:r>
              <a:rPr lang="uk-UA" sz="1900" i="1"/>
              <a:t>електричному та електронному обладнанні щодо доповнення </a:t>
            </a:r>
          </a:p>
          <a:p>
            <a:pPr marL="342900" indent="-342900" defTabSz="914400" eaLnBrk="0" hangingPunct="0">
              <a:buFont typeface="Arial" charset="0"/>
              <a:buNone/>
            </a:pPr>
            <a:r>
              <a:rPr lang="uk-UA" sz="1900" i="1"/>
              <a:t>новими винятками з обмежень.</a:t>
            </a:r>
          </a:p>
          <a:p>
            <a:pPr marL="342900" indent="-342900" defTabSz="914400" eaLnBrk="0" hangingPunct="0">
              <a:buFont typeface="Arial" charset="0"/>
              <a:buChar char="•"/>
            </a:pPr>
            <a:r>
              <a:rPr lang="uk-UA" altLang="uk-UA" sz="1900"/>
              <a:t>Скасовано Технічний регламент </a:t>
            </a:r>
            <a:r>
              <a:rPr lang="uk-UA" altLang="uk-UA" sz="1900" i="1"/>
              <a:t>маркування харчових продуктів</a:t>
            </a:r>
            <a:r>
              <a:rPr lang="uk-UA" altLang="uk-UA" sz="1900"/>
              <a:t>.</a:t>
            </a:r>
          </a:p>
          <a:p>
            <a:pPr marL="342900" indent="-342900" defTabSz="914400" eaLnBrk="0" hangingPunct="0">
              <a:buFont typeface="Arial" charset="0"/>
              <a:buChar char="•"/>
            </a:pPr>
            <a:r>
              <a:rPr lang="uk-UA" altLang="uk-UA" sz="1900"/>
              <a:t>Проект технічного регламенту </a:t>
            </a:r>
            <a:r>
              <a:rPr lang="uk-UA" altLang="uk-UA" sz="1900" i="1"/>
              <a:t>щодо шумового випромінювання</a:t>
            </a:r>
          </a:p>
          <a:p>
            <a:pPr marL="342900" indent="-342900" defTabSz="914400" eaLnBrk="0" hangingPunct="0">
              <a:buFont typeface="Arial" charset="0"/>
              <a:buNone/>
            </a:pPr>
            <a:r>
              <a:rPr lang="uk-UA" altLang="uk-UA" sz="1900" i="1"/>
              <a:t>погоджується із заінтересованими ЦОВВ</a:t>
            </a:r>
            <a:r>
              <a:rPr lang="uk-UA" altLang="uk-UA" sz="1900"/>
              <a:t>.</a:t>
            </a:r>
            <a:endParaRPr lang="uk-UA" sz="1900" i="1"/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150813" y="3984625"/>
            <a:ext cx="8824912" cy="1233488"/>
          </a:xfrm>
          <a:prstGeom prst="flowChartAlternateProcess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algn="ctr" defTabSz="914400" eaLnBrk="0" hangingPunct="0">
              <a:buFont typeface="Arial" charset="0"/>
              <a:buNone/>
            </a:pPr>
            <a:r>
              <a:rPr lang="uk-UA" altLang="uk-UA" sz="1900"/>
              <a:t>Анульовано 2 призначення ОВВ, тимчасово припинено призначення 1 ООВ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altLang="uk-UA" sz="1900"/>
              <a:t>та розширено сферу призначення 1 ООВ.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altLang="uk-UA" sz="1900"/>
              <a:t>Проведено плановий моніторинг 2 призначених ООВ.</a:t>
            </a:r>
          </a:p>
        </p:txBody>
      </p:sp>
      <p:sp>
        <p:nvSpPr>
          <p:cNvPr id="66564" name="Rectangle 2"/>
          <p:cNvSpPr txBox="1">
            <a:spLocks noChangeArrowheads="1"/>
          </p:cNvSpPr>
          <p:nvPr/>
        </p:nvSpPr>
        <p:spPr bwMode="auto">
          <a:xfrm>
            <a:off x="3044825" y="139700"/>
            <a:ext cx="5353050" cy="615950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uk-UA" altLang="uk-UA" sz="2800" b="1">
                <a:solidFill>
                  <a:schemeClr val="hlink"/>
                </a:solidFill>
                <a:latin typeface="Times New Roman" pitchFamily="18" charset="0"/>
                <a:ea typeface="Helvetica Neue UltraLight"/>
                <a:cs typeface="Helvetica Neue UltraLight"/>
              </a:rPr>
              <a:t>ОЦІНКА ВІДПОВІДНОСТІ</a:t>
            </a:r>
            <a:endParaRPr lang="uk-UA" altLang="uk-UA" sz="2800" b="1">
              <a:solidFill>
                <a:schemeClr val="hlink"/>
              </a:solidFill>
              <a:latin typeface="Helvetica Neue UltraLight"/>
              <a:ea typeface="Helvetica Neue UltraLight"/>
              <a:cs typeface="Helvetica Neue UltraLight"/>
            </a:endParaRPr>
          </a:p>
        </p:txBody>
      </p:sp>
      <p:sp>
        <p:nvSpPr>
          <p:cNvPr id="2" name="AutoShape 3"/>
          <p:cNvSpPr>
            <a:spLocks noChangeArrowheads="1"/>
          </p:cNvSpPr>
          <p:nvPr/>
        </p:nvSpPr>
        <p:spPr bwMode="auto">
          <a:xfrm>
            <a:off x="98425" y="5372100"/>
            <a:ext cx="8877300" cy="985838"/>
          </a:xfrm>
          <a:prstGeom prst="flowChartAlternateProcess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algn="ctr" defTabSz="914400" eaLnBrk="0" hangingPunct="0">
              <a:buFont typeface="Arial" charset="0"/>
              <a:buNone/>
            </a:pPr>
            <a:r>
              <a:rPr lang="uk-UA" altLang="uk-UA" sz="1900"/>
              <a:t>На постійній основі здійснюється наповнення інформацією баз даних </a:t>
            </a:r>
          </a:p>
          <a:p>
            <a:pPr algn="ctr" defTabSz="914400" eaLnBrk="0" hangingPunct="0">
              <a:buFont typeface="Arial" charset="0"/>
              <a:buNone/>
            </a:pPr>
            <a:r>
              <a:rPr lang="uk-UA" altLang="uk-UA" sz="1900"/>
              <a:t>про технічні регламенти та призначені ООВ.   </a:t>
            </a:r>
          </a:p>
        </p:txBody>
      </p:sp>
      <p:pic>
        <p:nvPicPr>
          <p:cNvPr id="66567" name="Рисунок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9525"/>
            <a:ext cx="2133600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Picture 12" descr="Lithuania presents EU Presidency priorities in telecommunications, energy and transpo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9812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2" name="Rectangle 3"/>
          <p:cNvSpPr txBox="1">
            <a:spLocks/>
          </p:cNvSpPr>
          <p:nvPr/>
        </p:nvSpPr>
        <p:spPr bwMode="auto">
          <a:xfrm>
            <a:off x="166688" y="4262438"/>
            <a:ext cx="4378325" cy="234315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73063" indent="-285750" algn="ctr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ü"/>
            </a:pPr>
            <a:r>
              <a:rPr lang="uk-UA" i="1"/>
              <a:t>переклади Закону України “Про внесення змін до деяких законодавчих актів України щодо імплементації актів законодавства Європейського Союзу у сфері технічного регулювання” та законопроекту у сфері ринкового нагляду </a:t>
            </a:r>
          </a:p>
          <a:p>
            <a:pPr marL="373063" indent="-285750" algn="ctr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uk-UA" i="1"/>
              <a:t>(реєстр. № 10222) 25.06.2019  надіслано Європейській стороні.</a:t>
            </a:r>
            <a:r>
              <a:rPr lang="uk-UA" sz="1400" i="1">
                <a:latin typeface="Helvetica Neue UltraLight"/>
                <a:ea typeface="Helvetica Neue UltraLight"/>
                <a:cs typeface="Helvetica Neue UltraLight"/>
              </a:rPr>
              <a:t>	 </a:t>
            </a:r>
          </a:p>
        </p:txBody>
      </p:sp>
      <p:sp>
        <p:nvSpPr>
          <p:cNvPr id="6" name="Прямокутник 5"/>
          <p:cNvSpPr/>
          <p:nvPr/>
        </p:nvSpPr>
        <p:spPr>
          <a:xfrm>
            <a:off x="1181100" y="1063625"/>
            <a:ext cx="7337425" cy="90963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200">
                <a:solidFill>
                  <a:schemeClr val="tx1"/>
                </a:solidFill>
                <a:ea typeface="MS PGothic"/>
                <a:cs typeface="MS PGothic"/>
              </a:rPr>
              <a:t>Угода про оцінку відповідності та прийнятність </a:t>
            </a:r>
          </a:p>
          <a:p>
            <a:pPr algn="ctr">
              <a:defRPr/>
            </a:pPr>
            <a:r>
              <a:rPr lang="uk-UA" sz="2200">
                <a:solidFill>
                  <a:schemeClr val="tx1"/>
                </a:solidFill>
                <a:ea typeface="MS PGothic"/>
                <a:cs typeface="MS PGothic"/>
              </a:rPr>
              <a:t>промислових товарів (Угода АСАА)</a:t>
            </a:r>
          </a:p>
        </p:txBody>
      </p:sp>
      <p:sp>
        <p:nvSpPr>
          <p:cNvPr id="8" name="Прямокутник 7"/>
          <p:cNvSpPr/>
          <p:nvPr/>
        </p:nvSpPr>
        <p:spPr>
          <a:xfrm>
            <a:off x="141288" y="3201988"/>
            <a:ext cx="4403725" cy="9239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uk-UA" sz="1900" i="1">
                <a:solidFill>
                  <a:schemeClr val="tx1"/>
                </a:solidFill>
                <a:latin typeface="Arial" charset="0"/>
                <a:ea typeface="MS PGothic"/>
                <a:cs typeface="MS PGothic"/>
              </a:rPr>
              <a:t>Оцінювання вітчизняного законодавства на відповідність положенням законодавства ЄС</a:t>
            </a:r>
            <a:r>
              <a:rPr lang="uk-UA" sz="1900">
                <a:solidFill>
                  <a:schemeClr val="tx1"/>
                </a:solidFill>
                <a:latin typeface="Arial" charset="0"/>
                <a:ea typeface="MS PGothic"/>
                <a:cs typeface="MS PGothic"/>
              </a:rPr>
              <a:t> </a:t>
            </a:r>
          </a:p>
        </p:txBody>
      </p:sp>
      <p:sp>
        <p:nvSpPr>
          <p:cNvPr id="9" name="Прямокутник 8"/>
          <p:cNvSpPr/>
          <p:nvPr/>
        </p:nvSpPr>
        <p:spPr>
          <a:xfrm>
            <a:off x="4672013" y="3201988"/>
            <a:ext cx="2347912" cy="9239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900">
                <a:solidFill>
                  <a:schemeClr val="tx1"/>
                </a:solidFill>
                <a:ea typeface="MS PGothic"/>
                <a:cs typeface="MS PGothic"/>
              </a:rPr>
              <a:t>Координація участі у проектах технічної допомоги </a:t>
            </a:r>
          </a:p>
        </p:txBody>
      </p:sp>
      <p:sp>
        <p:nvSpPr>
          <p:cNvPr id="10" name="Прямокутник 9"/>
          <p:cNvSpPr/>
          <p:nvPr/>
        </p:nvSpPr>
        <p:spPr>
          <a:xfrm>
            <a:off x="7135813" y="3201988"/>
            <a:ext cx="1833562" cy="9239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uk-UA" sz="1900">
                <a:solidFill>
                  <a:schemeClr val="tx1"/>
                </a:solidFill>
                <a:ea typeface="MS PGothic"/>
                <a:cs typeface="MS PGothic"/>
              </a:rPr>
              <a:t>Проведення міжнародних форумів</a:t>
            </a:r>
          </a:p>
        </p:txBody>
      </p:sp>
      <p:sp>
        <p:nvSpPr>
          <p:cNvPr id="68619" name="Rectangle 3"/>
          <p:cNvSpPr txBox="1">
            <a:spLocks/>
          </p:cNvSpPr>
          <p:nvPr/>
        </p:nvSpPr>
        <p:spPr bwMode="auto">
          <a:xfrm>
            <a:off x="4849813" y="4386263"/>
            <a:ext cx="2030412" cy="1795462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73063" indent="-285750" algn="ctr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ü"/>
            </a:pPr>
            <a:r>
              <a:rPr lang="uk-UA" altLang="ja-JP" sz="1600" i="1">
                <a:latin typeface="Helvetica Neue UltraLight"/>
                <a:ea typeface="Helvetica Neue UltraLight"/>
                <a:cs typeface="Helvetica Neue UltraLight"/>
              </a:rPr>
              <a:t>Співпраця з            4 проектами технічної допомоги.</a:t>
            </a:r>
          </a:p>
        </p:txBody>
      </p:sp>
      <p:sp>
        <p:nvSpPr>
          <p:cNvPr id="68620" name="Rectangle 3"/>
          <p:cNvSpPr txBox="1">
            <a:spLocks/>
          </p:cNvSpPr>
          <p:nvPr/>
        </p:nvSpPr>
        <p:spPr bwMode="auto">
          <a:xfrm>
            <a:off x="7019925" y="4386263"/>
            <a:ext cx="1949450" cy="1690687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73063" indent="-285750" algn="ctr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ü"/>
            </a:pPr>
            <a:r>
              <a:rPr lang="uk-UA" altLang="ja-JP" sz="1600" i="1">
                <a:latin typeface="Helvetica Neue UltraLight"/>
                <a:ea typeface="Helvetica Neue UltraLight"/>
                <a:cs typeface="Helvetica Neue UltraLight"/>
              </a:rPr>
              <a:t>Проведено       форум у </a:t>
            </a:r>
          </a:p>
          <a:p>
            <a:pPr marL="373063" indent="-285750" algn="ctr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uk-UA" altLang="ja-JP" sz="1600" i="1">
                <a:latin typeface="Helvetica Neue UltraLight"/>
                <a:ea typeface="Helvetica Neue UltraLight"/>
                <a:cs typeface="Helvetica Neue UltraLight"/>
              </a:rPr>
              <a:t>м. Львові.</a:t>
            </a:r>
          </a:p>
          <a:p>
            <a:pPr marL="373063" indent="-285750" algn="ctr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ü"/>
            </a:pPr>
            <a:r>
              <a:rPr lang="uk-UA" altLang="ja-JP" sz="1600" i="1">
                <a:latin typeface="Helvetica Neue UltraLight"/>
                <a:ea typeface="Helvetica Neue UltraLight"/>
                <a:cs typeface="Helvetica Neue UltraLight"/>
              </a:rPr>
              <a:t>Проводиться підготовка    до форуму </a:t>
            </a:r>
          </a:p>
          <a:p>
            <a:pPr marL="373063" indent="-285750" algn="ctr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uk-UA" altLang="ja-JP" sz="1600" i="1">
                <a:latin typeface="Helvetica Neue UltraLight"/>
                <a:ea typeface="Helvetica Neue UltraLight"/>
                <a:cs typeface="Helvetica Neue UltraLight"/>
              </a:rPr>
              <a:t>у м. Дніпрі.</a:t>
            </a:r>
          </a:p>
        </p:txBody>
      </p:sp>
      <p:sp>
        <p:nvSpPr>
          <p:cNvPr id="68621" name="Rectangle 3"/>
          <p:cNvSpPr txBox="1">
            <a:spLocks/>
          </p:cNvSpPr>
          <p:nvPr/>
        </p:nvSpPr>
        <p:spPr bwMode="auto">
          <a:xfrm>
            <a:off x="420688" y="2116138"/>
            <a:ext cx="8462962" cy="973137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30213" indent="-342900" algn="ctr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uk-UA" altLang="ja-JP" i="1"/>
              <a:t>8 липня 2019 р.</a:t>
            </a:r>
            <a:r>
              <a:rPr lang="uk-UA" altLang="ja-JP" b="1" i="1"/>
              <a:t> </a:t>
            </a:r>
            <a:r>
              <a:rPr lang="uk-UA" altLang="ja-JP" i="1"/>
              <a:t>у м. Київ відбувся 21-ий Саміт Україна – ЄС, у ході якого відзначено досягнутий Україною прогрес у наближенні  законодавства у сфері технічного регулювання, стандартів та оцінки відповідності відповідно до Угоди про Асоціацію.</a:t>
            </a:r>
            <a:endParaRPr lang="uk-UA" i="1">
              <a:latin typeface="Helvetica Neue UltraLight"/>
              <a:ea typeface="Helvetica Neue UltraLight"/>
              <a:cs typeface="Helvetica Neue UltraLight"/>
            </a:endParaRPr>
          </a:p>
        </p:txBody>
      </p:sp>
      <p:sp>
        <p:nvSpPr>
          <p:cNvPr id="68622" name="Rectangle 2"/>
          <p:cNvSpPr txBox="1">
            <a:spLocks noChangeArrowheads="1"/>
          </p:cNvSpPr>
          <p:nvPr/>
        </p:nvSpPr>
        <p:spPr bwMode="auto">
          <a:xfrm>
            <a:off x="2228850" y="139700"/>
            <a:ext cx="6654800" cy="615950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uk-UA" altLang="uk-UA" sz="2800" b="1">
                <a:solidFill>
                  <a:schemeClr val="hlink"/>
                </a:solidFill>
                <a:latin typeface="Times New Roman" pitchFamily="18" charset="0"/>
                <a:ea typeface="Helvetica Neue UltraLight"/>
                <a:cs typeface="Helvetica Neue UltraLight"/>
              </a:rPr>
              <a:t>МІЖНАРОДНЕ СПІВРОБІТНИЦТВО</a:t>
            </a:r>
            <a:endParaRPr lang="uk-UA" altLang="uk-UA" sz="2800" b="1">
              <a:solidFill>
                <a:schemeClr val="hlink"/>
              </a:solidFill>
              <a:latin typeface="Helvetica Neue UltraLight"/>
              <a:ea typeface="Helvetica Neue UltraLight"/>
              <a:cs typeface="Helvetica Neue UltraLigh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2"/>
          <p:cNvSpPr txBox="1">
            <a:spLocks noChangeArrowheads="1"/>
          </p:cNvSpPr>
          <p:nvPr/>
        </p:nvSpPr>
        <p:spPr bwMode="auto">
          <a:xfrm>
            <a:off x="3346450" y="0"/>
            <a:ext cx="4954588" cy="758825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uk-UA" altLang="uk-UA" sz="2400" b="1">
                <a:solidFill>
                  <a:schemeClr val="hlink"/>
                </a:solidFill>
                <a:latin typeface="Times New Roman" pitchFamily="18" charset="0"/>
                <a:ea typeface="Helvetica Neue UltraLight"/>
                <a:cs typeface="Helvetica Neue UltraLight"/>
              </a:rPr>
              <a:t>СТАНДАРТИЗАЦІЯ</a:t>
            </a:r>
            <a:endParaRPr lang="uk-UA" altLang="uk-UA" sz="2400" b="1">
              <a:solidFill>
                <a:schemeClr val="hlink"/>
              </a:solidFill>
              <a:latin typeface="Helvetica Neue UltraLight"/>
              <a:ea typeface="Helvetica Neue UltraLight"/>
              <a:cs typeface="Helvetica Neue UltraLight"/>
            </a:endParaRPr>
          </a:p>
        </p:txBody>
      </p:sp>
      <p:sp>
        <p:nvSpPr>
          <p:cNvPr id="69637" name="AutoShape 3"/>
          <p:cNvSpPr>
            <a:spLocks noChangeArrowheads="1"/>
          </p:cNvSpPr>
          <p:nvPr/>
        </p:nvSpPr>
        <p:spPr bwMode="auto">
          <a:xfrm>
            <a:off x="684213" y="1747838"/>
            <a:ext cx="7920037" cy="649287"/>
          </a:xfrm>
          <a:prstGeom prst="flowChartAlternateProcess">
            <a:avLst/>
          </a:prstGeom>
          <a:solidFill>
            <a:srgbClr val="CCFF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marL="342900" indent="-342900" defTabSz="914400" eaLnBrk="0" hangingPunct="0">
              <a:buFont typeface="Arial" charset="0"/>
              <a:buNone/>
            </a:pPr>
            <a:r>
              <a:rPr lang="uk-UA" altLang="uk-UA" sz="2000"/>
              <a:t>Подання на розгляд Уряду 4 актуалізованих законопроектів.</a:t>
            </a:r>
          </a:p>
        </p:txBody>
      </p:sp>
      <p:sp>
        <p:nvSpPr>
          <p:cNvPr id="69638" name="AutoShape 3"/>
          <p:cNvSpPr>
            <a:spLocks noChangeArrowheads="1"/>
          </p:cNvSpPr>
          <p:nvPr/>
        </p:nvSpPr>
        <p:spPr bwMode="auto">
          <a:xfrm>
            <a:off x="684213" y="2578100"/>
            <a:ext cx="7920037" cy="698500"/>
          </a:xfrm>
          <a:prstGeom prst="flowChartAlternateProcess">
            <a:avLst/>
          </a:prstGeom>
          <a:solidFill>
            <a:srgbClr val="CCFF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marL="342900" indent="-342900" algn="ctr" defTabSz="914400"/>
            <a:r>
              <a:rPr lang="uk-UA" altLang="uk-UA" sz="2000"/>
              <a:t>Зміцнення інституційної спроможності національного</a:t>
            </a:r>
          </a:p>
          <a:p>
            <a:pPr marL="342900" indent="-342900" algn="ctr" defTabSz="914400"/>
            <a:r>
              <a:rPr lang="uk-UA" altLang="uk-UA" sz="2000"/>
              <a:t>органу стандартизації.</a:t>
            </a:r>
          </a:p>
        </p:txBody>
      </p:sp>
      <p:sp>
        <p:nvSpPr>
          <p:cNvPr id="69639" name="AutoShape 3"/>
          <p:cNvSpPr>
            <a:spLocks noChangeArrowheads="1"/>
          </p:cNvSpPr>
          <p:nvPr/>
        </p:nvSpPr>
        <p:spPr bwMode="auto">
          <a:xfrm>
            <a:off x="684213" y="3479800"/>
            <a:ext cx="7920037" cy="1660525"/>
          </a:xfrm>
          <a:prstGeom prst="flowChartAlternateProcess">
            <a:avLst/>
          </a:prstGeom>
          <a:solidFill>
            <a:srgbClr val="CCFF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marL="342900" indent="-342900" algn="ctr" defTabSz="914400"/>
            <a:r>
              <a:rPr lang="uk-UA" altLang="uk-UA" sz="2000"/>
              <a:t>Перегляд переліків національних стандартів, відповідність яким </a:t>
            </a:r>
          </a:p>
          <a:p>
            <a:pPr marL="342900" indent="-342900" algn="ctr" defTabSz="914400"/>
            <a:r>
              <a:rPr lang="uk-UA" altLang="uk-UA" sz="2000"/>
              <a:t>надає презумпцію відповідності продукції, пов’язаних з нею </a:t>
            </a:r>
          </a:p>
          <a:p>
            <a:pPr marL="342900" indent="-342900" algn="ctr" defTabSz="914400"/>
            <a:r>
              <a:rPr lang="uk-UA" altLang="uk-UA" sz="2000"/>
              <a:t>процесів або методів виробництва чи інших об’єктів вимогам </a:t>
            </a:r>
          </a:p>
          <a:p>
            <a:pPr marL="342900" indent="-342900" algn="ctr" defTabSz="914400"/>
            <a:r>
              <a:rPr lang="uk-UA" altLang="uk-UA" sz="2000"/>
              <a:t>технічних регламентів, у зв’язку з оновленням  переліків </a:t>
            </a:r>
          </a:p>
          <a:p>
            <a:pPr marL="342900" indent="-342900" algn="ctr" defTabSz="914400"/>
            <a:r>
              <a:rPr lang="uk-UA" altLang="uk-UA" sz="2000"/>
              <a:t>європейських стандартів.</a:t>
            </a:r>
          </a:p>
        </p:txBody>
      </p:sp>
      <p:sp>
        <p:nvSpPr>
          <p:cNvPr id="69640" name="AutoShape 3"/>
          <p:cNvSpPr>
            <a:spLocks noChangeArrowheads="1"/>
          </p:cNvSpPr>
          <p:nvPr/>
        </p:nvSpPr>
        <p:spPr bwMode="auto">
          <a:xfrm>
            <a:off x="684213" y="5246688"/>
            <a:ext cx="7920037" cy="1165225"/>
          </a:xfrm>
          <a:prstGeom prst="flowChartAlternateProcess">
            <a:avLst/>
          </a:prstGeom>
          <a:solidFill>
            <a:srgbClr val="CCFF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marL="342900" indent="-342900" algn="ctr" defTabSz="914400"/>
            <a:r>
              <a:rPr lang="uk-UA" altLang="uk-UA" sz="2000"/>
              <a:t>Прийняття в рік не менш ніж 3000 міжнародних та європейських </a:t>
            </a:r>
          </a:p>
          <a:p>
            <a:pPr marL="342900" indent="-342900" algn="ctr" defTabSz="914400"/>
            <a:r>
              <a:rPr lang="uk-UA" altLang="uk-UA" sz="2000"/>
              <a:t>стандартів як національних, забезпечивши </a:t>
            </a:r>
          </a:p>
          <a:p>
            <a:pPr marL="342900" indent="-342900" algn="ctr" defTabSz="914400"/>
            <a:r>
              <a:rPr lang="uk-UA" altLang="uk-UA" sz="2000"/>
              <a:t>до 2022 року рівень гармонізації не менш ніж 80 %.</a:t>
            </a:r>
          </a:p>
        </p:txBody>
      </p:sp>
      <p:sp>
        <p:nvSpPr>
          <p:cNvPr id="69641" name="Rectangle 2"/>
          <p:cNvSpPr txBox="1">
            <a:spLocks noChangeArrowheads="1"/>
          </p:cNvSpPr>
          <p:nvPr/>
        </p:nvSpPr>
        <p:spPr bwMode="auto">
          <a:xfrm>
            <a:off x="1939925" y="981075"/>
            <a:ext cx="5353050" cy="61595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uk-UA" altLang="uk-UA" sz="2200" b="1">
                <a:solidFill>
                  <a:schemeClr val="folHlink"/>
                </a:solidFill>
              </a:rPr>
              <a:t>Завдання на ІІ півріччя 2019 року</a:t>
            </a:r>
          </a:p>
        </p:txBody>
      </p:sp>
      <p:pic>
        <p:nvPicPr>
          <p:cNvPr id="69643" name="Рисунок 18" descr="Результат пошуку зображень за запитом &quot;iec standards картинки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851150" cy="87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 txBox="1">
            <a:spLocks noChangeArrowheads="1"/>
          </p:cNvSpPr>
          <p:nvPr/>
        </p:nvSpPr>
        <p:spPr bwMode="auto">
          <a:xfrm>
            <a:off x="3257550" y="0"/>
            <a:ext cx="4954588" cy="639763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uk-UA" altLang="uk-UA" sz="2400" b="1">
                <a:solidFill>
                  <a:schemeClr val="hlink"/>
                </a:solidFill>
                <a:latin typeface="Times New Roman" pitchFamily="18" charset="0"/>
                <a:ea typeface="Helvetica Neue UltraLight"/>
                <a:cs typeface="Helvetica Neue UltraLight"/>
              </a:rPr>
              <a:t>МЕТРОЛОГІЯ</a:t>
            </a:r>
            <a:endParaRPr lang="uk-UA" altLang="uk-UA" sz="2400" b="1">
              <a:solidFill>
                <a:schemeClr val="hlink"/>
              </a:solidFill>
              <a:latin typeface="Helvetica Neue UltraLight"/>
              <a:ea typeface="Helvetica Neue UltraLight"/>
              <a:cs typeface="Helvetica Neue UltraLight"/>
            </a:endParaRPr>
          </a:p>
        </p:txBody>
      </p:sp>
      <p:sp>
        <p:nvSpPr>
          <p:cNvPr id="71683" name="AutoShape 3"/>
          <p:cNvSpPr>
            <a:spLocks noChangeArrowheads="1"/>
          </p:cNvSpPr>
          <p:nvPr/>
        </p:nvSpPr>
        <p:spPr bwMode="auto">
          <a:xfrm>
            <a:off x="381000" y="1560513"/>
            <a:ext cx="8629650" cy="1022350"/>
          </a:xfrm>
          <a:prstGeom prst="flowChartAlternateProcess">
            <a:avLst/>
          </a:prstGeom>
          <a:solidFill>
            <a:srgbClr val="CCFF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marL="342900" indent="-342900" algn="ctr" defTabSz="914400" eaLnBrk="0" hangingPunct="0">
              <a:buFont typeface="Arial" charset="0"/>
              <a:buNone/>
            </a:pPr>
            <a:r>
              <a:rPr lang="uk-UA" altLang="uk-UA"/>
              <a:t>Забезпечення виділення коштів для створення 4, удосконалення 3 </a:t>
            </a:r>
          </a:p>
          <a:p>
            <a:pPr marL="342900" indent="-342900" algn="ctr" defTabSz="914400" eaLnBrk="0" hangingPunct="0">
              <a:buFont typeface="Arial" charset="0"/>
              <a:buNone/>
            </a:pPr>
            <a:r>
              <a:rPr lang="uk-UA" altLang="uk-UA"/>
              <a:t>та звірення 2 державних первинних еталонів відповідно до </a:t>
            </a:r>
          </a:p>
          <a:p>
            <a:pPr marL="342900" indent="-342900" algn="ctr" defTabSz="914400" eaLnBrk="0" hangingPunct="0">
              <a:buFont typeface="Arial" charset="0"/>
              <a:buNone/>
            </a:pPr>
            <a:r>
              <a:rPr lang="uk-UA" altLang="uk-UA"/>
              <a:t>Програми розвитку еталонної бази на 2018 – 2022 роки. </a:t>
            </a:r>
          </a:p>
        </p:txBody>
      </p:sp>
      <p:sp>
        <p:nvSpPr>
          <p:cNvPr id="71684" name="AutoShape 3"/>
          <p:cNvSpPr>
            <a:spLocks noChangeArrowheads="1"/>
          </p:cNvSpPr>
          <p:nvPr/>
        </p:nvSpPr>
        <p:spPr bwMode="auto">
          <a:xfrm>
            <a:off x="381000" y="2730500"/>
            <a:ext cx="8629650" cy="698500"/>
          </a:xfrm>
          <a:prstGeom prst="flowChartAlternateProcess">
            <a:avLst/>
          </a:prstGeom>
          <a:solidFill>
            <a:srgbClr val="CCFF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marL="342900" indent="-342900" algn="ctr" defTabSz="914400"/>
            <a:r>
              <a:rPr lang="uk-UA" altLang="uk-UA"/>
              <a:t>Подання проекту Закону України «Про приєднання України до Міжнародної </a:t>
            </a:r>
          </a:p>
          <a:p>
            <a:pPr marL="342900" indent="-342900" algn="ctr" defTabSz="914400"/>
            <a:r>
              <a:rPr lang="uk-UA" altLang="uk-UA"/>
              <a:t>організації законодавчої метрології» до МЗС для внесення до ВРУ. </a:t>
            </a:r>
          </a:p>
        </p:txBody>
      </p:sp>
      <p:sp>
        <p:nvSpPr>
          <p:cNvPr id="71685" name="AutoShape 3"/>
          <p:cNvSpPr>
            <a:spLocks noChangeArrowheads="1"/>
          </p:cNvSpPr>
          <p:nvPr/>
        </p:nvSpPr>
        <p:spPr bwMode="auto">
          <a:xfrm>
            <a:off x="381000" y="3570288"/>
            <a:ext cx="8629650" cy="923925"/>
          </a:xfrm>
          <a:prstGeom prst="flowChartAlternateProcess">
            <a:avLst/>
          </a:prstGeom>
          <a:solidFill>
            <a:srgbClr val="CCFF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marL="342900" indent="-342900" algn="ctr" defTabSz="914400"/>
            <a:r>
              <a:rPr lang="uk-UA" altLang="uk-UA"/>
              <a:t>Супроводження у ВРУ проекту Закону України "Про внесення змін до </a:t>
            </a:r>
          </a:p>
          <a:p>
            <a:pPr marL="342900" indent="-342900" algn="ctr" defTabSz="914400"/>
            <a:r>
              <a:rPr lang="uk-UA" altLang="uk-UA"/>
              <a:t>деяких законів України щодо метрології та метрологічної діяльності" </a:t>
            </a:r>
          </a:p>
          <a:p>
            <a:pPr marL="342900" indent="-342900" algn="ctr" defTabSz="914400"/>
            <a:r>
              <a:rPr lang="uk-UA" altLang="uk-UA"/>
              <a:t>(реєстр. № 9061 від 06.09.2018). </a:t>
            </a:r>
          </a:p>
        </p:txBody>
      </p:sp>
      <p:sp>
        <p:nvSpPr>
          <p:cNvPr id="71686" name="AutoShape 3"/>
          <p:cNvSpPr>
            <a:spLocks noChangeArrowheads="1"/>
          </p:cNvSpPr>
          <p:nvPr/>
        </p:nvSpPr>
        <p:spPr bwMode="auto">
          <a:xfrm>
            <a:off x="381000" y="5903913"/>
            <a:ext cx="8629650" cy="693737"/>
          </a:xfrm>
          <a:prstGeom prst="flowChartAlternateProcess">
            <a:avLst/>
          </a:prstGeom>
          <a:solidFill>
            <a:srgbClr val="CCFF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marL="342900" indent="-342900" algn="ctr" defTabSz="914400"/>
            <a:r>
              <a:rPr lang="uk-UA" altLang="uk-UA"/>
              <a:t>Здійснення уповноваження на проведення повірки засобів вимірювальної </a:t>
            </a:r>
          </a:p>
          <a:p>
            <a:pPr marL="342900" indent="-342900" algn="ctr" defTabSz="914400"/>
            <a:r>
              <a:rPr lang="uk-UA" altLang="uk-UA"/>
              <a:t>техніки 14 державних підприємств та установ.</a:t>
            </a:r>
          </a:p>
        </p:txBody>
      </p:sp>
      <p:sp>
        <p:nvSpPr>
          <p:cNvPr id="71687" name="Rectangle 2"/>
          <p:cNvSpPr txBox="1">
            <a:spLocks noChangeArrowheads="1"/>
          </p:cNvSpPr>
          <p:nvPr/>
        </p:nvSpPr>
        <p:spPr bwMode="auto">
          <a:xfrm>
            <a:off x="2997200" y="758825"/>
            <a:ext cx="5353050" cy="61595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uk-UA" altLang="uk-UA" sz="2200" b="1">
                <a:solidFill>
                  <a:schemeClr val="folHlink"/>
                </a:solidFill>
              </a:rPr>
              <a:t>Завдання на ІІ півріччя 2019 року</a:t>
            </a:r>
          </a:p>
        </p:txBody>
      </p:sp>
      <p:pic>
        <p:nvPicPr>
          <p:cNvPr id="71690" name="Picture 18" descr="C:\Documents and Settings\inikolenko\Рабочий стол\216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60985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91" name="AutoShape 3"/>
          <p:cNvSpPr>
            <a:spLocks noChangeArrowheads="1"/>
          </p:cNvSpPr>
          <p:nvPr/>
        </p:nvSpPr>
        <p:spPr bwMode="auto">
          <a:xfrm>
            <a:off x="381000" y="4629150"/>
            <a:ext cx="8629650" cy="1135063"/>
          </a:xfrm>
          <a:prstGeom prst="flowChartAlternateProcess">
            <a:avLst/>
          </a:prstGeom>
          <a:solidFill>
            <a:srgbClr val="CCFF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marL="342900" indent="-342900" algn="ctr" defTabSz="914400"/>
            <a:r>
              <a:rPr lang="uk-UA" altLang="uk-UA"/>
              <a:t>Розроблення 15 проектів НПА у сфері метрології  у зв’язку з прийняттям </a:t>
            </a:r>
          </a:p>
          <a:p>
            <a:pPr marL="342900" indent="-342900" algn="ctr" defTabSz="914400"/>
            <a:r>
              <a:rPr lang="uk-UA" altLang="uk-UA"/>
              <a:t>Закону України «Про внесення змін до деяких законодавчих актів України </a:t>
            </a:r>
          </a:p>
          <a:p>
            <a:pPr marL="342900" indent="-342900" algn="ctr" defTabSz="914400"/>
            <a:r>
              <a:rPr lang="uk-UA" altLang="uk-UA"/>
              <a:t>щодо імплементації актів законодавства Європейського Союзу </a:t>
            </a:r>
          </a:p>
          <a:p>
            <a:pPr marL="342900" indent="-342900" algn="ctr" defTabSz="914400"/>
            <a:r>
              <a:rPr lang="uk-UA" altLang="uk-UA"/>
              <a:t>у сфері технічного регулювання».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 txBox="1">
            <a:spLocks noChangeArrowheads="1"/>
          </p:cNvSpPr>
          <p:nvPr/>
        </p:nvSpPr>
        <p:spPr bwMode="auto">
          <a:xfrm>
            <a:off x="2281238" y="0"/>
            <a:ext cx="6862762" cy="758825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742950" lvl="1" indent="-285750" algn="ctr" defTabSz="914400">
              <a:buFont typeface="Arial" charset="0"/>
              <a:buNone/>
            </a:pPr>
            <a:r>
              <a:rPr lang="uk-UA" altLang="uk-UA" sz="2200" b="1">
                <a:solidFill>
                  <a:schemeClr val="hlink"/>
                </a:solidFill>
              </a:rPr>
              <a:t>ОЦІНКА ВІДПОВІДНОСТІ ТА АКРЕДИТАЦІЯ</a:t>
            </a:r>
          </a:p>
        </p:txBody>
      </p:sp>
      <p:sp>
        <p:nvSpPr>
          <p:cNvPr id="72707" name="AutoShape 3"/>
          <p:cNvSpPr>
            <a:spLocks noChangeArrowheads="1"/>
          </p:cNvSpPr>
          <p:nvPr/>
        </p:nvSpPr>
        <p:spPr bwMode="auto">
          <a:xfrm>
            <a:off x="228600" y="1500188"/>
            <a:ext cx="8809038" cy="1181100"/>
          </a:xfrm>
          <a:prstGeom prst="flowChartAlternateProcess">
            <a:avLst/>
          </a:prstGeom>
          <a:solidFill>
            <a:srgbClr val="99C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marL="342900" indent="-342900" algn="ctr" defTabSz="914400" eaLnBrk="0" hangingPunct="0">
              <a:buFont typeface="Arial" charset="0"/>
              <a:buNone/>
            </a:pPr>
            <a:r>
              <a:rPr lang="uk-UA" altLang="uk-UA"/>
              <a:t>Розроблення 7 проектів актів Уряду та 8 наказів Мінекономрозвитку у сфері </a:t>
            </a:r>
          </a:p>
          <a:p>
            <a:pPr marL="342900" indent="-342900" algn="ctr" defTabSz="914400" eaLnBrk="0" hangingPunct="0">
              <a:buFont typeface="Arial" charset="0"/>
              <a:buNone/>
            </a:pPr>
            <a:r>
              <a:rPr lang="uk-UA" altLang="uk-UA"/>
              <a:t>оцінки відповідності, необхідних для реалізації Закону України «Про внесення </a:t>
            </a:r>
          </a:p>
          <a:p>
            <a:pPr marL="342900" indent="-342900" algn="ctr" defTabSz="914400" eaLnBrk="0" hangingPunct="0">
              <a:buFont typeface="Arial" charset="0"/>
              <a:buNone/>
            </a:pPr>
            <a:r>
              <a:rPr lang="uk-UA" altLang="uk-UA"/>
              <a:t>змін до деяких законодавчих актів України щодо імплементації актів </a:t>
            </a:r>
          </a:p>
          <a:p>
            <a:pPr marL="342900" indent="-342900" algn="ctr" defTabSz="914400" eaLnBrk="0" hangingPunct="0">
              <a:buFont typeface="Arial" charset="0"/>
              <a:buNone/>
            </a:pPr>
            <a:r>
              <a:rPr lang="uk-UA" altLang="uk-UA"/>
              <a:t>законодавства Європейського Союзу у сфері технічного регулювання».</a:t>
            </a:r>
          </a:p>
        </p:txBody>
      </p:sp>
      <p:sp>
        <p:nvSpPr>
          <p:cNvPr id="72708" name="AutoShape 3"/>
          <p:cNvSpPr>
            <a:spLocks noChangeArrowheads="1"/>
          </p:cNvSpPr>
          <p:nvPr/>
        </p:nvSpPr>
        <p:spPr bwMode="auto">
          <a:xfrm>
            <a:off x="228600" y="2838450"/>
            <a:ext cx="8686800" cy="908050"/>
          </a:xfrm>
          <a:prstGeom prst="flowChartAlternateProcess">
            <a:avLst/>
          </a:prstGeom>
          <a:solidFill>
            <a:srgbClr val="99C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marL="342900" indent="-342900" algn="ctr" defTabSz="914400"/>
            <a:r>
              <a:rPr lang="uk-UA" altLang="uk-UA"/>
              <a:t>Внесення на розгляд Уряду проекту постанови КМУ «Про затвердження </a:t>
            </a:r>
          </a:p>
          <a:p>
            <a:pPr marL="342900" indent="-342900" algn="ctr" defTabSz="914400"/>
            <a:r>
              <a:rPr lang="uk-UA" altLang="uk-UA"/>
              <a:t>Технічного регламенту щодо шумового випромінювання у навколишнє </a:t>
            </a:r>
          </a:p>
          <a:p>
            <a:pPr marL="342900" indent="-342900" algn="ctr" defTabSz="914400"/>
            <a:r>
              <a:rPr lang="uk-UA" altLang="uk-UA"/>
              <a:t>середовище від обладнання, що використовується ззовні приміщень». </a:t>
            </a:r>
          </a:p>
        </p:txBody>
      </p:sp>
      <p:sp>
        <p:nvSpPr>
          <p:cNvPr id="72709" name="AutoShape 3"/>
          <p:cNvSpPr>
            <a:spLocks noChangeArrowheads="1"/>
          </p:cNvSpPr>
          <p:nvPr/>
        </p:nvSpPr>
        <p:spPr bwMode="auto">
          <a:xfrm>
            <a:off x="228600" y="3852863"/>
            <a:ext cx="8686800" cy="923925"/>
          </a:xfrm>
          <a:prstGeom prst="flowChartAlternateProcess">
            <a:avLst/>
          </a:prstGeom>
          <a:solidFill>
            <a:srgbClr val="99C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marL="342900" indent="-342900" algn="ctr" defTabSz="914400"/>
            <a:r>
              <a:rPr lang="uk-UA" altLang="uk-UA"/>
              <a:t>Продовження роботи щодо перегляду 3 технічних регламентів </a:t>
            </a:r>
          </a:p>
          <a:p>
            <a:pPr marL="342900" indent="-342900" algn="ctr" defTabSz="914400"/>
            <a:r>
              <a:rPr lang="uk-UA" altLang="uk-UA"/>
              <a:t>(щодо обмеження небезпечних речовин в електричному та електронному </a:t>
            </a:r>
          </a:p>
          <a:p>
            <a:pPr marL="342900" indent="-342900" algn="ctr" defTabSz="914400"/>
            <a:r>
              <a:rPr lang="uk-UA" altLang="uk-UA"/>
              <a:t>обладнанні, маркування текстильних волокон, мийних засобів).</a:t>
            </a:r>
          </a:p>
        </p:txBody>
      </p:sp>
      <p:sp>
        <p:nvSpPr>
          <p:cNvPr id="72710" name="AutoShape 3"/>
          <p:cNvSpPr>
            <a:spLocks noChangeArrowheads="1"/>
          </p:cNvSpPr>
          <p:nvPr/>
        </p:nvSpPr>
        <p:spPr bwMode="auto">
          <a:xfrm>
            <a:off x="228600" y="5780088"/>
            <a:ext cx="8686800" cy="817562"/>
          </a:xfrm>
          <a:prstGeom prst="flowChartAlternateProcess">
            <a:avLst/>
          </a:prstGeom>
          <a:solidFill>
            <a:srgbClr val="99C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marL="342900" indent="-342900" algn="ctr" defTabSz="914400"/>
            <a:r>
              <a:rPr lang="uk-UA" altLang="uk-UA"/>
              <a:t>Проведення планового моніторингу 4 призначених органів з оцінки відповідності</a:t>
            </a:r>
            <a:r>
              <a:rPr lang="ru-RU" altLang="uk-UA"/>
              <a:t> </a:t>
            </a:r>
          </a:p>
          <a:p>
            <a:pPr marL="342900" indent="-342900" algn="ctr" defTabSz="914400"/>
            <a:r>
              <a:rPr lang="uk-UA" altLang="uk-UA"/>
              <a:t>та моніторингу Національного агентства з акредитації України.</a:t>
            </a:r>
          </a:p>
        </p:txBody>
      </p:sp>
      <p:sp>
        <p:nvSpPr>
          <p:cNvPr id="72711" name="Rectangle 2"/>
          <p:cNvSpPr txBox="1">
            <a:spLocks noChangeArrowheads="1"/>
          </p:cNvSpPr>
          <p:nvPr/>
        </p:nvSpPr>
        <p:spPr bwMode="auto">
          <a:xfrm>
            <a:off x="2281238" y="758825"/>
            <a:ext cx="5353050" cy="61595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uk-UA" altLang="uk-UA" sz="2200" b="1">
                <a:solidFill>
                  <a:schemeClr val="folHlink"/>
                </a:solidFill>
              </a:rPr>
              <a:t>Завдання на ІІ півріччя 2019 року</a:t>
            </a:r>
          </a:p>
        </p:txBody>
      </p:sp>
      <p:sp>
        <p:nvSpPr>
          <p:cNvPr id="72713" name="AutoShape 3"/>
          <p:cNvSpPr>
            <a:spLocks noChangeArrowheads="1"/>
          </p:cNvSpPr>
          <p:nvPr/>
        </p:nvSpPr>
        <p:spPr bwMode="auto">
          <a:xfrm>
            <a:off x="228600" y="4921250"/>
            <a:ext cx="8686800" cy="673100"/>
          </a:xfrm>
          <a:prstGeom prst="flowChartAlternateProcess">
            <a:avLst/>
          </a:prstGeom>
          <a:solidFill>
            <a:srgbClr val="99C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marL="342900" indent="-342900" algn="ctr" defTabSz="914400"/>
            <a:r>
              <a:rPr lang="uk-UA" altLang="uk-UA"/>
              <a:t>Продовження удосконалення інфраструктури призначених органів з оцінки </a:t>
            </a:r>
          </a:p>
          <a:p>
            <a:pPr marL="342900" indent="-342900" algn="ctr" defTabSz="914400"/>
            <a:r>
              <a:rPr lang="uk-UA" altLang="uk-UA"/>
              <a:t>відповідності на виконання робіт згідно з технічними регламентами.</a:t>
            </a:r>
          </a:p>
        </p:txBody>
      </p:sp>
      <p:pic>
        <p:nvPicPr>
          <p:cNvPr id="7271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281238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AutoShape 3"/>
          <p:cNvSpPr>
            <a:spLocks noChangeArrowheads="1"/>
          </p:cNvSpPr>
          <p:nvPr/>
        </p:nvSpPr>
        <p:spPr bwMode="auto">
          <a:xfrm>
            <a:off x="301625" y="1747838"/>
            <a:ext cx="8726488" cy="941387"/>
          </a:xfrm>
          <a:prstGeom prst="flowChartAlternateProcess">
            <a:avLst/>
          </a:prstGeom>
          <a:solidFill>
            <a:srgbClr val="FFCC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marL="342900" indent="-342900" algn="ctr" defTabSz="914400" eaLnBrk="0" hangingPunct="0">
              <a:buFont typeface="Arial" charset="0"/>
              <a:buNone/>
            </a:pPr>
            <a:r>
              <a:rPr lang="uk-UA" altLang="uk-UA" sz="2200"/>
              <a:t>Підготовка до підписання Угоди АСАА, зокрема, виконання </a:t>
            </a:r>
          </a:p>
          <a:p>
            <a:pPr marL="342900" indent="-342900" algn="ctr" defTabSz="914400" eaLnBrk="0" hangingPunct="0">
              <a:buFont typeface="Arial" charset="0"/>
              <a:buNone/>
            </a:pPr>
            <a:r>
              <a:rPr lang="uk-UA" altLang="uk-UA" sz="2200"/>
              <a:t>положень Дорожньої карти підписання Угоди АСАА.</a:t>
            </a:r>
          </a:p>
        </p:txBody>
      </p:sp>
      <p:sp>
        <p:nvSpPr>
          <p:cNvPr id="70660" name="AutoShape 3"/>
          <p:cNvSpPr>
            <a:spLocks noChangeArrowheads="1"/>
          </p:cNvSpPr>
          <p:nvPr/>
        </p:nvSpPr>
        <p:spPr bwMode="auto">
          <a:xfrm>
            <a:off x="301625" y="2927350"/>
            <a:ext cx="8726488" cy="1031875"/>
          </a:xfrm>
          <a:prstGeom prst="flowChartAlternateProcess">
            <a:avLst/>
          </a:prstGeom>
          <a:solidFill>
            <a:srgbClr val="FFCC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marL="342900" indent="-342900" algn="ctr" defTabSz="914400"/>
            <a:r>
              <a:rPr lang="uk-UA" altLang="uk-UA" sz="2200"/>
              <a:t>Підготовка до проведення Міжнародного форуму з питань </a:t>
            </a:r>
          </a:p>
          <a:p>
            <a:pPr marL="342900" indent="-342900" algn="ctr" defTabSz="914400"/>
            <a:r>
              <a:rPr lang="uk-UA" altLang="uk-UA" sz="2200"/>
              <a:t>технічного регулювання у місті Дніпрі 9 – 10 жовтня 2019 року.</a:t>
            </a:r>
          </a:p>
        </p:txBody>
      </p:sp>
      <p:sp>
        <p:nvSpPr>
          <p:cNvPr id="70661" name="AutoShape 3"/>
          <p:cNvSpPr>
            <a:spLocks noChangeArrowheads="1"/>
          </p:cNvSpPr>
          <p:nvPr/>
        </p:nvSpPr>
        <p:spPr bwMode="auto">
          <a:xfrm>
            <a:off x="301625" y="4117975"/>
            <a:ext cx="8302625" cy="2041525"/>
          </a:xfrm>
          <a:prstGeom prst="flowChartAlternateProcess">
            <a:avLst/>
          </a:prstGeom>
          <a:solidFill>
            <a:srgbClr val="FFCC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46800" rIns="46800" anchor="ctr"/>
          <a:lstStyle/>
          <a:p>
            <a:pPr marL="342900" indent="-342900" algn="ctr" defTabSz="914400"/>
            <a:r>
              <a:rPr lang="uk-UA" altLang="uk-UA" sz="2200"/>
              <a:t>Прийняття новообраною ВРУ законопроекту </a:t>
            </a:r>
          </a:p>
          <a:p>
            <a:pPr marL="342900" indent="-342900" algn="ctr" defTabSz="914400"/>
            <a:r>
              <a:rPr lang="uk-UA" altLang="uk-UA" sz="2200"/>
              <a:t>реєстр. № 10222 від 11.04.2019 </a:t>
            </a:r>
          </a:p>
          <a:p>
            <a:pPr marL="342900" indent="-342900" algn="ctr" defTabSz="914400"/>
            <a:r>
              <a:rPr lang="uk-UA" altLang="uk-UA" sz="2200"/>
              <a:t>«Про внесення змін до деяких законодавчих актів України</a:t>
            </a:r>
          </a:p>
          <a:p>
            <a:pPr marL="342900" indent="-342900" algn="ctr" defTabSz="914400"/>
            <a:r>
              <a:rPr lang="uk-UA" altLang="uk-UA" sz="2200"/>
              <a:t> щодо підвищення конкурентоспроможності українських </a:t>
            </a:r>
          </a:p>
          <a:p>
            <a:pPr marL="342900" indent="-342900" algn="ctr" defTabSz="914400"/>
            <a:r>
              <a:rPr lang="uk-UA" altLang="uk-UA" sz="2200"/>
              <a:t>виробників та посилення захисту прав споживачів».</a:t>
            </a:r>
          </a:p>
        </p:txBody>
      </p:sp>
      <p:sp>
        <p:nvSpPr>
          <p:cNvPr id="70663" name="Rectangle 2"/>
          <p:cNvSpPr txBox="1">
            <a:spLocks noChangeArrowheads="1"/>
          </p:cNvSpPr>
          <p:nvPr/>
        </p:nvSpPr>
        <p:spPr bwMode="auto">
          <a:xfrm>
            <a:off x="1939925" y="981075"/>
            <a:ext cx="5353050" cy="61595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uk-UA" altLang="uk-UA" sz="2200" b="1">
                <a:solidFill>
                  <a:schemeClr val="folHlink"/>
                </a:solidFill>
              </a:rPr>
              <a:t>Завдання на ІІ півріччя 2019 року</a:t>
            </a:r>
          </a:p>
        </p:txBody>
      </p:sp>
      <p:sp>
        <p:nvSpPr>
          <p:cNvPr id="70665" name="Rectangle 2"/>
          <p:cNvSpPr txBox="1">
            <a:spLocks noChangeArrowheads="1"/>
          </p:cNvSpPr>
          <p:nvPr/>
        </p:nvSpPr>
        <p:spPr bwMode="auto">
          <a:xfrm>
            <a:off x="2701925" y="139700"/>
            <a:ext cx="6326188" cy="615950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Font typeface="Arial" charset="0"/>
              <a:buNone/>
            </a:pPr>
            <a:r>
              <a:rPr lang="uk-UA" altLang="uk-UA" sz="2800" b="1">
                <a:solidFill>
                  <a:schemeClr val="hlink"/>
                </a:solidFill>
                <a:latin typeface="Times New Roman" pitchFamily="18" charset="0"/>
                <a:ea typeface="Helvetica Neue UltraLight"/>
                <a:cs typeface="Helvetica Neue UltraLight"/>
              </a:rPr>
              <a:t>МІЖНАРОДНЕ СПІВРОБІТНИЦТВО</a:t>
            </a:r>
            <a:endParaRPr lang="uk-UA" altLang="uk-UA" sz="2800" b="1">
              <a:solidFill>
                <a:schemeClr val="hlink"/>
              </a:solidFill>
              <a:latin typeface="Helvetica Neue UltraLight"/>
              <a:ea typeface="Helvetica Neue UltraLight"/>
              <a:cs typeface="Helvetica Neue UltraLight"/>
            </a:endParaRPr>
          </a:p>
        </p:txBody>
      </p:sp>
      <p:pic>
        <p:nvPicPr>
          <p:cNvPr id="70666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236788" cy="86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itle 18"/>
          <p:cNvSpPr>
            <a:spLocks noGrp="1"/>
          </p:cNvSpPr>
          <p:nvPr>
            <p:ph type="title" idx="4294967295"/>
          </p:nvPr>
        </p:nvSpPr>
        <p:spPr>
          <a:xfrm>
            <a:off x="2381250" y="365125"/>
            <a:ext cx="6996113" cy="503238"/>
          </a:xfrm>
        </p:spPr>
        <p:txBody>
          <a:bodyPr/>
          <a:lstStyle/>
          <a:p>
            <a:pPr eaLnBrk="1" hangingPunct="1"/>
            <a:r>
              <a:rPr lang="uk-UA" sz="3200" b="1" smtClean="0">
                <a:ea typeface="MS PGothic"/>
              </a:rPr>
              <a:t> </a:t>
            </a:r>
            <a:r>
              <a:rPr lang="uk-UA" sz="2800" b="1" u="sng" smtClean="0">
                <a:ea typeface="MS PGothic"/>
              </a:rPr>
              <a:t> </a:t>
            </a:r>
          </a:p>
        </p:txBody>
      </p:sp>
      <p:sp>
        <p:nvSpPr>
          <p:cNvPr id="59394" name="Rectangle 3"/>
          <p:cNvSpPr>
            <a:spLocks noGrp="1"/>
          </p:cNvSpPr>
          <p:nvPr>
            <p:ph type="body" idx="4294967295"/>
          </p:nvPr>
        </p:nvSpPr>
        <p:spPr>
          <a:xfrm>
            <a:off x="-74613" y="1465263"/>
            <a:ext cx="9218613" cy="6083300"/>
          </a:xfrm>
        </p:spPr>
        <p:txBody>
          <a:bodyPr/>
          <a:lstStyle/>
          <a:p>
            <a:pPr algn="ctr">
              <a:lnSpc>
                <a:spcPct val="80000"/>
              </a:lnSpc>
              <a:buFont typeface="Arial" charset="0"/>
              <a:buNone/>
            </a:pPr>
            <a:endParaRPr lang="uk-UA" sz="2800" b="1" u="sng" smtClean="0">
              <a:ea typeface="MS PGothic"/>
            </a:endParaRPr>
          </a:p>
          <a:p>
            <a:pPr algn="ctr">
              <a:lnSpc>
                <a:spcPct val="80000"/>
              </a:lnSpc>
              <a:buFont typeface="Arial" charset="0"/>
              <a:buNone/>
            </a:pPr>
            <a:endParaRPr lang="uk-UA" sz="2800" b="1" u="sng" smtClean="0">
              <a:ea typeface="MS PGothic"/>
            </a:endParaRPr>
          </a:p>
          <a:p>
            <a:pPr algn="ctr">
              <a:lnSpc>
                <a:spcPct val="80000"/>
              </a:lnSpc>
              <a:buFont typeface="Arial" charset="0"/>
              <a:buNone/>
            </a:pPr>
            <a:endParaRPr lang="uk-UA" sz="2800" b="1" u="sng" smtClean="0">
              <a:ea typeface="MS PGothic"/>
            </a:endParaRP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uk-UA" sz="3600" b="1" u="sng" smtClean="0">
                <a:ea typeface="MS PGothic"/>
              </a:rPr>
              <a:t>Дякую за увагу!</a:t>
            </a:r>
            <a:endParaRPr lang="uk-UA" sz="3600" smtClean="0">
              <a:ea typeface="MS PGothic"/>
            </a:endParaRPr>
          </a:p>
          <a:p>
            <a:pPr algn="just">
              <a:lnSpc>
                <a:spcPct val="80000"/>
              </a:lnSpc>
              <a:buFont typeface="Arial" charset="0"/>
              <a:buNone/>
            </a:pPr>
            <a:endParaRPr lang="uk-UA" sz="3600" i="1" smtClean="0">
              <a:ea typeface="MS PGothi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wTemplat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5345</TotalTime>
  <Words>1162</Words>
  <Application>Microsoft Office PowerPoint</Application>
  <PresentationFormat>Экран (4:3)</PresentationFormat>
  <Paragraphs>198</Paragraphs>
  <Slides>17</Slides>
  <Notes>4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Шаблон оформления</vt:lpstr>
      </vt:variant>
      <vt:variant>
        <vt:i4>2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28" baseType="lpstr">
      <vt:lpstr>Arial</vt:lpstr>
      <vt:lpstr>MS PGothic</vt:lpstr>
      <vt:lpstr>Helvetica Neue Light</vt:lpstr>
      <vt:lpstr>Helvetica Neue UltraLight</vt:lpstr>
      <vt:lpstr>Calibri</vt:lpstr>
      <vt:lpstr>Times New Roman</vt:lpstr>
      <vt:lpstr>Wingdings</vt:lpstr>
      <vt:lpstr>NewTemplateME</vt:lpstr>
      <vt:lpstr>NewTemplateME</vt:lpstr>
      <vt:lpstr>Диаграмма</vt:lpstr>
      <vt:lpstr>Діаграма</vt:lpstr>
      <vt:lpstr>   ТЕЗИ ВИСТУПУ директора департаменту технічного регулювання Мінекономрозвитку  Віткіна Леоніда Михайловича  на засіданні науково-технічної ради у сфері технічного регулювання при Міністерстві економічного розвитку і торгівлі України, 16.07.2019, м. Київ   </vt:lpstr>
      <vt:lpstr> Стандартизація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  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106</dc:creator>
  <cp:lastModifiedBy>stezhko</cp:lastModifiedBy>
  <cp:revision>791</cp:revision>
  <dcterms:created xsi:type="dcterms:W3CDTF">2015-04-28T09:54:28Z</dcterms:created>
  <dcterms:modified xsi:type="dcterms:W3CDTF">2019-07-15T14:11:49Z</dcterms:modified>
</cp:coreProperties>
</file>