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charts/chart5.xml" ContentType="application/vnd.openxmlformats-officedocument.drawingml.chart+xml"/>
  <Override PartName="/ppt/drawings/drawing4.xml" ContentType="application/vnd.openxmlformats-officedocument.drawingml.chartshapes+xml"/>
  <Override PartName="/ppt/charts/chart6.xml" ContentType="application/vnd.openxmlformats-officedocument.drawingml.chart+xml"/>
  <Override PartName="/ppt/drawings/drawing5.xml" ContentType="application/vnd.openxmlformats-officedocument.drawingml.chartshapes+xml"/>
  <Override PartName="/ppt/charts/chart7.xml" ContentType="application/vnd.openxmlformats-officedocument.drawingml.chart+xml"/>
  <Override PartName="/ppt/drawings/drawing6.xml" ContentType="application/vnd.openxmlformats-officedocument.drawingml.chartshapes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drawings/drawing7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7021513" cy="9361488"/>
  <p:notesSz cx="6797675" cy="9874250"/>
  <p:defaultTextStyle>
    <a:defPPr>
      <a:defRPr lang="uk-UA"/>
    </a:defPPr>
    <a:lvl1pPr marL="0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8081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6163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404244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72325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40407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808488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76570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44651" algn="l" defTabSz="93616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7B35"/>
    <a:srgbClr val="CFB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96" autoAdjust="0"/>
    <p:restoredTop sz="94669" autoAdjust="0"/>
  </p:normalViewPr>
  <p:slideViewPr>
    <p:cSldViewPr>
      <p:cViewPr>
        <p:scale>
          <a:sx n="100" d="100"/>
          <a:sy n="100" d="100"/>
        </p:scale>
        <p:origin x="-1428" y="1788"/>
      </p:cViewPr>
      <p:guideLst>
        <p:guide orient="horz" pos="2949"/>
        <p:guide pos="22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dPt>
            <c:idx val="1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cat>
            <c:strRef>
              <c:f>Лист1!$A$2:$A$3</c:f>
              <c:strCache>
                <c:ptCount val="2"/>
                <c:pt idx="0">
                  <c:v>План</c:v>
                </c:pt>
                <c:pt idx="1">
                  <c:v>Факт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40.5</c:v>
                </c:pt>
                <c:pt idx="1">
                  <c:v>6.8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15"/>
        <c:holeSize val="59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uk-UA"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r>
              <a:rPr lang="uk-UA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79,9</a:t>
            </a:r>
            <a:r>
              <a:rPr lang="uk-UA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pPr>
              <a:defRPr lang="uk-UA" sz="1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r>
              <a:rPr lang="uk-UA" sz="105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млрд</a:t>
            </a:r>
            <a:r>
              <a:rPr lang="uk-UA" sz="10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 грн</a:t>
            </a:r>
          </a:p>
        </c:rich>
      </c:tx>
      <c:layout>
        <c:manualLayout>
          <c:xMode val="edge"/>
          <c:yMode val="edge"/>
          <c:x val="0.35697573142689537"/>
          <c:y val="0.24938895678257975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8479766113557849"/>
          <c:y val="7.7038223823084001E-3"/>
          <c:w val="0.64335200290175021"/>
          <c:h val="0.613902675343765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Pt>
            <c:idx val="0"/>
            <c:bubble3D val="0"/>
            <c:explosion val="11"/>
          </c:dPt>
          <c:dPt>
            <c:idx val="1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cat>
            <c:strRef>
              <c:f>Лист1!$A$2:$A$3</c:f>
              <c:strCache>
                <c:ptCount val="2"/>
                <c:pt idx="0">
                  <c:v>План</c:v>
                </c:pt>
                <c:pt idx="1">
                  <c:v>Факт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79.900000000000006</c:v>
                </c:pt>
                <c:pt idx="1">
                  <c:v>20.100000000000001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16"/>
        <c:holeSize val="50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5442106961660333E-2"/>
          <c:y val="1.581401086153825E-2"/>
          <c:w val="0.61594941831859995"/>
          <c:h val="0.7608786932170938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2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3"/>
            <c:bubble3D val="0"/>
            <c:spPr>
              <a:solidFill>
                <a:schemeClr val="accent5"/>
              </a:solidFill>
            </c:spPr>
          </c:dPt>
          <c:dLbls>
            <c:dLbl>
              <c:idx val="0"/>
              <c:layout>
                <c:manualLayout>
                  <c:x val="-6.4134288109401999E-2"/>
                  <c:y val="-7.42607546529917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2884111361363887"/>
                  <c:y val="0.21568327203410148"/>
                </c:manualLayout>
              </c:layout>
              <c:tx>
                <c:rich>
                  <a:bodyPr/>
                  <a:lstStyle/>
                  <a:p>
                    <a:r>
                      <a:rPr lang="uk-UA" dirty="0" smtClean="0"/>
                      <a:t>0,3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736959782246417E-2"/>
                  <c:y val="1.1466562194843847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5.3444188019512971E-3"/>
                  <c:y val="-5.4599196580496911E-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 sz="1200" b="1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Економічні</c:v>
                </c:pt>
                <c:pt idx="1">
                  <c:v>Інші</c:v>
                </c:pt>
                <c:pt idx="2">
                  <c:v>Соц</c:v>
                </c:pt>
                <c:pt idx="3">
                  <c:v>Екологічні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14.6</c:v>
                </c:pt>
                <c:pt idx="1">
                  <c:v>0.26400000000000001</c:v>
                </c:pt>
                <c:pt idx="2">
                  <c:v>1.1299999999999997</c:v>
                </c:pt>
                <c:pt idx="3">
                  <c:v>1.44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64"/>
        <c:holeSize val="50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100"/>
      <c:rAngAx val="1"/>
    </c:view3D>
    <c:floor>
      <c:thickness val="0"/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>
        <c:manualLayout>
          <c:layoutTarget val="inner"/>
          <c:xMode val="edge"/>
          <c:yMode val="edge"/>
          <c:x val="1.0216171617161717E-2"/>
          <c:y val="0.14111111111111113"/>
          <c:w val="0.97003822882288238"/>
          <c:h val="0.8091803567141704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Державний</c:v>
                </c:pt>
                <c:pt idx="1">
                  <c:v>Інші джерела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</c:v>
                </c:pt>
                <c:pt idx="1">
                  <c:v>10</c:v>
                </c:pt>
                <c:pt idx="2">
                  <c:v>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4928492849284928E-3"/>
                  <c:y val="0.39740357636717305"/>
                </c:manualLayout>
              </c:layout>
              <c:tx>
                <c:rich>
                  <a:bodyPr/>
                  <a:lstStyle/>
                  <a:p>
                    <a:r>
                      <a:rPr lang="uk-UA" sz="1050" dirty="0" smtClean="0">
                        <a:solidFill>
                          <a:schemeClr val="tx1"/>
                        </a:solidFill>
                      </a:rPr>
                      <a:t>73,6 %</a:t>
                    </a:r>
                    <a:endParaRPr lang="uk-UA" sz="1050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047854785478548E-2"/>
                  <c:y val="0.16256103578662293"/>
                </c:manualLayout>
              </c:layout>
              <c:tx>
                <c:rich>
                  <a:bodyPr/>
                  <a:lstStyle/>
                  <a:p>
                    <a:r>
                      <a:rPr lang="uk-UA" sz="1050" dirty="0" smtClean="0">
                        <a:solidFill>
                          <a:schemeClr val="tx1"/>
                        </a:solidFill>
                      </a:rPr>
                      <a:t>21,2 %</a:t>
                    </a:r>
                    <a:endParaRPr lang="uk-UA" sz="105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7.0495049504950497E-3"/>
                  <c:y val="0.10055484470659791"/>
                </c:manualLayout>
              </c:layout>
              <c:tx>
                <c:rich>
                  <a:bodyPr/>
                  <a:lstStyle/>
                  <a:p>
                    <a:r>
                      <a:rPr lang="uk-UA" sz="1050" dirty="0" smtClean="0">
                        <a:solidFill>
                          <a:schemeClr val="tx1"/>
                        </a:solidFill>
                      </a:rPr>
                      <a:t>5,2 %</a:t>
                    </a:r>
                    <a:endParaRPr lang="en-US" sz="105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 rot="0" vert="horz"/>
              <a:lstStyle/>
              <a:p>
                <a:pPr>
                  <a:defRPr lang="uk-UA" sz="1050" b="1">
                    <a:solidFill>
                      <a:schemeClr val="tx1"/>
                    </a:solidFill>
                  </a:defRPr>
                </a:pPr>
                <a:endParaRPr lang="uk-UA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</c:dLbls>
          <c:cat>
            <c:strRef>
              <c:f>Лист1!$A$2:$A$3</c:f>
              <c:strCache>
                <c:ptCount val="2"/>
                <c:pt idx="0">
                  <c:v>Державний</c:v>
                </c:pt>
                <c:pt idx="1">
                  <c:v>Інші джерела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90</c:v>
                </c:pt>
                <c:pt idx="1">
                  <c:v>30</c:v>
                </c:pt>
                <c:pt idx="2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"/>
        <c:gapDepth val="44"/>
        <c:shape val="cone"/>
        <c:axId val="28453888"/>
        <c:axId val="28459776"/>
        <c:axId val="0"/>
      </c:bar3DChart>
      <c:catAx>
        <c:axId val="28453888"/>
        <c:scaling>
          <c:orientation val="minMax"/>
        </c:scaling>
        <c:delete val="1"/>
        <c:axPos val="b"/>
        <c:majorTickMark val="out"/>
        <c:minorTickMark val="none"/>
        <c:tickLblPos val="nextTo"/>
        <c:crossAx val="28459776"/>
        <c:crosses val="autoZero"/>
        <c:auto val="1"/>
        <c:lblAlgn val="ctr"/>
        <c:lblOffset val="100"/>
        <c:noMultiLvlLbl val="0"/>
      </c:catAx>
      <c:valAx>
        <c:axId val="28459776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28453888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spPr>
    <a:ln>
      <a:noFill/>
    </a:ln>
    <a:scene3d>
      <a:camera prst="orthographicFront"/>
      <a:lightRig rig="threePt" dir="t"/>
    </a:scene3d>
    <a:sp3d>
      <a:bevelT w="6350"/>
    </a:sp3d>
  </c:spPr>
  <c:txPr>
    <a:bodyPr/>
    <a:lstStyle/>
    <a:p>
      <a:pPr>
        <a:defRPr sz="1800">
          <a:latin typeface="Verdana" panose="020B0604030504040204" pitchFamily="34" charset="0"/>
          <a:ea typeface="Verdana" panose="020B0604030504040204" pitchFamily="34" charset="0"/>
          <a:cs typeface="Verdana" panose="020B0604030504040204" pitchFamily="34" charset="0"/>
        </a:defRPr>
      </a:pPr>
      <a:endParaRPr lang="uk-UA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"/>
          <c:y val="0.1147372514165093"/>
          <c:w val="1"/>
          <c:h val="0.7239963103514816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2015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/>
          </c:spPr>
          <c:invertIfNegative val="0"/>
          <c:dLbls>
            <c:txPr>
              <a:bodyPr/>
              <a:lstStyle/>
              <a:p>
                <a:pPr>
                  <a:defRPr lang="uk-UA" sz="1050" b="1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Державний бюджет</c:v>
                </c:pt>
                <c:pt idx="1">
                  <c:v>Місцевий бюджет</c:v>
                </c:pt>
                <c:pt idx="2">
                  <c:v>Інші джерела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29.8</c:v>
                </c:pt>
                <c:pt idx="1">
                  <c:v>1.6</c:v>
                </c:pt>
                <c:pt idx="2">
                  <c:v>20.5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cat>
            <c:strRef>
              <c:f>Лист1!$A$2:$A$4</c:f>
              <c:strCache>
                <c:ptCount val="3"/>
                <c:pt idx="0">
                  <c:v>Державний бюджет</c:v>
                </c:pt>
                <c:pt idx="1">
                  <c:v>Місцевий бюджет</c:v>
                </c:pt>
                <c:pt idx="2">
                  <c:v>Інші джерела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17.399999999999999</c:v>
                </c:pt>
                <c:pt idx="1">
                  <c:v>1.3</c:v>
                </c:pt>
                <c:pt idx="2">
                  <c:v>5.3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overlap val="100"/>
        <c:axId val="28507520"/>
        <c:axId val="28611712"/>
      </c:barChart>
      <c:catAx>
        <c:axId val="285075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uk-UA"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uk-UA"/>
          </a:p>
        </c:txPr>
        <c:crossAx val="28611712"/>
        <c:crosses val="autoZero"/>
        <c:auto val="1"/>
        <c:lblAlgn val="ctr"/>
        <c:lblOffset val="100"/>
        <c:noMultiLvlLbl val="0"/>
      </c:catAx>
      <c:valAx>
        <c:axId val="28611712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%" sourceLinked="1"/>
        <c:majorTickMark val="out"/>
        <c:minorTickMark val="none"/>
        <c:tickLblPos val="nextTo"/>
        <c:crossAx val="285075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9852494693570493E-2"/>
          <c:y val="0.16120024370430544"/>
          <c:w val="0.92418898949461281"/>
          <c:h val="0.710717029279836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Кількість ДЦП (шт.)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4122356860743133E-3"/>
                  <c:y val="3.7650404417288535E-2"/>
                </c:manualLayout>
              </c:layout>
              <c:spPr/>
              <c:txPr>
                <a:bodyPr rot="-5400000" vert="horz" anchor="ctr" anchorCtr="0"/>
                <a:lstStyle/>
                <a:p>
                  <a:pPr>
                    <a:defRPr lang="uk-UA" sz="800" b="1">
                      <a:latin typeface="Verdana" panose="020B0604030504040204" pitchFamily="34" charset="0"/>
                      <a:ea typeface="Verdana" panose="020B0604030504040204" pitchFamily="34" charset="0"/>
                      <a:cs typeface="Verdana" panose="020B0604030504040204" pitchFamily="34" charset="0"/>
                    </a:defRPr>
                  </a:pPr>
                  <a:endParaRPr lang="uk-UA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6867997528144248E-7"/>
                  <c:y val="7.107117368658284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rot="-5400000" vert="horz"/>
              <a:lstStyle/>
              <a:p>
                <a:pPr>
                  <a:defRPr lang="uk-UA" sz="800" b="1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Лист1!$A$2:$A$11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8</c:v>
                </c:pt>
                <c:pt idx="1">
                  <c:v>25</c:v>
                </c:pt>
                <c:pt idx="2">
                  <c:v>41</c:v>
                </c:pt>
                <c:pt idx="3">
                  <c:v>54</c:v>
                </c:pt>
                <c:pt idx="4">
                  <c:v>53</c:v>
                </c:pt>
                <c:pt idx="5">
                  <c:v>57</c:v>
                </c:pt>
                <c:pt idx="6">
                  <c:v>64</c:v>
                </c:pt>
                <c:pt idx="7">
                  <c:v>60</c:v>
                </c:pt>
                <c:pt idx="8">
                  <c:v>44</c:v>
                </c:pt>
                <c:pt idx="9">
                  <c:v>29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Загальний обсяг фінансування, визначений програмами (млрд. грн)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cat>
            <c:numRef>
              <c:f>Лист1!$A$2:$A$11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9.4</c:v>
                </c:pt>
                <c:pt idx="1">
                  <c:v>47.1</c:v>
                </c:pt>
                <c:pt idx="2">
                  <c:v>65.5</c:v>
                </c:pt>
                <c:pt idx="3">
                  <c:v>84.6</c:v>
                </c:pt>
                <c:pt idx="4">
                  <c:v>116.7</c:v>
                </c:pt>
                <c:pt idx="5">
                  <c:v>132.5</c:v>
                </c:pt>
                <c:pt idx="6">
                  <c:v>170.3</c:v>
                </c:pt>
                <c:pt idx="7">
                  <c:v>203.3</c:v>
                </c:pt>
                <c:pt idx="8">
                  <c:v>197.5</c:v>
                </c:pt>
                <c:pt idx="9">
                  <c:v>79.900000000000006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Обсяги фінансування за рахунок Державного бюджету (млрд. грн)</c:v>
                </c:pt>
              </c:strCache>
            </c:strRef>
          </c:tx>
          <c:invertIfNegative val="0"/>
          <c:cat>
            <c:numRef>
              <c:f>Лист1!$A$2:$A$11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0.9</c:v>
                </c:pt>
                <c:pt idx="1">
                  <c:v>23.9</c:v>
                </c:pt>
                <c:pt idx="2">
                  <c:v>25.2</c:v>
                </c:pt>
                <c:pt idx="3">
                  <c:v>39.5</c:v>
                </c:pt>
                <c:pt idx="4">
                  <c:v>36.4</c:v>
                </c:pt>
                <c:pt idx="5">
                  <c:v>47.8</c:v>
                </c:pt>
                <c:pt idx="6">
                  <c:v>48.5</c:v>
                </c:pt>
                <c:pt idx="7">
                  <c:v>50.5</c:v>
                </c:pt>
                <c:pt idx="8">
                  <c:v>44.3</c:v>
                </c:pt>
                <c:pt idx="9">
                  <c:v>44.6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"/>
        <c:overlap val="-1"/>
        <c:axId val="28531328"/>
        <c:axId val="28545408"/>
      </c:barChart>
      <c:catAx>
        <c:axId val="285313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uk-UA"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uk-UA"/>
          </a:p>
        </c:txPr>
        <c:crossAx val="28545408"/>
        <c:crosses val="autoZero"/>
        <c:auto val="1"/>
        <c:lblAlgn val="ctr"/>
        <c:lblOffset val="100"/>
        <c:noMultiLvlLbl val="0"/>
      </c:catAx>
      <c:valAx>
        <c:axId val="28545408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2853132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6.4563798060130601E-4"/>
          <c:y val="0.25724007111734365"/>
          <c:w val="0.57901421317069246"/>
          <c:h val="0.25081540792307311"/>
        </c:manualLayout>
      </c:layout>
      <c:overlay val="0"/>
      <c:txPr>
        <a:bodyPr/>
        <a:lstStyle/>
        <a:p>
          <a:pPr>
            <a:defRPr lang="uk-UA" sz="6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defRPr>
          </a:pPr>
          <a:endParaRPr lang="uk-UA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4435538252096146E-2"/>
          <c:y val="5.7060653391453241E-2"/>
          <c:w val="0.93327989617924356"/>
          <c:h val="0.8277626015410052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Планові обсяги фінансування</c:v>
                </c:pt>
              </c:strCache>
            </c:strRef>
          </c:tx>
          <c:invertIfNegative val="0"/>
          <c:cat>
            <c:numRef>
              <c:f>Лист1!$A$2:$A$11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9.4</c:v>
                </c:pt>
                <c:pt idx="1">
                  <c:v>47.1</c:v>
                </c:pt>
                <c:pt idx="2">
                  <c:v>65.5</c:v>
                </c:pt>
                <c:pt idx="3">
                  <c:v>84.6</c:v>
                </c:pt>
                <c:pt idx="4">
                  <c:v>116.7</c:v>
                </c:pt>
                <c:pt idx="5">
                  <c:v>132.5</c:v>
                </c:pt>
                <c:pt idx="6">
                  <c:v>170.3</c:v>
                </c:pt>
                <c:pt idx="7">
                  <c:v>203.3</c:v>
                </c:pt>
                <c:pt idx="8">
                  <c:v>197.5</c:v>
                </c:pt>
                <c:pt idx="9">
                  <c:v>79.900000000000006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Фактичні обсяги фінансування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invertIfNegative val="0"/>
          <c:cat>
            <c:numRef>
              <c:f>Лист1!$A$2:$A$11</c:f>
              <c:numCache>
                <c:formatCode>General</c:formatCod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</c:numCache>
            </c:numRef>
          </c:cat>
          <c:val>
            <c:numRef>
              <c:f>Лист1!$C$2:$C$11</c:f>
              <c:numCache>
                <c:formatCode>General</c:formatCode>
                <c:ptCount val="10"/>
                <c:pt idx="0">
                  <c:v>0.1</c:v>
                </c:pt>
                <c:pt idx="1">
                  <c:v>19.600000000000001</c:v>
                </c:pt>
                <c:pt idx="2">
                  <c:v>16</c:v>
                </c:pt>
                <c:pt idx="3">
                  <c:v>13.4</c:v>
                </c:pt>
                <c:pt idx="4">
                  <c:v>55.7</c:v>
                </c:pt>
                <c:pt idx="5">
                  <c:v>47.8</c:v>
                </c:pt>
                <c:pt idx="6">
                  <c:v>59</c:v>
                </c:pt>
                <c:pt idx="7">
                  <c:v>40</c:v>
                </c:pt>
                <c:pt idx="8">
                  <c:v>51.7</c:v>
                </c:pt>
                <c:pt idx="9">
                  <c:v>25.2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8742784"/>
        <c:axId val="28744320"/>
      </c:barChart>
      <c:catAx>
        <c:axId val="28742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uk-UA" sz="8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uk-UA"/>
          </a:p>
        </c:txPr>
        <c:crossAx val="28744320"/>
        <c:crosses val="autoZero"/>
        <c:auto val="1"/>
        <c:lblAlgn val="ctr"/>
        <c:lblOffset val="100"/>
        <c:noMultiLvlLbl val="0"/>
      </c:catAx>
      <c:valAx>
        <c:axId val="28744320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28742784"/>
        <c:crosses val="autoZero"/>
        <c:crossBetween val="between"/>
      </c:valAx>
      <c:spPr>
        <a:noFill/>
      </c:spPr>
    </c:plotArea>
    <c:legend>
      <c:legendPos val="r"/>
      <c:layout>
        <c:manualLayout>
          <c:xMode val="edge"/>
          <c:yMode val="edge"/>
          <c:x val="1.2252376044887211E-2"/>
          <c:y val="0.23343321330309708"/>
          <c:w val="0.48255372342455827"/>
          <c:h val="0.18087205996719322"/>
        </c:manualLayout>
      </c:layout>
      <c:overlay val="0"/>
      <c:txPr>
        <a:bodyPr/>
        <a:lstStyle/>
        <a:p>
          <a:pPr>
            <a:defRPr lang="uk-UA" sz="6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defRPr>
          </a:pPr>
          <a:endParaRPr lang="uk-UA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txPr>
        <a:bodyPr/>
        <a:lstStyle/>
        <a:p>
          <a:pPr>
            <a:defRPr lang="uk-UA"/>
          </a:pPr>
          <a:endParaRPr lang="uk-UA"/>
        </a:p>
      </c:txPr>
    </c:title>
    <c:autoTitleDeleted val="0"/>
    <c:view3D>
      <c:rotX val="0"/>
      <c:rotY val="0"/>
      <c:rAngAx val="1"/>
    </c:view3D>
    <c:floor>
      <c:thickness val="0"/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>
        <c:manualLayout>
          <c:layoutTarget val="inner"/>
          <c:xMode val="edge"/>
          <c:yMode val="edge"/>
          <c:x val="0.1690684183856597"/>
          <c:y val="0.696811176073029"/>
          <c:w val="0.83093158161434033"/>
          <c:h val="0.2358814877050698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  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tx2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</c:spPr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050" dirty="0" smtClean="0"/>
                      <a:t>41,51</a:t>
                    </a:r>
                    <a:r>
                      <a:rPr lang="uk-UA" sz="105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3</a:t>
                    </a:r>
                    <a:r>
                      <a:rPr lang="uk-UA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uk-UA" smtClean="0"/>
                      <a:t>9</a:t>
                    </a:r>
                    <a:r>
                      <a:rPr lang="en-US" smtClean="0"/>
                      <a:t>1</a:t>
                    </a:r>
                    <a:r>
                      <a:rPr lang="uk-UA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16,67</a:t>
                    </a:r>
                    <a:r>
                      <a:rPr lang="uk-UA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 sz="1050" b="1">
                    <a:solidFill>
                      <a:schemeClr val="bg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Державний бюджет</c:v>
                </c:pt>
                <c:pt idx="1">
                  <c:v>Місцеві бюджети</c:v>
                </c:pt>
                <c:pt idx="2">
                  <c:v>Інші джерела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41.51</c:v>
                </c:pt>
                <c:pt idx="1">
                  <c:v>38.909999999999997</c:v>
                </c:pt>
                <c:pt idx="2">
                  <c:v>16.670000000000002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shape val="cylinder"/>
        <c:axId val="67499136"/>
        <c:axId val="67500672"/>
        <c:axId val="0"/>
      </c:bar3DChart>
      <c:catAx>
        <c:axId val="674991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uk-UA" sz="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endParaRPr lang="uk-UA"/>
          </a:p>
        </c:txPr>
        <c:crossAx val="67500672"/>
        <c:crosses val="autoZero"/>
        <c:auto val="1"/>
        <c:lblAlgn val="ctr"/>
        <c:lblOffset val="100"/>
        <c:noMultiLvlLbl val="0"/>
      </c:catAx>
      <c:valAx>
        <c:axId val="67500672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674991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uk-UA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pPr>
            <a:r>
              <a:rPr lang="uk-UA" sz="1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Факт</a:t>
            </a:r>
            <a:endParaRPr lang="uk-UA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c:rich>
      </c:tx>
      <c:layout>
        <c:manualLayout>
          <c:xMode val="edge"/>
          <c:yMode val="edge"/>
          <c:x val="4.790366263706357E-3"/>
          <c:y val="0.62781996315059363"/>
        </c:manualLayout>
      </c:layout>
      <c:overlay val="0"/>
    </c:title>
    <c:autoTitleDeleted val="0"/>
    <c:view3D>
      <c:rotX val="0"/>
      <c:rotY val="0"/>
      <c:rAngAx val="1"/>
    </c:view3D>
    <c:floor>
      <c:thickness val="0"/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>
        <c:manualLayout>
          <c:layoutTarget val="inner"/>
          <c:xMode val="edge"/>
          <c:yMode val="edge"/>
          <c:x val="0.10441687078054908"/>
          <c:y val="8.1028528938318967E-2"/>
          <c:w val="0.8955831292194506"/>
          <c:h val="0.7971573020631755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</c:spPr>
          </c:dPt>
          <c:dLbls>
            <c:dLbl>
              <c:idx val="0"/>
              <c:layout>
                <c:manualLayout>
                  <c:x val="3.4842020244585494E-3"/>
                  <c:y val="-0.4185466421003956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9684040489170988E-3"/>
                  <c:y val="-0.17003457335328567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5,</a:t>
                    </a:r>
                    <a:r>
                      <a:rPr lang="uk-UA" dirty="0" smtClean="0"/>
                      <a:t>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-0.1961937384845604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21,</a:t>
                    </a:r>
                    <a:r>
                      <a:rPr lang="uk-UA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 sz="1000" b="1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Державний бюджет</c:v>
                </c:pt>
                <c:pt idx="1">
                  <c:v>Місцеві бюджети</c:v>
                </c:pt>
                <c:pt idx="2">
                  <c:v>Інші джерела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0.73699999999999999</c:v>
                </c:pt>
                <c:pt idx="1">
                  <c:v>5.1999999999999998E-2</c:v>
                </c:pt>
                <c:pt idx="2">
                  <c:v>0.21099999999999999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shape val="cylinder"/>
        <c:axId val="67621248"/>
        <c:axId val="67622784"/>
        <c:axId val="0"/>
      </c:bar3DChart>
      <c:catAx>
        <c:axId val="67621248"/>
        <c:scaling>
          <c:orientation val="minMax"/>
        </c:scaling>
        <c:delete val="1"/>
        <c:axPos val="b"/>
        <c:majorTickMark val="out"/>
        <c:minorTickMark val="none"/>
        <c:tickLblPos val="nextTo"/>
        <c:crossAx val="67622784"/>
        <c:crosses val="autoZero"/>
        <c:auto val="1"/>
        <c:lblAlgn val="ctr"/>
        <c:lblOffset val="100"/>
        <c:noMultiLvlLbl val="0"/>
      </c:catAx>
      <c:valAx>
        <c:axId val="67622784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.0%" sourceLinked="1"/>
        <c:majorTickMark val="out"/>
        <c:minorTickMark val="none"/>
        <c:tickLblPos val="nextTo"/>
        <c:crossAx val="676212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2.2697331949414846E-2"/>
          <c:y val="0.68133793178956581"/>
        </c:manualLayout>
      </c:layout>
      <c:overlay val="0"/>
      <c:txPr>
        <a:bodyPr/>
        <a:lstStyle/>
        <a:p>
          <a:pPr>
            <a:defRPr lang="uk-UA" sz="10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defRPr>
          </a:pPr>
          <a:endParaRPr lang="uk-UA"/>
        </a:p>
      </c:txPr>
    </c:title>
    <c:autoTitleDeleted val="0"/>
    <c:view3D>
      <c:rotX val="0"/>
      <c:rotY val="0"/>
      <c:rAngAx val="1"/>
    </c:view3D>
    <c:floor>
      <c:thickness val="0"/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>
        <c:manualLayout>
          <c:layoutTarget val="inner"/>
          <c:xMode val="edge"/>
          <c:yMode val="edge"/>
          <c:x val="0.12313321284158811"/>
          <c:y val="7.9952920567142954E-2"/>
          <c:w val="0.87686678715841193"/>
          <c:h val="0.88275907373953044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</c:spPr>
          </c:dPt>
          <c:dLbls>
            <c:dLbl>
              <c:idx val="0"/>
              <c:layout>
                <c:manualLayout>
                  <c:x val="0"/>
                  <c:y val="-0.3337165380193792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55,8%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0.1390488881093902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7860095992647628E-3"/>
                  <c:y val="-0.3198116822685718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9,9%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 anchor="t" anchorCtr="0"/>
              <a:lstStyle/>
              <a:p>
                <a:pPr>
                  <a:defRPr lang="uk-UA" sz="1000" b="1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Державний бюджет</c:v>
                </c:pt>
                <c:pt idx="1">
                  <c:v>Місцеві бюджети</c:v>
                </c:pt>
                <c:pt idx="2">
                  <c:v>Інші джерела</c:v>
                </c:pt>
              </c:strCache>
            </c:strRef>
          </c:cat>
          <c:val>
            <c:numRef>
              <c:f>Лист1!$B$2:$B$4</c:f>
              <c:numCache>
                <c:formatCode>0.00%</c:formatCode>
                <c:ptCount val="3"/>
                <c:pt idx="0">
                  <c:v>0.55810000000000004</c:v>
                </c:pt>
                <c:pt idx="1">
                  <c:v>4.2400000000000007E-2</c:v>
                </c:pt>
                <c:pt idx="2">
                  <c:v>0.39950000000000008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50"/>
        <c:shape val="cylinder"/>
        <c:axId val="69971328"/>
        <c:axId val="69973120"/>
        <c:axId val="0"/>
      </c:bar3DChart>
      <c:catAx>
        <c:axId val="69971328"/>
        <c:scaling>
          <c:orientation val="minMax"/>
        </c:scaling>
        <c:delete val="1"/>
        <c:axPos val="b"/>
        <c:majorTickMark val="out"/>
        <c:minorTickMark val="none"/>
        <c:tickLblPos val="nextTo"/>
        <c:crossAx val="69973120"/>
        <c:crosses val="autoZero"/>
        <c:auto val="1"/>
        <c:lblAlgn val="ctr"/>
        <c:lblOffset val="100"/>
        <c:noMultiLvlLbl val="0"/>
      </c:catAx>
      <c:valAx>
        <c:axId val="69973120"/>
        <c:scaling>
          <c:orientation val="minMax"/>
        </c:scaling>
        <c:delete val="1"/>
        <c:axPos val="l"/>
        <c:majorGridlines>
          <c:spPr>
            <a:ln>
              <a:noFill/>
            </a:ln>
          </c:spPr>
        </c:majorGridlines>
        <c:numFmt formatCode="0.00%" sourceLinked="1"/>
        <c:majorTickMark val="out"/>
        <c:minorTickMark val="none"/>
        <c:tickLblPos val="nextTo"/>
        <c:crossAx val="699713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0"/>
      <c:rotY val="170"/>
      <c:depthPercent val="100"/>
      <c:rAngAx val="1"/>
    </c:view3D>
    <c:floor>
      <c:thickness val="0"/>
    </c:floor>
    <c:sideWall>
      <c:thickness val="0"/>
      <c:spPr>
        <a:effectLst/>
      </c:spPr>
    </c:sideWall>
    <c:backWall>
      <c:thickness val="0"/>
      <c:spPr>
        <a:effectLst/>
      </c:spPr>
    </c:backWall>
    <c:plotArea>
      <c:layout>
        <c:manualLayout>
          <c:layoutTarget val="inner"/>
          <c:xMode val="edge"/>
          <c:yMode val="edge"/>
          <c:x val="1.4454538910167604E-2"/>
          <c:y val="0.18941186151282641"/>
          <c:w val="0.50746884235931078"/>
          <c:h val="0.777930920984962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Державна цільова економічна програма розвитку автомобільних доріг загального користування на 2013-2018 роки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0.39749982002960915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800" b="1" dirty="0" smtClean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rPr>
                      <a:t>3,56</a:t>
                    </a:r>
                    <a:r>
                      <a:rPr lang="uk-UA" sz="800" b="1" dirty="0" smtClean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rPr>
                      <a:t> млрд.</a:t>
                    </a:r>
                    <a:r>
                      <a:rPr lang="uk-UA" sz="800" b="1" baseline="0" dirty="0" smtClean="0">
                        <a:solidFill>
                          <a:schemeClr val="bg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rPr>
                      <a:t> грн.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 sz="800" b="1">
                    <a:solidFill>
                      <a:schemeClr val="bg1"/>
                    </a:solidFill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</c:f>
              <c:numCache>
                <c:formatCode>General</c:formatCode>
                <c:ptCount val="1"/>
                <c:pt idx="0">
                  <c:v>2016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3.56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Загальнодержавна цільова науково-технічна космічна програма України на 2013-2017 роки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8.672723346100562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 sz="800" b="1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</c:f>
              <c:numCache>
                <c:formatCode>General</c:formatCode>
                <c:ptCount val="1"/>
                <c:pt idx="0">
                  <c:v>2016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0.75000000000000011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Державна цільова програма розвитку міського електротранспорту на період до 2017 року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5.9624973004441376E-2"/>
                  <c:y val="-1.3062887000884578E-2"/>
                </c:manualLayout>
              </c:layout>
              <c:tx>
                <c:rich>
                  <a:bodyPr/>
                  <a:lstStyle/>
                  <a:p>
                    <a:r>
                      <a:rPr lang="uk-UA" b="1" dirty="0" smtClean="0"/>
                      <a:t>0,</a:t>
                    </a:r>
                    <a:r>
                      <a:rPr lang="en-US" b="1" dirty="0" smtClean="0"/>
                      <a:t>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 sz="800" b="1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</c:f>
              <c:numCache>
                <c:formatCode>General</c:formatCode>
                <c:ptCount val="1"/>
                <c:pt idx="0">
                  <c:v>2016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0.51300000000000001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Загальнодержавна цільова програма розвитку водного господарства та екологічного оздоровлення басейну річки Дніпро на період до 2021 року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-5.2397703549357563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uk-UA" b="1" dirty="0" smtClean="0"/>
                      <a:t>0</a:t>
                    </a:r>
                    <a:r>
                      <a:rPr lang="en-US" b="1" dirty="0" smtClean="0"/>
                      <a:t>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lang="uk-UA" sz="800" b="1"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</c:f>
              <c:numCache>
                <c:formatCode>General</c:formatCode>
                <c:ptCount val="1"/>
                <c:pt idx="0">
                  <c:v>2016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0.43000000000000005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shape val="box"/>
        <c:axId val="109973504"/>
        <c:axId val="109975040"/>
        <c:axId val="0"/>
      </c:bar3DChart>
      <c:catAx>
        <c:axId val="10997350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09975040"/>
        <c:crosses val="autoZero"/>
        <c:auto val="1"/>
        <c:lblAlgn val="ctr"/>
        <c:lblOffset val="100"/>
        <c:noMultiLvlLbl val="0"/>
      </c:catAx>
      <c:valAx>
        <c:axId val="109975040"/>
        <c:scaling>
          <c:orientation val="minMax"/>
        </c:scaling>
        <c:delete val="1"/>
        <c:axPos val="b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crossAx val="109973504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0.45893161039782132"/>
          <c:y val="0.14532924646684908"/>
          <c:w val="0.53589477437119215"/>
          <c:h val="0.76159305506984032"/>
        </c:manualLayout>
      </c:layout>
      <c:overlay val="0"/>
      <c:txPr>
        <a:bodyPr/>
        <a:lstStyle/>
        <a:p>
          <a:pPr>
            <a:defRPr lang="uk-UA" sz="7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defRPr>
          </a:pPr>
          <a:endParaRPr lang="uk-UA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uk-UA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F99DDC-5917-4069-91CA-40DB6FCC51BB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72E65BD-7FD5-411B-8CD9-422A022D26ED}">
      <dgm:prSet phldrT="[Текст]" custT="1"/>
      <dgm:spPr>
        <a:solidFill>
          <a:schemeClr val="accent5">
            <a:lumMod val="75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uk-UA" sz="1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18,5%</a:t>
          </a:r>
          <a:endParaRPr lang="uk-UA" sz="10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FD631856-30F9-4A1A-B14F-5775B658F437}" type="parTrans" cxnId="{EAE427C1-EEA5-47A3-BC82-C820757D3C50}">
      <dgm:prSet/>
      <dgm:spPr/>
      <dgm:t>
        <a:bodyPr/>
        <a:lstStyle/>
        <a:p>
          <a:endParaRPr lang="uk-UA"/>
        </a:p>
      </dgm:t>
    </dgm:pt>
    <dgm:pt modelId="{0A2884FA-47C0-49AD-B52E-E97E10671406}" type="sibTrans" cxnId="{EAE427C1-EEA5-47A3-BC82-C820757D3C50}">
      <dgm:prSet/>
      <dgm:spPr/>
      <dgm:t>
        <a:bodyPr/>
        <a:lstStyle/>
        <a:p>
          <a:endParaRPr lang="uk-UA"/>
        </a:p>
      </dgm:t>
    </dgm:pt>
    <dgm:pt modelId="{04ED44A4-FFA1-4B45-B712-4BBD226A77F8}">
      <dgm:prSet phldrT="[Текст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uk-UA" dirty="0" smtClean="0"/>
            <a:t>0,24</a:t>
          </a:r>
          <a:endParaRPr lang="uk-UA" dirty="0"/>
        </a:p>
      </dgm:t>
    </dgm:pt>
    <dgm:pt modelId="{42CA53FF-1538-44D6-8225-F1DB1584070A}" type="parTrans" cxnId="{DEEC4BDE-4915-4F3F-9914-ABE8CAE056EE}">
      <dgm:prSet/>
      <dgm:spPr/>
      <dgm:t>
        <a:bodyPr/>
        <a:lstStyle/>
        <a:p>
          <a:endParaRPr lang="uk-UA"/>
        </a:p>
      </dgm:t>
    </dgm:pt>
    <dgm:pt modelId="{BD244E51-DCD6-437C-9A85-E08E2A52EC11}" type="sibTrans" cxnId="{DEEC4BDE-4915-4F3F-9914-ABE8CAE056EE}">
      <dgm:prSet/>
      <dgm:spPr/>
      <dgm:t>
        <a:bodyPr/>
        <a:lstStyle/>
        <a:p>
          <a:endParaRPr lang="uk-UA"/>
        </a:p>
      </dgm:t>
    </dgm:pt>
    <dgm:pt modelId="{6382B4E2-E05F-4C68-A854-E1DBF44F0165}">
      <dgm:prSet phldrT="[Текст]"/>
      <dgm:spPr>
        <a:solidFill>
          <a:schemeClr val="accent5"/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uk-UA" dirty="0" smtClean="0"/>
            <a:t>3,8%</a:t>
          </a:r>
          <a:endParaRPr lang="uk-UA" dirty="0"/>
        </a:p>
      </dgm:t>
    </dgm:pt>
    <dgm:pt modelId="{30F93F10-33E5-4827-A205-D9BD0A20B46F}" type="parTrans" cxnId="{98057178-F0DB-4ADC-86F8-E5524BDFDA93}">
      <dgm:prSet/>
      <dgm:spPr/>
      <dgm:t>
        <a:bodyPr/>
        <a:lstStyle/>
        <a:p>
          <a:endParaRPr lang="uk-UA"/>
        </a:p>
      </dgm:t>
    </dgm:pt>
    <dgm:pt modelId="{F5D0AC44-DE2A-48F7-AA3E-50D5B4DAD376}" type="sibTrans" cxnId="{98057178-F0DB-4ADC-86F8-E5524BDFDA93}">
      <dgm:prSet/>
      <dgm:spPr/>
      <dgm:t>
        <a:bodyPr/>
        <a:lstStyle/>
        <a:p>
          <a:endParaRPr lang="uk-UA"/>
        </a:p>
      </dgm:t>
    </dgm:pt>
    <dgm:pt modelId="{247A1D75-7D9D-40A9-955D-1D99F15583B7}">
      <dgm:prSet phldrT="[Текст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uk-UA" dirty="0" smtClean="0"/>
            <a:t>0,05</a:t>
          </a:r>
          <a:endParaRPr lang="uk-UA" dirty="0"/>
        </a:p>
      </dgm:t>
    </dgm:pt>
    <dgm:pt modelId="{1B3030C3-E915-4D2D-B499-F4A40F3B5331}" type="parTrans" cxnId="{174BAA9A-D02C-441B-A300-1D28FDAC7E67}">
      <dgm:prSet/>
      <dgm:spPr/>
      <dgm:t>
        <a:bodyPr/>
        <a:lstStyle/>
        <a:p>
          <a:endParaRPr lang="uk-UA"/>
        </a:p>
      </dgm:t>
    </dgm:pt>
    <dgm:pt modelId="{3AD5B68A-9271-4835-98F6-DB162A3C9A6B}" type="sibTrans" cxnId="{174BAA9A-D02C-441B-A300-1D28FDAC7E67}">
      <dgm:prSet/>
      <dgm:spPr/>
      <dgm:t>
        <a:bodyPr/>
        <a:lstStyle/>
        <a:p>
          <a:endParaRPr lang="uk-UA"/>
        </a:p>
      </dgm:t>
    </dgm:pt>
    <dgm:pt modelId="{7D47EEC8-BF6E-40BA-BCA7-D89C426AF857}">
      <dgm:prSet custT="1"/>
      <dgm:spPr>
        <a:solidFill>
          <a:schemeClr val="accent5">
            <a:lumMod val="50000"/>
          </a:schemeClr>
        </a:solidFill>
        <a:ln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uk-UA" sz="1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77,7%</a:t>
          </a:r>
          <a:endParaRPr lang="uk-UA" sz="10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gm:t>
    </dgm:pt>
    <dgm:pt modelId="{17C5925A-9F44-4621-A5A1-5F2CEA3672CA}" type="parTrans" cxnId="{CB4CD927-44FA-4B0F-BF24-06D52ED3B4F9}">
      <dgm:prSet/>
      <dgm:spPr/>
      <dgm:t>
        <a:bodyPr/>
        <a:lstStyle/>
        <a:p>
          <a:endParaRPr lang="uk-UA"/>
        </a:p>
      </dgm:t>
    </dgm:pt>
    <dgm:pt modelId="{64BD2C00-1F8E-41A4-B6FD-91FDAE4BDBB0}" type="sibTrans" cxnId="{CB4CD927-44FA-4B0F-BF24-06D52ED3B4F9}">
      <dgm:prSet/>
      <dgm:spPr/>
      <dgm:t>
        <a:bodyPr/>
        <a:lstStyle/>
        <a:p>
          <a:endParaRPr lang="uk-UA"/>
        </a:p>
      </dgm:t>
    </dgm:pt>
    <dgm:pt modelId="{9B106959-9DBC-4047-ABC3-5FB1A80042AD}">
      <dgm:prSet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uk-UA" dirty="0" smtClean="0"/>
            <a:t>1,01</a:t>
          </a:r>
          <a:endParaRPr lang="uk-UA" dirty="0"/>
        </a:p>
      </dgm:t>
    </dgm:pt>
    <dgm:pt modelId="{A062579E-B576-43D7-BB81-79E07666707F}" type="parTrans" cxnId="{5D95DCB7-C3BC-4DB8-9B8C-DA2085CA2980}">
      <dgm:prSet/>
      <dgm:spPr/>
      <dgm:t>
        <a:bodyPr/>
        <a:lstStyle/>
        <a:p>
          <a:endParaRPr lang="uk-UA"/>
        </a:p>
      </dgm:t>
    </dgm:pt>
    <dgm:pt modelId="{79D5C9E9-65F8-4ADF-A8EB-C15763CE1406}" type="sibTrans" cxnId="{5D95DCB7-C3BC-4DB8-9B8C-DA2085CA2980}">
      <dgm:prSet/>
      <dgm:spPr/>
      <dgm:t>
        <a:bodyPr/>
        <a:lstStyle/>
        <a:p>
          <a:endParaRPr lang="uk-UA"/>
        </a:p>
      </dgm:t>
    </dgm:pt>
    <dgm:pt modelId="{43E7F37C-AC21-4374-A26F-A7188E37B051}" type="pres">
      <dgm:prSet presAssocID="{75F99DDC-5917-4069-91CA-40DB6FCC51B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92D3DB1-F0F2-4773-BD61-783D7380B27B}" type="pres">
      <dgm:prSet presAssocID="{7D47EEC8-BF6E-40BA-BCA7-D89C426AF857}" presName="linNode" presStyleCnt="0"/>
      <dgm:spPr/>
    </dgm:pt>
    <dgm:pt modelId="{0C9C8FCB-C9FF-486D-90E5-060E56ACB282}" type="pres">
      <dgm:prSet presAssocID="{7D47EEC8-BF6E-40BA-BCA7-D89C426AF857}" presName="parent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62C5C7-8D4B-401D-B89B-E556B8824A4D}" type="pres">
      <dgm:prSet presAssocID="{7D47EEC8-BF6E-40BA-BCA7-D89C426AF857}" presName="childShp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B22997-D794-4013-81B6-98FA7D08D278}" type="pres">
      <dgm:prSet presAssocID="{64BD2C00-1F8E-41A4-B6FD-91FDAE4BDBB0}" presName="spacing" presStyleCnt="0"/>
      <dgm:spPr/>
    </dgm:pt>
    <dgm:pt modelId="{9A7DAAF6-C87F-4786-9982-86802B835510}" type="pres">
      <dgm:prSet presAssocID="{472E65BD-7FD5-411B-8CD9-422A022D26ED}" presName="linNode" presStyleCnt="0"/>
      <dgm:spPr/>
    </dgm:pt>
    <dgm:pt modelId="{41C69221-1B1D-4BCB-8932-C746E528378D}" type="pres">
      <dgm:prSet presAssocID="{472E65BD-7FD5-411B-8CD9-422A022D26ED}" presName="parent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323051-16CD-43FB-BF8E-8870A3E06F89}" type="pres">
      <dgm:prSet presAssocID="{472E65BD-7FD5-411B-8CD9-422A022D26ED}" presName="childShp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0351226-7602-4057-9926-239AD1F4FB62}" type="pres">
      <dgm:prSet presAssocID="{0A2884FA-47C0-49AD-B52E-E97E10671406}" presName="spacing" presStyleCnt="0"/>
      <dgm:spPr/>
    </dgm:pt>
    <dgm:pt modelId="{F8345362-C8DA-4B1D-9C6F-7D7155D995C2}" type="pres">
      <dgm:prSet presAssocID="{6382B4E2-E05F-4C68-A854-E1DBF44F0165}" presName="linNode" presStyleCnt="0"/>
      <dgm:spPr/>
    </dgm:pt>
    <dgm:pt modelId="{9AD38026-1F8D-45CC-833E-1B93972232AE}" type="pres">
      <dgm:prSet presAssocID="{6382B4E2-E05F-4C68-A854-E1DBF44F0165}" presName="parent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97A200-0E92-4DE1-95D4-6BF476630483}" type="pres">
      <dgm:prSet presAssocID="{6382B4E2-E05F-4C68-A854-E1DBF44F0165}" presName="childShp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B556D921-6A27-4C47-B7BD-10C08B723CF1}" type="presOf" srcId="{6382B4E2-E05F-4C68-A854-E1DBF44F0165}" destId="{9AD38026-1F8D-45CC-833E-1B93972232AE}" srcOrd="0" destOrd="0" presId="urn:microsoft.com/office/officeart/2005/8/layout/vList6"/>
    <dgm:cxn modelId="{CB4CD927-44FA-4B0F-BF24-06D52ED3B4F9}" srcId="{75F99DDC-5917-4069-91CA-40DB6FCC51BB}" destId="{7D47EEC8-BF6E-40BA-BCA7-D89C426AF857}" srcOrd="0" destOrd="0" parTransId="{17C5925A-9F44-4621-A5A1-5F2CEA3672CA}" sibTransId="{64BD2C00-1F8E-41A4-B6FD-91FDAE4BDBB0}"/>
    <dgm:cxn modelId="{7B00FEFC-5632-4929-B10B-CA32403193C4}" type="presOf" srcId="{04ED44A4-FFA1-4B45-B712-4BBD226A77F8}" destId="{D0323051-16CD-43FB-BF8E-8870A3E06F89}" srcOrd="0" destOrd="0" presId="urn:microsoft.com/office/officeart/2005/8/layout/vList6"/>
    <dgm:cxn modelId="{FD435D94-3130-4E39-815A-9461C1A48A7E}" type="presOf" srcId="{9B106959-9DBC-4047-ABC3-5FB1A80042AD}" destId="{7662C5C7-8D4B-401D-B89B-E556B8824A4D}" srcOrd="0" destOrd="0" presId="urn:microsoft.com/office/officeart/2005/8/layout/vList6"/>
    <dgm:cxn modelId="{900B7E27-38CA-452C-9AAE-0494D2BC1B71}" type="presOf" srcId="{75F99DDC-5917-4069-91CA-40DB6FCC51BB}" destId="{43E7F37C-AC21-4374-A26F-A7188E37B051}" srcOrd="0" destOrd="0" presId="urn:microsoft.com/office/officeart/2005/8/layout/vList6"/>
    <dgm:cxn modelId="{DEEC4BDE-4915-4F3F-9914-ABE8CAE056EE}" srcId="{472E65BD-7FD5-411B-8CD9-422A022D26ED}" destId="{04ED44A4-FFA1-4B45-B712-4BBD226A77F8}" srcOrd="0" destOrd="0" parTransId="{42CA53FF-1538-44D6-8225-F1DB1584070A}" sibTransId="{BD244E51-DCD6-437C-9A85-E08E2A52EC11}"/>
    <dgm:cxn modelId="{EAE427C1-EEA5-47A3-BC82-C820757D3C50}" srcId="{75F99DDC-5917-4069-91CA-40DB6FCC51BB}" destId="{472E65BD-7FD5-411B-8CD9-422A022D26ED}" srcOrd="1" destOrd="0" parTransId="{FD631856-30F9-4A1A-B14F-5775B658F437}" sibTransId="{0A2884FA-47C0-49AD-B52E-E97E10671406}"/>
    <dgm:cxn modelId="{174BAA9A-D02C-441B-A300-1D28FDAC7E67}" srcId="{6382B4E2-E05F-4C68-A854-E1DBF44F0165}" destId="{247A1D75-7D9D-40A9-955D-1D99F15583B7}" srcOrd="0" destOrd="0" parTransId="{1B3030C3-E915-4D2D-B499-F4A40F3B5331}" sibTransId="{3AD5B68A-9271-4835-98F6-DB162A3C9A6B}"/>
    <dgm:cxn modelId="{EBC8E68B-65F1-4772-9A23-93CA0D56A75A}" type="presOf" srcId="{247A1D75-7D9D-40A9-955D-1D99F15583B7}" destId="{A397A200-0E92-4DE1-95D4-6BF476630483}" srcOrd="0" destOrd="0" presId="urn:microsoft.com/office/officeart/2005/8/layout/vList6"/>
    <dgm:cxn modelId="{87AE30F1-27FA-42F0-AADB-94F0E1A82C32}" type="presOf" srcId="{7D47EEC8-BF6E-40BA-BCA7-D89C426AF857}" destId="{0C9C8FCB-C9FF-486D-90E5-060E56ACB282}" srcOrd="0" destOrd="0" presId="urn:microsoft.com/office/officeart/2005/8/layout/vList6"/>
    <dgm:cxn modelId="{5D95DCB7-C3BC-4DB8-9B8C-DA2085CA2980}" srcId="{7D47EEC8-BF6E-40BA-BCA7-D89C426AF857}" destId="{9B106959-9DBC-4047-ABC3-5FB1A80042AD}" srcOrd="0" destOrd="0" parTransId="{A062579E-B576-43D7-BB81-79E07666707F}" sibTransId="{79D5C9E9-65F8-4ADF-A8EB-C15763CE1406}"/>
    <dgm:cxn modelId="{98057178-F0DB-4ADC-86F8-E5524BDFDA93}" srcId="{75F99DDC-5917-4069-91CA-40DB6FCC51BB}" destId="{6382B4E2-E05F-4C68-A854-E1DBF44F0165}" srcOrd="2" destOrd="0" parTransId="{30F93F10-33E5-4827-A205-D9BD0A20B46F}" sibTransId="{F5D0AC44-DE2A-48F7-AA3E-50D5B4DAD376}"/>
    <dgm:cxn modelId="{2A7634E0-6363-4D2B-B204-3A108602C95E}" type="presOf" srcId="{472E65BD-7FD5-411B-8CD9-422A022D26ED}" destId="{41C69221-1B1D-4BCB-8932-C746E528378D}" srcOrd="0" destOrd="0" presId="urn:microsoft.com/office/officeart/2005/8/layout/vList6"/>
    <dgm:cxn modelId="{892EF803-707A-4C29-990C-C8F2A8CF7B73}" type="presParOf" srcId="{43E7F37C-AC21-4374-A26F-A7188E37B051}" destId="{492D3DB1-F0F2-4773-BD61-783D7380B27B}" srcOrd="0" destOrd="0" presId="urn:microsoft.com/office/officeart/2005/8/layout/vList6"/>
    <dgm:cxn modelId="{47D00E4F-42DA-40AF-A4AC-AB9FEB1BE049}" type="presParOf" srcId="{492D3DB1-F0F2-4773-BD61-783D7380B27B}" destId="{0C9C8FCB-C9FF-486D-90E5-060E56ACB282}" srcOrd="0" destOrd="0" presId="urn:microsoft.com/office/officeart/2005/8/layout/vList6"/>
    <dgm:cxn modelId="{47293FBA-E176-4D34-9B9B-0AD9F8536AF5}" type="presParOf" srcId="{492D3DB1-F0F2-4773-BD61-783D7380B27B}" destId="{7662C5C7-8D4B-401D-B89B-E556B8824A4D}" srcOrd="1" destOrd="0" presId="urn:microsoft.com/office/officeart/2005/8/layout/vList6"/>
    <dgm:cxn modelId="{6B3AAA79-5257-43C0-B77C-008C04DA5BB6}" type="presParOf" srcId="{43E7F37C-AC21-4374-A26F-A7188E37B051}" destId="{DCB22997-D794-4013-81B6-98FA7D08D278}" srcOrd="1" destOrd="0" presId="urn:microsoft.com/office/officeart/2005/8/layout/vList6"/>
    <dgm:cxn modelId="{C6A0CB75-F739-4BEE-8FCA-047E26FF28DB}" type="presParOf" srcId="{43E7F37C-AC21-4374-A26F-A7188E37B051}" destId="{9A7DAAF6-C87F-4786-9982-86802B835510}" srcOrd="2" destOrd="0" presId="urn:microsoft.com/office/officeart/2005/8/layout/vList6"/>
    <dgm:cxn modelId="{5497DF9F-5724-4D80-8711-E8024A7F8960}" type="presParOf" srcId="{9A7DAAF6-C87F-4786-9982-86802B835510}" destId="{41C69221-1B1D-4BCB-8932-C746E528378D}" srcOrd="0" destOrd="0" presId="urn:microsoft.com/office/officeart/2005/8/layout/vList6"/>
    <dgm:cxn modelId="{D8643C18-9F53-4FA4-AF2B-B78CDD1ADEFE}" type="presParOf" srcId="{9A7DAAF6-C87F-4786-9982-86802B835510}" destId="{D0323051-16CD-43FB-BF8E-8870A3E06F89}" srcOrd="1" destOrd="0" presId="urn:microsoft.com/office/officeart/2005/8/layout/vList6"/>
    <dgm:cxn modelId="{B4C0F4B1-3C41-42BC-9D02-123C4441B5D0}" type="presParOf" srcId="{43E7F37C-AC21-4374-A26F-A7188E37B051}" destId="{F0351226-7602-4057-9926-239AD1F4FB62}" srcOrd="3" destOrd="0" presId="urn:microsoft.com/office/officeart/2005/8/layout/vList6"/>
    <dgm:cxn modelId="{1F28543C-BE06-49A1-A824-D5BE46175611}" type="presParOf" srcId="{43E7F37C-AC21-4374-A26F-A7188E37B051}" destId="{F8345362-C8DA-4B1D-9C6F-7D7155D995C2}" srcOrd="4" destOrd="0" presId="urn:microsoft.com/office/officeart/2005/8/layout/vList6"/>
    <dgm:cxn modelId="{6980AB2C-2991-49E1-84B2-1D58114C027D}" type="presParOf" srcId="{F8345362-C8DA-4B1D-9C6F-7D7155D995C2}" destId="{9AD38026-1F8D-45CC-833E-1B93972232AE}" srcOrd="0" destOrd="0" presId="urn:microsoft.com/office/officeart/2005/8/layout/vList6"/>
    <dgm:cxn modelId="{A3D704C0-2C5E-4ECC-B1BB-62880C1A4708}" type="presParOf" srcId="{F8345362-C8DA-4B1D-9C6F-7D7155D995C2}" destId="{A397A200-0E92-4DE1-95D4-6BF47663048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2C5C7-8D4B-401D-B89B-E556B8824A4D}">
      <dsp:nvSpPr>
        <dsp:cNvPr id="0" name=""/>
        <dsp:cNvSpPr/>
      </dsp:nvSpPr>
      <dsp:spPr>
        <a:xfrm>
          <a:off x="935551" y="0"/>
          <a:ext cx="1403327" cy="27557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" tIns="8255" rIns="8255" bIns="825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kern="1200" dirty="0" smtClean="0"/>
            <a:t>1,01</a:t>
          </a:r>
          <a:endParaRPr lang="uk-UA" sz="1300" kern="1200" dirty="0"/>
        </a:p>
      </dsp:txBody>
      <dsp:txXfrm>
        <a:off x="935551" y="34447"/>
        <a:ext cx="1299986" cy="206681"/>
      </dsp:txXfrm>
    </dsp:sp>
    <dsp:sp modelId="{0C9C8FCB-C9FF-486D-90E5-060E56ACB282}">
      <dsp:nvSpPr>
        <dsp:cNvPr id="0" name=""/>
        <dsp:cNvSpPr/>
      </dsp:nvSpPr>
      <dsp:spPr>
        <a:xfrm>
          <a:off x="0" y="0"/>
          <a:ext cx="935551" cy="275575"/>
        </a:xfrm>
        <a:prstGeom prst="roundRect">
          <a:avLst/>
        </a:prstGeom>
        <a:solidFill>
          <a:schemeClr val="accent5">
            <a:lumMod val="50000"/>
          </a:schemeClr>
        </a:solidFill>
        <a:ln w="25400" cap="flat" cmpd="sng" algn="ctr">
          <a:solidFill>
            <a:schemeClr val="bg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0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77,7%</a:t>
          </a:r>
          <a:endParaRPr lang="uk-UA" sz="10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13452" y="13452"/>
        <a:ext cx="908647" cy="248671"/>
      </dsp:txXfrm>
    </dsp:sp>
    <dsp:sp modelId="{D0323051-16CD-43FB-BF8E-8870A3E06F89}">
      <dsp:nvSpPr>
        <dsp:cNvPr id="0" name=""/>
        <dsp:cNvSpPr/>
      </dsp:nvSpPr>
      <dsp:spPr>
        <a:xfrm>
          <a:off x="935551" y="303133"/>
          <a:ext cx="1403327" cy="27557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" tIns="8255" rIns="8255" bIns="825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kern="1200" dirty="0" smtClean="0"/>
            <a:t>0,24</a:t>
          </a:r>
          <a:endParaRPr lang="uk-UA" sz="1300" kern="1200" dirty="0"/>
        </a:p>
      </dsp:txBody>
      <dsp:txXfrm>
        <a:off x="935551" y="337580"/>
        <a:ext cx="1299986" cy="206681"/>
      </dsp:txXfrm>
    </dsp:sp>
    <dsp:sp modelId="{41C69221-1B1D-4BCB-8932-C746E528378D}">
      <dsp:nvSpPr>
        <dsp:cNvPr id="0" name=""/>
        <dsp:cNvSpPr/>
      </dsp:nvSpPr>
      <dsp:spPr>
        <a:xfrm>
          <a:off x="0" y="303133"/>
          <a:ext cx="935551" cy="275575"/>
        </a:xfrm>
        <a:prstGeom prst="roundRect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bg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000" kern="12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18,5%</a:t>
          </a:r>
          <a:endParaRPr lang="uk-UA" sz="1000" kern="12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dsp:txBody>
      <dsp:txXfrm>
        <a:off x="13452" y="316585"/>
        <a:ext cx="908647" cy="248671"/>
      </dsp:txXfrm>
    </dsp:sp>
    <dsp:sp modelId="{A397A200-0E92-4DE1-95D4-6BF476630483}">
      <dsp:nvSpPr>
        <dsp:cNvPr id="0" name=""/>
        <dsp:cNvSpPr/>
      </dsp:nvSpPr>
      <dsp:spPr>
        <a:xfrm>
          <a:off x="935551" y="606267"/>
          <a:ext cx="1403327" cy="275575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" tIns="8255" rIns="8255" bIns="825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kern="1200" dirty="0" smtClean="0"/>
            <a:t>0,05</a:t>
          </a:r>
          <a:endParaRPr lang="uk-UA" sz="1300" kern="1200" dirty="0"/>
        </a:p>
      </dsp:txBody>
      <dsp:txXfrm>
        <a:off x="935551" y="640714"/>
        <a:ext cx="1299986" cy="206681"/>
      </dsp:txXfrm>
    </dsp:sp>
    <dsp:sp modelId="{9AD38026-1F8D-45CC-833E-1B93972232AE}">
      <dsp:nvSpPr>
        <dsp:cNvPr id="0" name=""/>
        <dsp:cNvSpPr/>
      </dsp:nvSpPr>
      <dsp:spPr>
        <a:xfrm>
          <a:off x="0" y="606267"/>
          <a:ext cx="935551" cy="275575"/>
        </a:xfrm>
        <a:prstGeom prst="roundRect">
          <a:avLst/>
        </a:prstGeom>
        <a:solidFill>
          <a:schemeClr val="accent5"/>
        </a:solidFill>
        <a:ln w="25400" cap="flat" cmpd="sng" algn="ctr">
          <a:solidFill>
            <a:schemeClr val="bg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3,8%</a:t>
          </a:r>
          <a:endParaRPr lang="uk-UA" sz="1400" kern="1200" dirty="0"/>
        </a:p>
      </dsp:txBody>
      <dsp:txXfrm>
        <a:off x="13452" y="619719"/>
        <a:ext cx="908647" cy="2486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drawing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jpeg"/><Relationship Id="rId6" Type="http://schemas.openxmlformats.org/officeDocument/2006/relationships/image" Target="../media/image9.jpeg"/><Relationship Id="rId5" Type="http://schemas.openxmlformats.org/officeDocument/2006/relationships/image" Target="../media/image8.wmf"/><Relationship Id="rId4" Type="http://schemas.openxmlformats.org/officeDocument/2006/relationships/image" Target="../media/image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0.13341</cdr:x>
      <cdr:y>0.65485</cdr:y>
    </cdr:from>
    <cdr:to>
      <cdr:x>0.23209</cdr:x>
      <cdr:y>0.75773</cdr:y>
    </cdr:to>
    <cdr:pic>
      <cdr:nvPicPr>
        <cdr:cNvPr id="3" name="Picture 6" descr="C:\Users\rishnyak\AppData\Local\Microsoft\Windows\INetCache\IE\QN4O0UVL\misc-money-bag[1].png"/>
        <cdr:cNvPicPr>
          <a:picLocks xmlns:a="http://schemas.openxmlformats.org/drawingml/2006/main" noGrp="1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476672" y="2452023"/>
          <a:ext cx="352585" cy="385226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0.45586</cdr:x>
      <cdr:y>0.63356</cdr:y>
    </cdr:from>
    <cdr:to>
      <cdr:x>0.57678</cdr:x>
      <cdr:y>0.75962</cdr:y>
    </cdr:to>
    <cdr:pic>
      <cdr:nvPicPr>
        <cdr:cNvPr id="4" name="Picture 6" descr="C:\Users\rishnyak\AppData\Local\Microsoft\Windows\INetCache\IE\QN4O0UVL\misc-money-bag[1].png"/>
        <cdr:cNvPicPr>
          <a:picLocks xmlns:a="http://schemas.openxmlformats.org/drawingml/2006/main" noGrp="1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628800" y="2372295"/>
          <a:ext cx="432049" cy="472021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0.78959</cdr:x>
      <cdr:y>0.59154</cdr:y>
    </cdr:from>
    <cdr:to>
      <cdr:x>0.95082</cdr:x>
      <cdr:y>0.75962</cdr:y>
    </cdr:to>
    <cdr:pic>
      <cdr:nvPicPr>
        <cdr:cNvPr id="5" name="Picture 6" descr="C:\Users\rishnyak\AppData\Local\Microsoft\Windows\INetCache\IE\QN4O0UVL\misc-money-bag[1].png"/>
        <cdr:cNvPicPr>
          <a:picLocks xmlns:a="http://schemas.openxmlformats.org/drawingml/2006/main" noGrp="1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2821201" y="2214954"/>
          <a:ext cx="576077" cy="629362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0.08622</cdr:x>
      <cdr:y>0.60332</cdr:y>
    </cdr:from>
    <cdr:to>
      <cdr:x>0.16078</cdr:x>
      <cdr:y>0.70433</cdr:y>
    </cdr:to>
    <cdr:pic>
      <cdr:nvPicPr>
        <cdr:cNvPr id="2" name="Picture 7" descr="C:\Users\rishnyak\AppData\Local\Microsoft\Windows\INetCache\IE\S9MODDP5\familyundersun[1].jp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273173" y="1650876"/>
          <a:ext cx="236223" cy="276376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0.36818</cdr:x>
      <cdr:y>0.07405</cdr:y>
    </cdr:from>
    <cdr:to>
      <cdr:x>0.46393</cdr:x>
      <cdr:y>0.19233</cdr:y>
    </cdr:to>
    <cdr:pic>
      <cdr:nvPicPr>
        <cdr:cNvPr id="3" name="Picture 8" descr="C:\Users\rishnyak\AppData\Local\Microsoft\Windows\INetCache\IE\S9MODDP5\64px-Windows_Notepad_Icon[1].pn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2">
          <a:extLst>
            <a:ext uri="{BEBA8EAE-BF5A-486C-A8C5-ECC9F3942E4B}">
              <a14:imgProps xmlns:a14="http://schemas.microsoft.com/office/drawing/2010/main">
                <a14:imgLayer r:embed="rId3">
                  <a14:imgEffect>
                    <a14:sharpenSoften amount="51000"/>
                  </a14:imgEffect>
                </a14:imgLayer>
              </a14:imgProps>
            </a:ex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166532" y="202631"/>
          <a:ext cx="303369" cy="323648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0.02</cdr:x>
      <cdr:y>0.45471</cdr:y>
    </cdr:from>
    <cdr:to>
      <cdr:x>0.11862</cdr:x>
      <cdr:y>0.57653</cdr:y>
    </cdr:to>
    <cdr:pic>
      <cdr:nvPicPr>
        <cdr:cNvPr id="4" name="Picture 9" descr="C:\Users\rishnyak\AppData\Local\Microsoft\Windows\INetCache\IE\K1J4GUKF\eco-plant-green-icon[1].pn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4" cstate="print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63377" y="1244219"/>
          <a:ext cx="312448" cy="333333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0.72727</cdr:x>
      <cdr:y>0.74133</cdr:y>
    </cdr:from>
    <cdr:to>
      <cdr:x>0.80231</cdr:x>
      <cdr:y>0.89024</cdr:y>
    </cdr:to>
    <cdr:pic>
      <cdr:nvPicPr>
        <cdr:cNvPr id="5" name="Picture 10" descr="C:\Program Files\Microsoft Office\MEDIA\CAGCAT10\j0305257.wmf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5" cstate="print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2304256" y="2028516"/>
          <a:ext cx="237753" cy="407463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0.84091</cdr:x>
      <cdr:y>0.76655</cdr:y>
    </cdr:from>
    <cdr:to>
      <cdr:x>0.9472</cdr:x>
      <cdr:y>0.86503</cdr:y>
    </cdr:to>
    <cdr:pic>
      <cdr:nvPicPr>
        <cdr:cNvPr id="7" name="Picture 20" descr="C:\Users\rishnyak\AppData\Local\Microsoft\Windows\INetCache\IE\QN4O0UVL\300px-Grinding_Wheels[1].jp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6" cstate="print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 flipH="1">
          <a:off x="2664296" y="2097520"/>
          <a:ext cx="336762" cy="269455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0.25</cdr:x>
      <cdr:y>0.67318</cdr:y>
    </cdr:from>
    <cdr:to>
      <cdr:x>0.26479</cdr:x>
      <cdr:y>0.86068</cdr:y>
    </cdr:to>
    <cdr:cxnSp macro="">
      <cdr:nvCxnSpPr>
        <cdr:cNvPr id="9" name="Прямая соединительная линия 8"/>
        <cdr:cNvCxnSpPr/>
      </cdr:nvCxnSpPr>
      <cdr:spPr>
        <a:xfrm xmlns:a="http://schemas.openxmlformats.org/drawingml/2006/main" flipH="1">
          <a:off x="810974" y="1885835"/>
          <a:ext cx="47971" cy="525262"/>
        </a:xfrm>
        <a:prstGeom xmlns:a="http://schemas.openxmlformats.org/drawingml/2006/main" prst="line">
          <a:avLst/>
        </a:prstGeom>
        <a:ln xmlns:a="http://schemas.openxmlformats.org/drawingml/2006/main" w="12700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0.25</cdr:x>
      <cdr:y>0.86842</cdr:y>
    </cdr:from>
    <cdr:to>
      <cdr:x>0.36364</cdr:x>
      <cdr:y>0.86842</cdr:y>
    </cdr:to>
    <cdr:cxnSp macro="">
      <cdr:nvCxnSpPr>
        <cdr:cNvPr id="11" name="Прямая соединительная линия 10"/>
        <cdr:cNvCxnSpPr/>
      </cdr:nvCxnSpPr>
      <cdr:spPr>
        <a:xfrm xmlns:a="http://schemas.openxmlformats.org/drawingml/2006/main">
          <a:off x="792088" y="2376264"/>
          <a:ext cx="360040" cy="0"/>
        </a:xfrm>
        <a:prstGeom xmlns:a="http://schemas.openxmlformats.org/drawingml/2006/main" prst="line">
          <a:avLst/>
        </a:prstGeom>
        <a:ln xmlns:a="http://schemas.openxmlformats.org/drawingml/2006/main" w="12700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</cdr:x>
      <cdr:y>0.73684</cdr:y>
    </cdr:from>
    <cdr:to>
      <cdr:x>0.97727</cdr:x>
      <cdr:y>0.89474</cdr:y>
    </cdr:to>
    <cdr:sp macro="" textlink="">
      <cdr:nvSpPr>
        <cdr:cNvPr id="18" name="Двойные круглые скобки 17"/>
        <cdr:cNvSpPr/>
      </cdr:nvSpPr>
      <cdr:spPr>
        <a:xfrm xmlns:a="http://schemas.openxmlformats.org/drawingml/2006/main">
          <a:off x="1584176" y="2016224"/>
          <a:ext cx="1512168" cy="432048"/>
        </a:xfrm>
        <a:prstGeom xmlns:a="http://schemas.openxmlformats.org/drawingml/2006/main" prst="bracketPair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uk-UA"/>
        </a:p>
      </cdr:txBody>
    </cdr:sp>
  </cdr:relSizeAnchor>
  <cdr:relSizeAnchor xmlns:cdr="http://schemas.openxmlformats.org/drawingml/2006/chartDrawing">
    <cdr:from>
      <cdr:x>0.56616</cdr:x>
      <cdr:y>0.776</cdr:y>
    </cdr:from>
    <cdr:to>
      <cdr:x>0.69684</cdr:x>
      <cdr:y>0.86291</cdr:y>
    </cdr:to>
    <cdr:pic>
      <cdr:nvPicPr>
        <cdr:cNvPr id="12" name="Picture 5" descr="C:\Users\rishnyak\AppData\Local\Microsoft\Windows\INetCache\IE\0L8XTZ5X\Tank-T-34[1].pn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7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836547" y="2173867"/>
          <a:ext cx="423913" cy="243465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0.81779</cdr:x>
      <cdr:y>0.7556</cdr:y>
    </cdr:from>
    <cdr:to>
      <cdr:x>1</cdr:x>
      <cdr:y>0.7556</cdr:y>
    </cdr:to>
    <cdr:cxnSp macro="">
      <cdr:nvCxnSpPr>
        <cdr:cNvPr id="7" name="Прямая соединительная линия 6"/>
        <cdr:cNvCxnSpPr/>
      </cdr:nvCxnSpPr>
      <cdr:spPr>
        <a:xfrm xmlns:a="http://schemas.openxmlformats.org/drawingml/2006/main">
          <a:off x="3044380" y="2157113"/>
          <a:ext cx="678312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0.01216</cdr:x>
      <cdr:y>0</cdr:y>
    </cdr:from>
    <cdr:to>
      <cdr:x>1</cdr:x>
      <cdr:y>0.14117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6953" y="0"/>
          <a:ext cx="3814095" cy="4319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СТРУКТУРА ФАКТИЧНО ЗАЛУЧЕНИХ КОШТІВ У 2016 РОЦІ </a:t>
          </a:r>
          <a:endParaRPr lang="ru-RU" sz="800" dirty="0" smtClean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  <a:p xmlns:a="http://schemas.openxmlformats.org/drawingml/2006/main">
          <a:pPr algn="ctr"/>
          <a:r>
            <a:rPr lang="ru-RU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ЗА </a:t>
          </a:r>
          <a:r>
            <a:rPr lang="ru-RU" sz="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ДЖЕРЕЛАМИ ФІНАНСУВАННЯ, %</a:t>
          </a:r>
          <a:endParaRPr lang="uk-UA" sz="8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0.18545</cdr:x>
      <cdr:y>0.15883</cdr:y>
    </cdr:from>
    <cdr:to>
      <cdr:x>0.56173</cdr:x>
      <cdr:y>0.22531</cdr:y>
    </cdr:to>
    <cdr:sp macro="" textlink="">
      <cdr:nvSpPr>
        <cdr:cNvPr id="4" name="TextBox 3"/>
        <cdr:cNvSpPr txBox="1"/>
      </cdr:nvSpPr>
      <cdr:spPr>
        <a:xfrm xmlns:a="http://schemas.openxmlformats.org/drawingml/2006/main" rot="5400000">
          <a:off x="1265669" y="-148480"/>
          <a:ext cx="185385" cy="13681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vert270" wrap="square" lIns="0" rIns="0" rtlCol="0" anchor="ctr" anchorCtr="0"/>
        <a:lstStyle xmlns:a="http://schemas.openxmlformats.org/drawingml/2006/main"/>
        <a:p xmlns:a="http://schemas.openxmlformats.org/drawingml/2006/main">
          <a:pPr algn="l"/>
          <a:r>
            <a:rPr lang="uk-UA" sz="8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Державний</a:t>
          </a:r>
          <a:r>
            <a:rPr lang="uk-UA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  <a:r>
            <a:rPr lang="uk-UA" sz="8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бюджет</a:t>
          </a:r>
          <a:endParaRPr lang="uk-UA" sz="8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0.48548</cdr:x>
      <cdr:y>0.57456</cdr:y>
    </cdr:from>
    <cdr:to>
      <cdr:x>0.74293</cdr:x>
      <cdr:y>0.64104</cdr:y>
    </cdr:to>
    <cdr:sp macro="" textlink="">
      <cdr:nvSpPr>
        <cdr:cNvPr id="5" name="TextBox 1"/>
        <cdr:cNvSpPr txBox="1"/>
      </cdr:nvSpPr>
      <cdr:spPr>
        <a:xfrm xmlns:a="http://schemas.openxmlformats.org/drawingml/2006/main" rot="5400000">
          <a:off x="2140556" y="1226822"/>
          <a:ext cx="185384" cy="936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vert270" wrap="square" lIns="0" rIns="0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uk-UA" sz="8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Інші джерела</a:t>
          </a:r>
          <a:endParaRPr lang="uk-UA" sz="8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0.68561</cdr:x>
      <cdr:y>0.69754</cdr:y>
    </cdr:from>
    <cdr:to>
      <cdr:x>1</cdr:x>
      <cdr:y>0.74461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2492896" y="1945120"/>
          <a:ext cx="1143104" cy="1312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lIns="0" rIns="0" rtlCol="0" anchor="ctr"/>
        <a:lstStyle xmlns:a="http://schemas.openxmlformats.org/drawingml/2006/main"/>
        <a:p xmlns:a="http://schemas.openxmlformats.org/drawingml/2006/main">
          <a:pPr algn="r"/>
          <a:r>
            <a:rPr lang="uk-UA" sz="8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Місцеві бюджети</a:t>
          </a:r>
          <a:endParaRPr lang="uk-UA" sz="8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0.50528</cdr:x>
      <cdr:y>0.64104</cdr:y>
    </cdr:from>
    <cdr:to>
      <cdr:x>0.72313</cdr:x>
      <cdr:y>0.64104</cdr:y>
    </cdr:to>
    <cdr:cxnSp macro="">
      <cdr:nvCxnSpPr>
        <cdr:cNvPr id="12" name="Прямая соединительная линия 11"/>
        <cdr:cNvCxnSpPr/>
      </cdr:nvCxnSpPr>
      <cdr:spPr>
        <a:xfrm xmlns:a="http://schemas.openxmlformats.org/drawingml/2006/main">
          <a:off x="1837204" y="1787566"/>
          <a:ext cx="79208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0.30451</cdr:x>
      <cdr:y>0.47387</cdr:y>
    </cdr:from>
    <cdr:to>
      <cdr:x>0.3276</cdr:x>
      <cdr:y>0.8212</cdr:y>
    </cdr:to>
    <cdr:sp macro="" textlink="">
      <cdr:nvSpPr>
        <cdr:cNvPr id="7" name="Стрелка вниз 6"/>
        <cdr:cNvSpPr/>
      </cdr:nvSpPr>
      <cdr:spPr>
        <a:xfrm xmlns:a="http://schemas.openxmlformats.org/drawingml/2006/main">
          <a:off x="949614" y="1327482"/>
          <a:ext cx="72007" cy="973005"/>
        </a:xfrm>
        <a:prstGeom xmlns:a="http://schemas.openxmlformats.org/drawingml/2006/main" prst="down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uk-UA"/>
        </a:p>
      </cdr:txBody>
    </cdr:sp>
  </cdr:relSizeAnchor>
  <cdr:relSizeAnchor xmlns:cdr="http://schemas.openxmlformats.org/drawingml/2006/chartDrawing">
    <cdr:from>
      <cdr:x>0.95272</cdr:x>
      <cdr:y>0.4812</cdr:y>
    </cdr:from>
    <cdr:to>
      <cdr:x>0.97636</cdr:x>
      <cdr:y>0.82853</cdr:y>
    </cdr:to>
    <cdr:sp macro="" textlink="">
      <cdr:nvSpPr>
        <cdr:cNvPr id="8" name="Стрелка вниз 7"/>
        <cdr:cNvSpPr/>
      </cdr:nvSpPr>
      <cdr:spPr>
        <a:xfrm xmlns:a="http://schemas.openxmlformats.org/drawingml/2006/main">
          <a:off x="2901900" y="1316707"/>
          <a:ext cx="72008" cy="950404"/>
        </a:xfrm>
        <a:prstGeom xmlns:a="http://schemas.openxmlformats.org/drawingml/2006/main" prst="down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uk-UA"/>
        </a:p>
      </cdr:txBody>
    </cdr:sp>
  </cdr:relSizeAnchor>
  <cdr:relSizeAnchor xmlns:cdr="http://schemas.openxmlformats.org/drawingml/2006/chartDrawing">
    <cdr:from>
      <cdr:x>0.62175</cdr:x>
      <cdr:y>0.4812</cdr:y>
    </cdr:from>
    <cdr:to>
      <cdr:x>0.64539</cdr:x>
      <cdr:y>0.82853</cdr:y>
    </cdr:to>
    <cdr:sp macro="" textlink="">
      <cdr:nvSpPr>
        <cdr:cNvPr id="9" name="Стрелка вниз 8"/>
        <cdr:cNvSpPr/>
      </cdr:nvSpPr>
      <cdr:spPr>
        <a:xfrm xmlns:a="http://schemas.openxmlformats.org/drawingml/2006/main">
          <a:off x="1893788" y="1316707"/>
          <a:ext cx="72008" cy="950404"/>
        </a:xfrm>
        <a:prstGeom xmlns:a="http://schemas.openxmlformats.org/drawingml/2006/main" prst="down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uk-UA"/>
        </a:p>
      </cdr:txBody>
    </cdr:sp>
  </cdr:relSizeAnchor>
  <cdr:relSizeAnchor xmlns:cdr="http://schemas.openxmlformats.org/drawingml/2006/chartDrawing">
    <cdr:from>
      <cdr:x>0.06949</cdr:x>
      <cdr:y>0.11862</cdr:y>
    </cdr:from>
    <cdr:to>
      <cdr:x>0.28225</cdr:x>
      <cdr:y>0.2502</cdr:y>
    </cdr:to>
    <cdr:sp macro="" textlink="">
      <cdr:nvSpPr>
        <cdr:cNvPr id="10" name="TextBox 9"/>
        <cdr:cNvSpPr txBox="1"/>
      </cdr:nvSpPr>
      <cdr:spPr>
        <a:xfrm xmlns:a="http://schemas.openxmlformats.org/drawingml/2006/main">
          <a:off x="216712" y="332301"/>
          <a:ext cx="663500" cy="36860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lIns="0" tIns="0" rIns="0" bIns="0" rtlCol="0" anchor="ctr" anchorCtr="0"/>
        <a:lstStyle xmlns:a="http://schemas.openxmlformats.org/drawingml/2006/main"/>
        <a:p xmlns:a="http://schemas.openxmlformats.org/drawingml/2006/main">
          <a:pPr algn="ctr"/>
          <a:r>
            <a:rPr lang="uk-UA" sz="1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18,5 </a:t>
          </a:r>
        </a:p>
        <a:p xmlns:a="http://schemas.openxmlformats.org/drawingml/2006/main">
          <a:pPr algn="ctr"/>
          <a:r>
            <a:rPr lang="uk-UA" sz="7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млрд. грн.</a:t>
          </a:r>
          <a:endParaRPr lang="uk-UA" sz="7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0.10378</cdr:x>
      <cdr:y>0.06015</cdr:y>
    </cdr:from>
    <cdr:to>
      <cdr:x>0.26926</cdr:x>
      <cdr:y>0.11278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323648" y="168498"/>
          <a:ext cx="516056" cy="14743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lIns="0" rIns="0" rtlCol="0" anchor="ctr" anchorCtr="0"/>
        <a:lstStyle xmlns:a="http://schemas.openxmlformats.org/drawingml/2006/main"/>
        <a:p xmlns:a="http://schemas.openxmlformats.org/drawingml/2006/main">
          <a:pPr algn="ctr"/>
          <a:r>
            <a:rPr lang="uk-UA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-37,9%</a:t>
          </a:r>
          <a:endParaRPr lang="uk-UA" sz="8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0.40094</cdr:x>
      <cdr:y>0.11278</cdr:y>
    </cdr:from>
    <cdr:to>
      <cdr:x>0.61371</cdr:x>
      <cdr:y>0.24436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1221233" y="308595"/>
          <a:ext cx="648073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uk-UA" sz="1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1,3 </a:t>
          </a:r>
        </a:p>
        <a:p xmlns:a="http://schemas.openxmlformats.org/drawingml/2006/main">
          <a:pPr algn="ctr"/>
          <a:r>
            <a:rPr lang="uk-UA" sz="7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млрд. грн.</a:t>
          </a:r>
          <a:endParaRPr lang="uk-UA" sz="7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0.73995</cdr:x>
      <cdr:y>0.11278</cdr:y>
    </cdr:from>
    <cdr:to>
      <cdr:x>0.95272</cdr:x>
      <cdr:y>0.24436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2253828" y="308595"/>
          <a:ext cx="648073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0" tIns="0" rIns="0" bIns="0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uk-UA" sz="1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5,3 </a:t>
          </a:r>
        </a:p>
        <a:p xmlns:a="http://schemas.openxmlformats.org/drawingml/2006/main">
          <a:pPr algn="ctr"/>
          <a:r>
            <a:rPr lang="uk-UA" sz="7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млрд. грн.</a:t>
          </a:r>
          <a:endParaRPr lang="uk-UA" sz="7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0.42458</cdr:x>
      <cdr:y>0.06556</cdr:y>
    </cdr:from>
    <cdr:to>
      <cdr:x>0.59007</cdr:x>
      <cdr:y>0.11819</cdr:y>
    </cdr:to>
    <cdr:sp macro="" textlink="">
      <cdr:nvSpPr>
        <cdr:cNvPr id="14" name="TextBox 1"/>
        <cdr:cNvSpPr txBox="1"/>
      </cdr:nvSpPr>
      <cdr:spPr>
        <a:xfrm xmlns:a="http://schemas.openxmlformats.org/drawingml/2006/main">
          <a:off x="1293242" y="179387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0" rIns="0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uk-UA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-18,8%</a:t>
          </a:r>
          <a:endParaRPr lang="uk-UA" sz="8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0.76359</cdr:x>
      <cdr:y>0.06556</cdr:y>
    </cdr:from>
    <cdr:to>
      <cdr:x>0.92908</cdr:x>
      <cdr:y>0.11819</cdr:y>
    </cdr:to>
    <cdr:sp macro="" textlink="">
      <cdr:nvSpPr>
        <cdr:cNvPr id="15" name="TextBox 1"/>
        <cdr:cNvSpPr txBox="1"/>
      </cdr:nvSpPr>
      <cdr:spPr>
        <a:xfrm xmlns:a="http://schemas.openxmlformats.org/drawingml/2006/main">
          <a:off x="2325836" y="179387"/>
          <a:ext cx="504056" cy="1440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lIns="0" rIns="0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uk-UA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-74,1%</a:t>
          </a:r>
          <a:endParaRPr lang="uk-UA" sz="8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0.02553</cdr:x>
      <cdr:y>0.01988</cdr:y>
    </cdr:from>
    <cdr:to>
      <cdr:x>0.99057</cdr:x>
      <cdr:y>0.1739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5016" y="50800"/>
          <a:ext cx="3591784" cy="3936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ПЛАНОВА КІЛЬКІСТЬ ДЦП ТА ОБСЯГИ ФІНАНСУВАННЯ </a:t>
          </a:r>
        </a:p>
        <a:p xmlns:a="http://schemas.openxmlformats.org/drawingml/2006/main">
          <a:pPr algn="ctr"/>
          <a:r>
            <a:rPr lang="ru-RU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ЗА 2007-2016 РОКИ</a:t>
          </a:r>
          <a:endParaRPr lang="uk-UA" sz="8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1</cdr:x>
      <cdr:y>0.20588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0"/>
          <a:ext cx="3143880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СПІВВІДНОШЕННЯ </a:t>
          </a:r>
        </a:p>
        <a:p xmlns:a="http://schemas.openxmlformats.org/drawingml/2006/main">
          <a:pPr algn="ctr"/>
          <a:r>
            <a:rPr lang="ru-RU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ПЛАНОВИХ ТА ФАКТИЧНИХ ОБСЯГІВ ФІНАНСУВАННЯ ДЦП ПРОТЯГОМ 2007-2016 РОКІВ, МЛРД. ГРН.</a:t>
          </a:r>
          <a:endParaRPr lang="uk-UA" sz="8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0.1013</cdr:x>
      <cdr:y>0.25977</cdr:y>
    </cdr:from>
    <cdr:to>
      <cdr:x>0.18573</cdr:x>
      <cdr:y>0.37087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12065" y="505104"/>
          <a:ext cx="593391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8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7,5%</a:t>
          </a:r>
          <a:endParaRPr lang="uk-UA" sz="8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0.11345</cdr:x>
      <cdr:y>0.44493</cdr:y>
    </cdr:from>
    <cdr:to>
      <cdr:x>0.19787</cdr:x>
      <cdr:y>0.55603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97432" y="865144"/>
          <a:ext cx="593391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8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9,4%</a:t>
          </a:r>
          <a:endParaRPr lang="uk-UA" sz="8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0.13898</cdr:x>
      <cdr:y>0.59306</cdr:y>
    </cdr:from>
    <cdr:to>
      <cdr:x>0.2234</cdr:x>
      <cdr:y>0.70416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76899" y="1153176"/>
          <a:ext cx="593391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8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14,2%</a:t>
          </a:r>
          <a:endParaRPr lang="uk-UA" sz="800" b="1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0.34418</cdr:x>
      <cdr:y>0.77823</cdr:y>
    </cdr:from>
    <cdr:to>
      <cdr:x>0.4286</cdr:x>
      <cdr:y>0.88933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419196" y="1513216"/>
          <a:ext cx="593391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800" b="1" dirty="0" smtClean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67,2%</a:t>
          </a:r>
          <a:endParaRPr lang="uk-UA" sz="800" b="1" dirty="0">
            <a:solidFill>
              <a:schemeClr val="bg1"/>
            </a:solidFill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0.31099</cdr:x>
      <cdr:y>0.39714</cdr:y>
    </cdr:from>
    <cdr:to>
      <cdr:x>0.47585</cdr:x>
      <cdr:y>0.5823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185928" y="772215"/>
          <a:ext cx="1158812" cy="360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uk-UA" sz="10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5,3</a:t>
          </a:r>
          <a:r>
            <a:rPr lang="uk-UA" sz="10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 </a:t>
          </a:r>
          <a:r>
            <a:rPr lang="uk-UA" sz="8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rPr>
            <a:t>млрд. грн.</a:t>
          </a:r>
          <a:endParaRPr lang="uk-UA" sz="800" dirty="0">
            <a:latin typeface="Verdana" panose="020B0604030504040204" pitchFamily="34" charset="0"/>
            <a:ea typeface="Verdana" panose="020B0604030504040204" pitchFamily="34" charset="0"/>
            <a:cs typeface="Verdana" panose="020B0604030504040204" pitchFamily="34" charset="0"/>
          </a:endParaRPr>
        </a:p>
      </cdr:txBody>
    </cdr:sp>
  </cdr:relSizeAnchor>
  <cdr:relSizeAnchor xmlns:cdr="http://schemas.openxmlformats.org/drawingml/2006/chartDrawing">
    <cdr:from>
      <cdr:x>0.32258</cdr:x>
      <cdr:y>0.519</cdr:y>
    </cdr:from>
    <cdr:to>
      <cdr:x>0.41436</cdr:x>
      <cdr:y>0.519</cdr:y>
    </cdr:to>
    <cdr:cxnSp macro="">
      <cdr:nvCxnSpPr>
        <cdr:cNvPr id="11" name="Прямая соединительная линия 10"/>
        <cdr:cNvCxnSpPr/>
      </cdr:nvCxnSpPr>
      <cdr:spPr>
        <a:xfrm xmlns:a="http://schemas.openxmlformats.org/drawingml/2006/main">
          <a:off x="2267399" y="1009160"/>
          <a:ext cx="645134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0.3021</cdr:x>
      <cdr:y>0.44493</cdr:y>
    </cdr:from>
    <cdr:to>
      <cdr:x>0.32258</cdr:x>
      <cdr:y>0.519</cdr:y>
    </cdr:to>
    <cdr:cxnSp macro="">
      <cdr:nvCxnSpPr>
        <cdr:cNvPr id="13" name="Прямая соединительная линия 12"/>
        <cdr:cNvCxnSpPr/>
      </cdr:nvCxnSpPr>
      <cdr:spPr>
        <a:xfrm xmlns:a="http://schemas.openxmlformats.org/drawingml/2006/main" flipH="1" flipV="1">
          <a:off x="2123439" y="865144"/>
          <a:ext cx="143960" cy="144016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EE3E1-2030-433D-8AD8-56183F279E29}" type="datetimeFigureOut">
              <a:rPr lang="ru-RU" smtClean="0"/>
              <a:t>07.04.2017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ACB4A7-7456-4126-A0CF-2EA9CD6FF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1055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D85411-6EAA-4B2C-A0E6-CD0ED359FAF4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009775" y="741363"/>
            <a:ext cx="2778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E631CA-3A24-4026-877C-D49DE1C57AC8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5320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8081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6163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04244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72325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40407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08488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76570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44651" algn="l" defTabSz="93616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631CA-3A24-4026-877C-D49DE1C57AC8}" type="slidenum">
              <a:rPr lang="uk-UA" smtClean="0"/>
              <a:pPr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51648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E631CA-3A24-4026-877C-D49DE1C57AC8}" type="slidenum">
              <a:rPr lang="uk-UA" smtClean="0"/>
              <a:pPr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5964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6614" y="2908131"/>
            <a:ext cx="5968286" cy="200665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53227" y="5304843"/>
            <a:ext cx="4915059" cy="23923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8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61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4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72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404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08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76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446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70795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7673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651" y="6015623"/>
            <a:ext cx="5968286" cy="1859296"/>
          </a:xfrm>
        </p:spPr>
        <p:txBody>
          <a:bodyPr anchor="t"/>
          <a:lstStyle>
            <a:lvl1pPr algn="l">
              <a:defRPr sz="41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54651" y="3967799"/>
            <a:ext cx="5968286" cy="204782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6808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3616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4042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723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404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80848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765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74465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634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51076" y="2184349"/>
            <a:ext cx="3101168" cy="617814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69269" y="2184349"/>
            <a:ext cx="3101168" cy="617814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86810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1076" y="2095500"/>
            <a:ext cx="3102388" cy="873305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8081" indent="0">
              <a:buNone/>
              <a:defRPr sz="2000" b="1"/>
            </a:lvl2pPr>
            <a:lvl3pPr marL="936163" indent="0">
              <a:buNone/>
              <a:defRPr sz="1800" b="1"/>
            </a:lvl3pPr>
            <a:lvl4pPr marL="1404244" indent="0">
              <a:buNone/>
              <a:defRPr sz="1600" b="1"/>
            </a:lvl4pPr>
            <a:lvl5pPr marL="1872325" indent="0">
              <a:buNone/>
              <a:defRPr sz="1600" b="1"/>
            </a:lvl5pPr>
            <a:lvl6pPr marL="2340407" indent="0">
              <a:buNone/>
              <a:defRPr sz="1600" b="1"/>
            </a:lvl6pPr>
            <a:lvl7pPr marL="2808488" indent="0">
              <a:buNone/>
              <a:defRPr sz="1600" b="1"/>
            </a:lvl7pPr>
            <a:lvl8pPr marL="3276570" indent="0">
              <a:buNone/>
              <a:defRPr sz="1600" b="1"/>
            </a:lvl8pPr>
            <a:lvl9pPr marL="374465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1076" y="2968805"/>
            <a:ext cx="3102388" cy="539369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566832" y="2095500"/>
            <a:ext cx="3103606" cy="873305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8081" indent="0">
              <a:buNone/>
              <a:defRPr sz="2000" b="1"/>
            </a:lvl2pPr>
            <a:lvl3pPr marL="936163" indent="0">
              <a:buNone/>
              <a:defRPr sz="1800" b="1"/>
            </a:lvl3pPr>
            <a:lvl4pPr marL="1404244" indent="0">
              <a:buNone/>
              <a:defRPr sz="1600" b="1"/>
            </a:lvl4pPr>
            <a:lvl5pPr marL="1872325" indent="0">
              <a:buNone/>
              <a:defRPr sz="1600" b="1"/>
            </a:lvl5pPr>
            <a:lvl6pPr marL="2340407" indent="0">
              <a:buNone/>
              <a:defRPr sz="1600" b="1"/>
            </a:lvl6pPr>
            <a:lvl7pPr marL="2808488" indent="0">
              <a:buNone/>
              <a:defRPr sz="1600" b="1"/>
            </a:lvl7pPr>
            <a:lvl8pPr marL="3276570" indent="0">
              <a:buNone/>
              <a:defRPr sz="1600" b="1"/>
            </a:lvl8pPr>
            <a:lvl9pPr marL="374465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566832" y="2968805"/>
            <a:ext cx="3103606" cy="5393691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142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289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25249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076" y="372726"/>
            <a:ext cx="2310030" cy="158625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45217" y="372727"/>
            <a:ext cx="3925221" cy="798977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1076" y="1958979"/>
            <a:ext cx="2310030" cy="6403519"/>
          </a:xfrm>
        </p:spPr>
        <p:txBody>
          <a:bodyPr/>
          <a:lstStyle>
            <a:lvl1pPr marL="0" indent="0">
              <a:buNone/>
              <a:defRPr sz="1400"/>
            </a:lvl1pPr>
            <a:lvl2pPr marL="468081" indent="0">
              <a:buNone/>
              <a:defRPr sz="1200"/>
            </a:lvl2pPr>
            <a:lvl3pPr marL="936163" indent="0">
              <a:buNone/>
              <a:defRPr sz="1000"/>
            </a:lvl3pPr>
            <a:lvl4pPr marL="1404244" indent="0">
              <a:buNone/>
              <a:defRPr sz="900"/>
            </a:lvl4pPr>
            <a:lvl5pPr marL="1872325" indent="0">
              <a:buNone/>
              <a:defRPr sz="900"/>
            </a:lvl5pPr>
            <a:lvl6pPr marL="2340407" indent="0">
              <a:buNone/>
              <a:defRPr sz="900"/>
            </a:lvl6pPr>
            <a:lvl7pPr marL="2808488" indent="0">
              <a:buNone/>
              <a:defRPr sz="900"/>
            </a:lvl7pPr>
            <a:lvl8pPr marL="3276570" indent="0">
              <a:buNone/>
              <a:defRPr sz="900"/>
            </a:lvl8pPr>
            <a:lvl9pPr marL="374465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552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6266" y="6553042"/>
            <a:ext cx="4212908" cy="77362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76266" y="836466"/>
            <a:ext cx="4212908" cy="5616893"/>
          </a:xfrm>
        </p:spPr>
        <p:txBody>
          <a:bodyPr/>
          <a:lstStyle>
            <a:lvl1pPr marL="0" indent="0">
              <a:buNone/>
              <a:defRPr sz="3300"/>
            </a:lvl1pPr>
            <a:lvl2pPr marL="468081" indent="0">
              <a:buNone/>
              <a:defRPr sz="2900"/>
            </a:lvl2pPr>
            <a:lvl3pPr marL="936163" indent="0">
              <a:buNone/>
              <a:defRPr sz="2500"/>
            </a:lvl3pPr>
            <a:lvl4pPr marL="1404244" indent="0">
              <a:buNone/>
              <a:defRPr sz="2000"/>
            </a:lvl4pPr>
            <a:lvl5pPr marL="1872325" indent="0">
              <a:buNone/>
              <a:defRPr sz="2000"/>
            </a:lvl5pPr>
            <a:lvl6pPr marL="2340407" indent="0">
              <a:buNone/>
              <a:defRPr sz="2000"/>
            </a:lvl6pPr>
            <a:lvl7pPr marL="2808488" indent="0">
              <a:buNone/>
              <a:defRPr sz="2000"/>
            </a:lvl7pPr>
            <a:lvl8pPr marL="3276570" indent="0">
              <a:buNone/>
              <a:defRPr sz="2000"/>
            </a:lvl8pPr>
            <a:lvl9pPr marL="3744651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76266" y="7326666"/>
            <a:ext cx="4212908" cy="1098674"/>
          </a:xfrm>
        </p:spPr>
        <p:txBody>
          <a:bodyPr/>
          <a:lstStyle>
            <a:lvl1pPr marL="0" indent="0">
              <a:buNone/>
              <a:defRPr sz="1400"/>
            </a:lvl1pPr>
            <a:lvl2pPr marL="468081" indent="0">
              <a:buNone/>
              <a:defRPr sz="1200"/>
            </a:lvl2pPr>
            <a:lvl3pPr marL="936163" indent="0">
              <a:buNone/>
              <a:defRPr sz="1000"/>
            </a:lvl3pPr>
            <a:lvl4pPr marL="1404244" indent="0">
              <a:buNone/>
              <a:defRPr sz="900"/>
            </a:lvl4pPr>
            <a:lvl5pPr marL="1872325" indent="0">
              <a:buNone/>
              <a:defRPr sz="900"/>
            </a:lvl5pPr>
            <a:lvl6pPr marL="2340407" indent="0">
              <a:buNone/>
              <a:defRPr sz="900"/>
            </a:lvl6pPr>
            <a:lvl7pPr marL="2808488" indent="0">
              <a:buNone/>
              <a:defRPr sz="900"/>
            </a:lvl7pPr>
            <a:lvl8pPr marL="3276570" indent="0">
              <a:buNone/>
              <a:defRPr sz="900"/>
            </a:lvl8pPr>
            <a:lvl9pPr marL="374465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6222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2444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090597" y="374895"/>
            <a:ext cx="1579840" cy="798760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51076" y="374895"/>
            <a:ext cx="4622496" cy="798760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6261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076" y="374894"/>
            <a:ext cx="6319362" cy="1560248"/>
          </a:xfrm>
          <a:prstGeom prst="rect">
            <a:avLst/>
          </a:prstGeom>
        </p:spPr>
        <p:txBody>
          <a:bodyPr vert="horz" lIns="93616" tIns="46808" rIns="93616" bIns="4680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1076" y="2184349"/>
            <a:ext cx="6319362" cy="6178149"/>
          </a:xfrm>
          <a:prstGeom prst="rect">
            <a:avLst/>
          </a:prstGeom>
        </p:spPr>
        <p:txBody>
          <a:bodyPr vert="horz" lIns="93616" tIns="46808" rIns="93616" bIns="468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51076" y="8676714"/>
            <a:ext cx="1638353" cy="498412"/>
          </a:xfrm>
          <a:prstGeom prst="rect">
            <a:avLst/>
          </a:prstGeom>
        </p:spPr>
        <p:txBody>
          <a:bodyPr vert="horz" lIns="93616" tIns="46808" rIns="93616" bIns="4680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90A0B-A49A-420C-9200-2AA27820713D}" type="datetimeFigureOut">
              <a:rPr lang="uk-UA" smtClean="0"/>
              <a:pPr/>
              <a:t>07.04.2017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99017" y="8676714"/>
            <a:ext cx="2223479" cy="498412"/>
          </a:xfrm>
          <a:prstGeom prst="rect">
            <a:avLst/>
          </a:prstGeom>
        </p:spPr>
        <p:txBody>
          <a:bodyPr vert="horz" lIns="93616" tIns="46808" rIns="93616" bIns="4680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5032084" y="8676714"/>
            <a:ext cx="1638353" cy="498412"/>
          </a:xfrm>
          <a:prstGeom prst="rect">
            <a:avLst/>
          </a:prstGeom>
        </p:spPr>
        <p:txBody>
          <a:bodyPr vert="horz" lIns="93616" tIns="46808" rIns="93616" bIns="4680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14D2C-02DF-45D7-A4C4-010D65CB6EB3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5831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36163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1061" indent="-351061" algn="l" defTabSz="936163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0632" indent="-292551" algn="l" defTabSz="936163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0203" indent="-234041" algn="l" defTabSz="9361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38285" indent="-234041" algn="l" defTabSz="936163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6366" indent="-234041" algn="l" defTabSz="936163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4447" indent="-234041" algn="l" defTabSz="9361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2529" indent="-234041" algn="l" defTabSz="9361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10610" indent="-234041" algn="l" defTabSz="9361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78692" indent="-234041" algn="l" defTabSz="93616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8081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6163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04244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72325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40407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08488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570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44651" algn="l" defTabSz="9361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11" Type="http://schemas.openxmlformats.org/officeDocument/2006/relationships/image" Target="../media/image9.jpeg"/><Relationship Id="rId5" Type="http://schemas.openxmlformats.org/officeDocument/2006/relationships/image" Target="../media/image4.png"/><Relationship Id="rId10" Type="http://schemas.openxmlformats.org/officeDocument/2006/relationships/image" Target="../media/image8.wmf"/><Relationship Id="rId4" Type="http://schemas.openxmlformats.org/officeDocument/2006/relationships/image" Target="../media/image3.jpe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7.xml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15.png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12" Type="http://schemas.openxmlformats.org/officeDocument/2006/relationships/chart" Target="../charts/chart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chart" Target="../charts/chart10.xml"/><Relationship Id="rId5" Type="http://schemas.openxmlformats.org/officeDocument/2006/relationships/diagramLayout" Target="../diagrams/layout1.xml"/><Relationship Id="rId10" Type="http://schemas.openxmlformats.org/officeDocument/2006/relationships/chart" Target="../charts/chart9.xml"/><Relationship Id="rId4" Type="http://schemas.openxmlformats.org/officeDocument/2006/relationships/diagramData" Target="../diagrams/data1.xml"/><Relationship Id="rId9" Type="http://schemas.openxmlformats.org/officeDocument/2006/relationships/chart" Target="../charts/char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wmf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2174241"/>
            <a:ext cx="6967140" cy="4607975"/>
          </a:xfrm>
        </p:spPr>
        <p:txBody>
          <a:bodyPr anchor="t" anchorCtr="0">
            <a:normAutofit/>
            <a:scene3d>
              <a:camera prst="orthographicFront"/>
              <a:lightRig rig="threePt" dir="t">
                <a:rot lat="0" lon="0" rev="0"/>
              </a:lightRig>
            </a:scene3d>
            <a:sp3d>
              <a:bevelT w="101600" h="101600"/>
              <a:bevelB w="101600" h="101600"/>
            </a:sp3d>
          </a:bodyPr>
          <a:lstStyle/>
          <a:p>
            <a:pPr algn="r">
              <a:spcBef>
                <a:spcPts val="2457"/>
              </a:spcBef>
              <a:spcAft>
                <a:spcPts val="2457"/>
              </a:spcAft>
            </a:pPr>
            <a:r>
              <a:rPr lang="ru-RU" sz="37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СТАН ВИКОНАННЯ</a:t>
            </a:r>
            <a:r>
              <a:rPr lang="en-US" sz="37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37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0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0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3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ДЕРЖАВНИХ ЦІЛЬОВИХ </a:t>
            </a:r>
            <a:br>
              <a:rPr lang="ru-RU" sz="33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3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ПРОГРАМ</a:t>
            </a:r>
            <a:r>
              <a:rPr lang="ru-RU" sz="3300" b="1" baseline="30000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lang="ru-RU" sz="33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ru-RU" sz="33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ru-RU" sz="36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</a:t>
            </a:r>
            <a:r>
              <a:rPr lang="ru-RU" sz="43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47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2016</a:t>
            </a:r>
            <a:r>
              <a:rPr lang="ru-RU" sz="43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3600" b="1" dirty="0">
                <a:gradFill flip="none" rotWithShape="1">
                  <a:gsLst>
                    <a:gs pos="0">
                      <a:srgbClr val="000000"/>
                    </a:gs>
                    <a:gs pos="42000">
                      <a:srgbClr val="090F77"/>
                    </a:gs>
                    <a:gs pos="31000">
                      <a:srgbClr val="0A128C">
                        <a:lumMod val="91000"/>
                      </a:srgbClr>
                    </a:gs>
                    <a:gs pos="15000">
                      <a:srgbClr val="181CC7"/>
                    </a:gs>
                    <a:gs pos="99000">
                      <a:srgbClr val="7005D4"/>
                    </a:gs>
                    <a:gs pos="100000">
                      <a:srgbClr val="8C3D91"/>
                    </a:gs>
                  </a:gsLst>
                  <a:lin ang="72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РОЦІ</a:t>
            </a:r>
            <a:endParaRPr lang="uk-UA" sz="3600" b="1" dirty="0">
              <a:gradFill flip="none" rotWithShape="1">
                <a:gsLst>
                  <a:gs pos="0">
                    <a:srgbClr val="000000"/>
                  </a:gs>
                  <a:gs pos="42000">
                    <a:srgbClr val="090F77"/>
                  </a:gs>
                  <a:gs pos="31000">
                    <a:srgbClr val="0A128C">
                      <a:lumMod val="91000"/>
                    </a:srgbClr>
                  </a:gs>
                  <a:gs pos="15000">
                    <a:srgbClr val="181CC7"/>
                  </a:gs>
                  <a:gs pos="99000">
                    <a:srgbClr val="7005D4"/>
                  </a:gs>
                  <a:gs pos="100000">
                    <a:srgbClr val="8C3D91"/>
                  </a:gs>
                </a:gsLst>
                <a:lin ang="72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3138" y="8145617"/>
            <a:ext cx="6635238" cy="491471"/>
          </a:xfrm>
        </p:spPr>
        <p:txBody>
          <a:bodyPr>
            <a:normAutofit/>
          </a:bodyPr>
          <a:lstStyle/>
          <a:p>
            <a:pPr algn="l"/>
            <a:r>
              <a:rPr lang="uk-UA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БЕЗ УРАХУВАННЯ ПРОГРАМ, ЯКІ МІСТЯТЬ ІНФОРМАЦІЮ, ЩО СТАНОВИТЬ ДЕРЖАВНУ ТАЄМНИЦЮ</a:t>
            </a:r>
          </a:p>
        </p:txBody>
      </p:sp>
    </p:spTree>
    <p:extLst>
      <p:ext uri="{BB962C8B-B14F-4D97-AF65-F5344CB8AC3E}">
        <p14:creationId xmlns:p14="http://schemas.microsoft.com/office/powerpoint/2010/main" val="211548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8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27776" y="3556147"/>
            <a:ext cx="2719642" cy="1990459"/>
          </a:xfrm>
          <a:prstGeom prst="roundRect">
            <a:avLst>
              <a:gd name="adj" fmla="val 17218"/>
            </a:avLst>
          </a:prstGeom>
          <a:noFill/>
          <a:ln w="2222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numCol="1" rtlCol="0" anchor="t"/>
          <a:lstStyle/>
          <a:p>
            <a:pPr algn="ctr"/>
            <a:r>
              <a:rPr lang="ru-RU" sz="8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Планові</a:t>
            </a:r>
            <a:r>
              <a:rPr lang="ru-RU" sz="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показники</a:t>
            </a:r>
            <a:r>
              <a:rPr lang="ru-RU" sz="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обсягів</a:t>
            </a:r>
            <a:r>
              <a:rPr lang="ru-RU" sz="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фінансування</a:t>
            </a:r>
            <a:endParaRPr lang="ru-RU" sz="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sz="7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7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</a:t>
            </a:r>
          </a:p>
          <a:p>
            <a:pPr algn="ctr"/>
            <a:endParaRPr lang="ru-RU" sz="7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11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79,9 млрд. грн.</a:t>
            </a:r>
          </a:p>
          <a:p>
            <a:pPr marL="370564">
              <a:lnSpc>
                <a:spcPct val="150000"/>
              </a:lnSpc>
            </a:pPr>
            <a:endParaRPr lang="ru-RU" sz="8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70564">
              <a:lnSpc>
                <a:spcPct val="200000"/>
              </a:lnSpc>
            </a:pP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Державний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бюджет – 44,6  млрд. грн.</a:t>
            </a:r>
          </a:p>
          <a:p>
            <a:pPr marL="370564">
              <a:lnSpc>
                <a:spcPct val="200000"/>
              </a:lnSpc>
            </a:pP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Місцеві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бюджети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3,4  млрд. грн.</a:t>
            </a:r>
          </a:p>
          <a:p>
            <a:pPr marL="370564">
              <a:lnSpc>
                <a:spcPct val="200000"/>
              </a:lnSpc>
            </a:pP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Інші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джерела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- 31,9  млрд. грн.</a:t>
            </a:r>
            <a:endParaRPr lang="uk-UA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7" name="Picture 3" descr="C:\Users\rishnyak\AppData\Local\Microsoft\Windows\INetCache\IE\QN4O0UVL\money-clipart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2" y="4529445"/>
            <a:ext cx="294900" cy="26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021513" cy="699827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uk-UA" sz="1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ПЛАНОВІ ТА ФАКТИЧНІ ПОКАЗНИКИ </a:t>
            </a:r>
            <a:br>
              <a:rPr lang="uk-UA" sz="1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uk-UA" sz="1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ДЕРЖАВНИХ ЦІЛЬОВИХ ПРОГРАМ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699826"/>
            <a:ext cx="7021513" cy="589766"/>
          </a:xfrm>
          <a:prstGeom prst="rect">
            <a:avLst/>
          </a:prstGeom>
          <a:noFill/>
        </p:spPr>
        <p:txBody>
          <a:bodyPr vert="horz" lIns="93616" tIns="46808" rIns="93616" bIns="468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uk-UA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Згідно прийнятих нормативно-правових актів </a:t>
            </a:r>
            <a:r>
              <a:rPr lang="uk-UA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 2016 році </a:t>
            </a:r>
            <a:r>
              <a:rPr lang="uk-UA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передбачалась реалізація завдань та заходів </a:t>
            </a:r>
            <a:r>
              <a:rPr lang="uk-UA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29</a:t>
            </a:r>
            <a:r>
              <a:rPr lang="uk-UA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державних цільових програм (22 схвалено постановами Кабінету Міністрів України, </a:t>
            </a:r>
            <a:br>
              <a:rPr lang="uk-UA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uk-UA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 програм – Законами України).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1268187"/>
            <a:ext cx="7021513" cy="242567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</a:schemeClr>
              </a:gs>
              <a:gs pos="83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vert="horz" lIns="93616" tIns="46808" rIns="93616" bIns="46808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uk-UA" sz="1000" b="1" dirty="0">
                <a:solidFill>
                  <a:schemeClr val="bg2">
                    <a:lumMod val="2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 початок 2016 року</a:t>
            </a:r>
            <a:r>
              <a:rPr lang="uk-UA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                                                                                  на кінець 2016 року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0269" y="1584475"/>
            <a:ext cx="589799" cy="16218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2</a:t>
            </a:r>
            <a:r>
              <a:rPr lang="en-US" b="1" dirty="0" smtClean="0">
                <a:solidFill>
                  <a:schemeClr val="tx1"/>
                </a:solidFill>
              </a:rPr>
              <a:t>7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60328" y="1658195"/>
            <a:ext cx="589799" cy="1548135"/>
          </a:xfrm>
          <a:prstGeom prst="roundRect">
            <a:avLst/>
          </a:prstGeom>
          <a:gradFill>
            <a:gsLst>
              <a:gs pos="15000">
                <a:schemeClr val="accent1">
                  <a:lumMod val="75000"/>
                </a:schemeClr>
              </a:gs>
              <a:gs pos="55000">
                <a:srgbClr val="85C2FF"/>
              </a:gs>
              <a:gs pos="91000">
                <a:srgbClr val="C4D6EB"/>
              </a:gs>
            </a:gsLst>
            <a:lin ang="108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29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12301" y="1658195"/>
            <a:ext cx="589799" cy="1548135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1</a:t>
            </a:r>
            <a:r>
              <a:rPr lang="en-US" b="1" dirty="0" smtClean="0">
                <a:solidFill>
                  <a:schemeClr val="tx1"/>
                </a:solidFill>
              </a:rPr>
              <a:t>9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18406" y="1805637"/>
            <a:ext cx="1769397" cy="11795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r>
              <a:rPr lang="uk-UA" sz="9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r>
              <a:rPr lang="uk-UA" sz="9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ДЦП – затверджені у 2016 році </a:t>
            </a:r>
          </a:p>
          <a:p>
            <a:pPr algn="ctr"/>
            <a:r>
              <a:rPr lang="uk-UA" sz="9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(постанова КМУ від 18.02.2016 № 148 та від 24.02.2016 № 126)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904759" y="1658195"/>
            <a:ext cx="1769397" cy="5160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r>
              <a:rPr lang="uk-UA" sz="9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r>
              <a:rPr lang="uk-UA" sz="9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ДЦП – не подано звітів про виконання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904759" y="2579704"/>
            <a:ext cx="1769397" cy="51604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r>
              <a:rPr lang="uk-UA" sz="900" b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r>
              <a:rPr lang="uk-UA" sz="9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ДЦП – не фінансувались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401819" y="3566838"/>
            <a:ext cx="2533931" cy="1985426"/>
          </a:xfrm>
          <a:prstGeom prst="roundRect">
            <a:avLst/>
          </a:prstGeom>
          <a:noFill/>
          <a:ln w="22225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46808" rIns="0" bIns="46808" rtlCol="0" anchor="t"/>
          <a:lstStyle/>
          <a:p>
            <a:pPr algn="ctr"/>
            <a:r>
              <a:rPr lang="ru-RU" sz="8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Фактичні</a:t>
            </a:r>
            <a:r>
              <a:rPr lang="ru-RU" sz="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показники</a:t>
            </a:r>
            <a:r>
              <a:rPr lang="ru-RU" sz="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обсягів</a:t>
            </a:r>
            <a:r>
              <a:rPr lang="ru-RU" sz="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b="1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фінансування</a:t>
            </a:r>
            <a:endParaRPr lang="ru-RU" sz="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ru-RU" sz="7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7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</a:t>
            </a:r>
          </a:p>
          <a:p>
            <a:pPr algn="ctr"/>
            <a:endParaRPr lang="ru-RU" sz="7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31377"/>
            <a:r>
              <a:rPr lang="ru-RU" sz="1100" b="1" dirty="0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25,</a:t>
            </a:r>
            <a:r>
              <a:rPr lang="en-US" sz="1100" b="1" dirty="0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ru-RU" sz="1100" b="1" dirty="0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100" b="1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млрд. грн.</a:t>
            </a:r>
          </a:p>
          <a:p>
            <a:pPr marL="370564">
              <a:lnSpc>
                <a:spcPct val="150000"/>
              </a:lnSpc>
            </a:pPr>
            <a:endParaRPr lang="ru-RU" sz="800" b="1" dirty="0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58330">
              <a:lnSpc>
                <a:spcPct val="200000"/>
              </a:lnSpc>
            </a:pP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Державний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бюджет – </a:t>
            </a:r>
            <a:r>
              <a:rPr lang="ru-RU" sz="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18,5  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млрд. грн.</a:t>
            </a:r>
          </a:p>
          <a:p>
            <a:pPr marL="458330">
              <a:lnSpc>
                <a:spcPct val="200000"/>
              </a:lnSpc>
            </a:pP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Місцеві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бюджети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ru-RU" sz="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1,3  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млрд. грн.</a:t>
            </a:r>
          </a:p>
          <a:p>
            <a:pPr marL="458330">
              <a:lnSpc>
                <a:spcPct val="200000"/>
              </a:lnSpc>
            </a:pP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Інші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джерела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- </a:t>
            </a:r>
            <a:r>
              <a:rPr lang="ru-RU" sz="8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5,3  </a:t>
            </a:r>
            <a:r>
              <a:rPr lang="ru-RU" sz="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млрд. грн.</a:t>
            </a:r>
            <a:endParaRPr lang="uk-UA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30" name="Picture 6" descr="C:\Users\rishnyak\AppData\Local\Microsoft\Windows\INetCache\IE\QN4O0UVL\misc-money-bag[1].pn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65" y="3900140"/>
            <a:ext cx="361007" cy="4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C:\Users\rishnyak\AppData\Local\Microsoft\Windows\INetCache\IE\QN4O0UVL\money-clipart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1" y="4789969"/>
            <a:ext cx="294900" cy="26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rishnyak\AppData\Local\Microsoft\Windows\INetCache\IE\QN4O0UVL\money-clipart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93" y="5028880"/>
            <a:ext cx="294900" cy="26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C:\Users\rishnyak\AppData\Local\Microsoft\Windows\INetCache\IE\QN4O0UVL\misc-money-bag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210" y="3943537"/>
            <a:ext cx="361007" cy="43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2626056" y="3574934"/>
            <a:ext cx="1905703" cy="204813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7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виконання планових показників</a:t>
            </a:r>
          </a:p>
        </p:txBody>
      </p:sp>
      <p:graphicFrame>
        <p:nvGraphicFramePr>
          <p:cNvPr id="28" name="Диаграмма 27"/>
          <p:cNvGraphicFramePr/>
          <p:nvPr>
            <p:extLst>
              <p:ext uri="{D42A27DB-BD31-4B8C-83A1-F6EECF244321}">
                <p14:modId xmlns:p14="http://schemas.microsoft.com/office/powerpoint/2010/main" val="838031914"/>
              </p:ext>
            </p:extLst>
          </p:nvPr>
        </p:nvGraphicFramePr>
        <p:xfrm>
          <a:off x="2833503" y="4175094"/>
          <a:ext cx="1474496" cy="11229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3160328" y="4582438"/>
            <a:ext cx="854484" cy="248419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1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31,4%</a:t>
            </a:r>
            <a:endParaRPr lang="uk-UA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0" name="Таблица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49527"/>
              </p:ext>
            </p:extLst>
          </p:nvPr>
        </p:nvGraphicFramePr>
        <p:xfrm>
          <a:off x="32675" y="5912867"/>
          <a:ext cx="6903072" cy="2633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37"/>
                <a:gridCol w="1327048"/>
                <a:gridCol w="855313"/>
                <a:gridCol w="840359"/>
                <a:gridCol w="605999"/>
                <a:gridCol w="1310847"/>
                <a:gridCol w="663524"/>
                <a:gridCol w="918345"/>
              </a:tblGrid>
              <a:tr h="202832">
                <a:tc gridSpan="3"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ПЛАНОВИЙ РОЗПОДІЛ ДЦП  ЗА СПРЯМОВАНІСТЮ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ФАКТИЧНИЙ РОЗПОДІЛ ДЦП  ЗА СПРЯМОВАНІСТЮ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4460">
                <a:tc>
                  <a:txBody>
                    <a:bodyPr/>
                    <a:lstStyle/>
                    <a:p>
                      <a:pPr marL="0" indent="0" algn="ctr"/>
                      <a:r>
                        <a:rPr lang="uk-UA" sz="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Кількість</a:t>
                      </a:r>
                      <a:endParaRPr lang="uk-UA" sz="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Спрямованість</a:t>
                      </a:r>
                      <a:endParaRPr lang="uk-UA" sz="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Фінансування, млрд. грн.</a:t>
                      </a:r>
                      <a:endParaRPr lang="uk-UA" sz="6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0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виконання планових обсягів фінансування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uk-UA" sz="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Кількість</a:t>
                      </a:r>
                      <a:endParaRPr lang="uk-UA" sz="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Спрямованість</a:t>
                      </a:r>
                      <a:endParaRPr lang="uk-UA" sz="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Фінансування, млрд. грн.</a:t>
                      </a:r>
                    </a:p>
                  </a:txBody>
                  <a:tcPr marL="0" marR="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Частка</a:t>
                      </a:r>
                      <a:r>
                        <a:rPr lang="uk-UA" sz="600" baseline="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від загального фінансування, %</a:t>
                      </a:r>
                      <a:endParaRPr lang="uk-UA" sz="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42686"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uk-UA" sz="7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44500" indent="0"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Соціальні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3,9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30,5 %</a:t>
                      </a:r>
                      <a:endParaRPr lang="uk-UA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uk-UA" sz="7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0" indent="0"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Соціальні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1,18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4,7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42686"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uk-UA" sz="7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44500" indent="0"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Економічні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64,5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30,5 %</a:t>
                      </a:r>
                      <a:endParaRPr lang="uk-UA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uk-UA" sz="7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0" indent="0"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Економічні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19,7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</a:t>
                      </a:r>
                      <a:r>
                        <a:rPr lang="en-US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42686"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uk-UA" sz="7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44500" indent="0"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Екологічні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8,9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36,4 %</a:t>
                      </a:r>
                      <a:endParaRPr lang="uk-UA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uk-UA" sz="7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0" indent="0"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Екологічні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</a:t>
                      </a:r>
                      <a:r>
                        <a:rPr lang="en-US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en-US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2,9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42686"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uk-UA" sz="7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44500" indent="0"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Оборонні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1,2 %</a:t>
                      </a:r>
                      <a:endParaRPr lang="uk-UA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uk-UA" sz="7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0" indent="0"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Оборонні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0,02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42686"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uk-UA" sz="7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0" indent="0" algn="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Науково-технічні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0,6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168,8 %</a:t>
                      </a:r>
                      <a:endParaRPr lang="uk-UA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uk-UA" sz="7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Науково-технічні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0,99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4,1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42686"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uk-UA" sz="7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44500" indent="0"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Інші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0,1</a:t>
                      </a:r>
                      <a:endParaRPr lang="uk-UA" sz="700" dirty="0">
                        <a:solidFill>
                          <a:schemeClr val="bg2">
                            <a:lumMod val="1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8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16,9 %</a:t>
                      </a:r>
                      <a:endParaRPr lang="uk-UA" sz="800" b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b="1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uk-UA" sz="7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61950" indent="0"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Інші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7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0,01</a:t>
                      </a:r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7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3620" marR="93620" marT="46807" marB="4680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31" name="Picture 7" descr="C:\Users\rishnyak\AppData\Local\Microsoft\Windows\INetCache\IE\S9MODDP5\familyundersun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43" y="6496691"/>
            <a:ext cx="304587" cy="33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ishnyak\AppData\Local\Microsoft\Windows\INetCache\IE\S9MODDP5\64px-Windows_Notepad_Icon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27" y="6830703"/>
            <a:ext cx="312067" cy="31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ishnyak\AppData\Local\Microsoft\Windows\INetCache\IE\K1J4GUKF\eco-plant-green-icon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55" y="7132483"/>
            <a:ext cx="361425" cy="36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Program Files\Microsoft Office\MEDIA\CAGCAT10\j0305257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68" y="7791439"/>
            <a:ext cx="232357" cy="37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rishnyak\AppData\Local\Microsoft\Windows\INetCache\IE\QN4O0UVL\300px-Grinding_Wheels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3438" y="8225677"/>
            <a:ext cx="329118" cy="24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Нашивка 50"/>
          <p:cNvSpPr/>
          <p:nvPr/>
        </p:nvSpPr>
        <p:spPr>
          <a:xfrm>
            <a:off x="2809623" y="4440101"/>
            <a:ext cx="196643" cy="61900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5" name="Нашивка 64"/>
          <p:cNvSpPr/>
          <p:nvPr/>
        </p:nvSpPr>
        <p:spPr>
          <a:xfrm rot="10800000">
            <a:off x="4141657" y="4439457"/>
            <a:ext cx="196643" cy="61900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6" name="Нашивка 65"/>
          <p:cNvSpPr/>
          <p:nvPr/>
        </p:nvSpPr>
        <p:spPr>
          <a:xfrm>
            <a:off x="2870975" y="2085899"/>
            <a:ext cx="196643" cy="61900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7" name="Нашивка 66"/>
          <p:cNvSpPr/>
          <p:nvPr/>
        </p:nvSpPr>
        <p:spPr>
          <a:xfrm>
            <a:off x="5931956" y="2085899"/>
            <a:ext cx="196643" cy="619007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8" name="Нашивка 67"/>
          <p:cNvSpPr/>
          <p:nvPr/>
        </p:nvSpPr>
        <p:spPr>
          <a:xfrm rot="5400000">
            <a:off x="1155751" y="5427908"/>
            <a:ext cx="196632" cy="61904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69" name="Нашивка 68"/>
          <p:cNvSpPr/>
          <p:nvPr/>
        </p:nvSpPr>
        <p:spPr>
          <a:xfrm rot="5400000">
            <a:off x="5640205" y="5427908"/>
            <a:ext cx="196632" cy="61904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pic>
        <p:nvPicPr>
          <p:cNvPr id="45" name="Picture 3" descr="C:\Users\rishnyak\AppData\Local\Microsoft\Windows\INetCache\IE\QN4O0UVL\money-clipart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393" y="4550900"/>
            <a:ext cx="294900" cy="26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3" descr="C:\Users\rishnyak\AppData\Local\Microsoft\Windows\INetCache\IE\QN4O0UVL\money-clipart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392" y="4811423"/>
            <a:ext cx="294900" cy="26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3" descr="C:\Users\rishnyak\AppData\Local\Microsoft\Windows\INetCache\IE\QN4O0UVL\money-clipart7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394" y="5050335"/>
            <a:ext cx="294900" cy="269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авая фигурная скобка 12"/>
          <p:cNvSpPr/>
          <p:nvPr/>
        </p:nvSpPr>
        <p:spPr>
          <a:xfrm>
            <a:off x="5869952" y="7629573"/>
            <a:ext cx="172047" cy="842929"/>
          </a:xfrm>
          <a:prstGeom prst="rightBrace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3616" tIns="46808" rIns="93616" bIns="46808" rtlCol="0" anchor="ctr"/>
          <a:lstStyle/>
          <a:p>
            <a:pPr algn="ctr"/>
            <a:endParaRPr lang="uk-UA">
              <a:solidFill>
                <a:schemeClr val="bg1"/>
              </a:solidFill>
            </a:endParaRPr>
          </a:p>
        </p:txBody>
      </p:sp>
      <p:cxnSp>
        <p:nvCxnSpPr>
          <p:cNvPr id="20" name="Соединительная линия уступом 19"/>
          <p:cNvCxnSpPr>
            <a:stCxn id="8" idx="2"/>
            <a:endCxn id="15" idx="0"/>
          </p:cNvCxnSpPr>
          <p:nvPr/>
        </p:nvCxnSpPr>
        <p:spPr>
          <a:xfrm rot="5400000">
            <a:off x="2246504" y="2347424"/>
            <a:ext cx="349817" cy="2067631"/>
          </a:xfrm>
          <a:prstGeom prst="bentConnector3">
            <a:avLst/>
          </a:prstGeom>
          <a:ln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7" descr="C:\Users\rishnyak\AppData\Local\Microsoft\Windows\INetCache\IE\S9MODDP5\familyundersun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656" y="6496691"/>
            <a:ext cx="304587" cy="33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C:\Users\rishnyak\AppData\Local\Microsoft\Windows\INetCache\IE\S9MODDP5\64px-Windows_Notepad_Icon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039" y="6830703"/>
            <a:ext cx="312067" cy="31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9" descr="C:\Users\rishnyak\AppData\Local\Microsoft\Windows\INetCache\IE\K1J4GUKF\eco-plant-green-icon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767" y="7132483"/>
            <a:ext cx="361425" cy="36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10" descr="C:\Program Files\Microsoft Office\MEDIA\CAGCAT10\j0305257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181" y="7791439"/>
            <a:ext cx="232357" cy="37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0" descr="C:\Users\rishnyak\AppData\Local\Microsoft\Windows\INetCache\IE\QN4O0UVL\300px-Grinding_Wheels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38451" y="8225677"/>
            <a:ext cx="329118" cy="24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/>
          <p:cNvCxnSpPr>
            <a:stCxn id="7" idx="3"/>
            <a:endCxn id="10" idx="1"/>
          </p:cNvCxnSpPr>
          <p:nvPr/>
        </p:nvCxnSpPr>
        <p:spPr>
          <a:xfrm>
            <a:off x="740068" y="2395402"/>
            <a:ext cx="2783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endCxn id="12" idx="1"/>
          </p:cNvCxnSpPr>
          <p:nvPr/>
        </p:nvCxnSpPr>
        <p:spPr>
          <a:xfrm>
            <a:off x="3750127" y="1916218"/>
            <a:ext cx="1546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3754746" y="2837727"/>
            <a:ext cx="1546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Users\rishnyak\AppData\Local\Microsoft\Windows\INetCache\IE\0L8XTZ5X\Tank-T-34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45" y="7552521"/>
            <a:ext cx="328173" cy="18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rishnyak\AppData\Local\Microsoft\Windows\INetCache\IE\0L8XTZ5X\Tank-T-34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019" y="7602960"/>
            <a:ext cx="328173" cy="188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623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7868777"/>
              </p:ext>
            </p:extLst>
          </p:nvPr>
        </p:nvGraphicFramePr>
        <p:xfrm>
          <a:off x="21105" y="463479"/>
          <a:ext cx="3658206" cy="3833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021513" cy="478664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uk-UA" sz="1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ФАКТИЧНІ ПОКАЗНИКИ ДЕРЖАВНИХ ЦІЛЬОВИХ ПРОГРАМ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510756" y="478664"/>
            <a:ext cx="3510757" cy="516045"/>
          </a:xfrm>
          <a:prstGeom prst="rect">
            <a:avLst/>
          </a:prstGeom>
          <a:noFill/>
        </p:spPr>
        <p:txBody>
          <a:bodyPr vert="horz" lIns="93616" tIns="46808" rIns="93616" bIns="468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ВИКОРИСТАННЯ КОШТІВ ДЕРЖАВНОГО БЮДЖЕТУ </a:t>
            </a:r>
          </a:p>
          <a:p>
            <a:r>
              <a:rPr lang="uk-UA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У 2016 РОЦІ ДЛЯ ВИКОНАННЯ ЗАХОДІВ ПРОГРАМ ЗА СПРЯМОВАНІСТЮ (МЛРД. ГРН)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074816"/>
              </p:ext>
            </p:extLst>
          </p:nvPr>
        </p:nvGraphicFramePr>
        <p:xfrm>
          <a:off x="119414" y="3427492"/>
          <a:ext cx="3686243" cy="46807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228747"/>
                <a:gridCol w="1131602"/>
                <a:gridCol w="1325894"/>
              </a:tblGrid>
              <a:tr h="468074">
                <a:tc>
                  <a:txBody>
                    <a:bodyPr/>
                    <a:lstStyle/>
                    <a:p>
                      <a:pPr marL="0" indent="0" algn="ctr"/>
                      <a:r>
                        <a:rPr lang="uk-UA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Місцеві</a:t>
                      </a:r>
                      <a:r>
                        <a:rPr lang="uk-UA" sz="800" b="0" baseline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бюджети – </a:t>
                      </a:r>
                    </a:p>
                    <a:p>
                      <a:pPr algn="ctr"/>
                      <a:r>
                        <a:rPr lang="uk-UA" sz="800" b="0" baseline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1,3 млрд. грн.</a:t>
                      </a:r>
                      <a:endParaRPr lang="uk-UA" sz="800" b="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46807" marB="4680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Інші джерела </a:t>
                      </a:r>
                      <a:r>
                        <a:rPr lang="uk-UA" sz="800" b="0" baseline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–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800" b="0" baseline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5,3 млрд. грн.</a:t>
                      </a:r>
                      <a:endParaRPr lang="uk-UA" sz="800" b="0" dirty="0" smtClean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ctr"/>
                      <a:endParaRPr lang="uk-UA" sz="8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46807" marB="46807"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Державний </a:t>
                      </a:r>
                      <a:r>
                        <a:rPr lang="uk-UA" sz="800" b="0" baseline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бюджет – 18,5 млрд. грн.</a:t>
                      </a:r>
                      <a:endParaRPr lang="uk-UA" sz="800" b="0" dirty="0" smtClean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ctr"/>
                      <a:endParaRPr lang="uk-UA" sz="80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0" marR="0" marT="46807" marB="46807">
                    <a:noFill/>
                  </a:tcPr>
                </a:tc>
              </a:tr>
            </a:tbl>
          </a:graphicData>
        </a:graphic>
      </p:graphicFrame>
      <p:cxnSp>
        <p:nvCxnSpPr>
          <p:cNvPr id="16" name="Прямая соединительная линия 15"/>
          <p:cNvCxnSpPr/>
          <p:nvPr/>
        </p:nvCxnSpPr>
        <p:spPr>
          <a:xfrm>
            <a:off x="3068407" y="1731916"/>
            <a:ext cx="336169" cy="0"/>
          </a:xfrm>
          <a:prstGeom prst="line">
            <a:avLst/>
          </a:prstGeom>
          <a:ln w="127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404576" y="1731916"/>
            <a:ext cx="391932" cy="1680124"/>
          </a:xfrm>
          <a:prstGeom prst="line">
            <a:avLst/>
          </a:prstGeom>
          <a:ln w="127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 rot="5400000">
            <a:off x="2507423" y="975944"/>
            <a:ext cx="384721" cy="1115124"/>
          </a:xfrm>
          <a:prstGeom prst="rect">
            <a:avLst/>
          </a:prstGeom>
          <a:noFill/>
        </p:spPr>
        <p:txBody>
          <a:bodyPr vert="vert270" wrap="square" lIns="0" tIns="46808" rIns="0" bIns="46808" rtlCol="0" anchor="ctr" anchorCtr="0">
            <a:spAutoFit/>
          </a:bodyPr>
          <a:lstStyle/>
          <a:p>
            <a:pPr algn="ctr"/>
            <a:r>
              <a:rPr lang="uk-UA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25,</a:t>
            </a:r>
            <a:r>
              <a:rPr lang="en-US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uk-UA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uk-UA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млрд. грн</a:t>
            </a:r>
            <a:r>
              <a:rPr lang="uk-UA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313208439"/>
              </p:ext>
            </p:extLst>
          </p:nvPr>
        </p:nvGraphicFramePr>
        <p:xfrm>
          <a:off x="3731931" y="994709"/>
          <a:ext cx="3243894" cy="2801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45688" y="3412041"/>
            <a:ext cx="3811598" cy="404608"/>
          </a:xfrm>
          <a:prstGeom prst="round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ctr"/>
          <a:lstStyle/>
          <a:p>
            <a:pPr algn="ctr"/>
            <a:endParaRPr lang="uk-UA"/>
          </a:p>
        </p:txBody>
      </p:sp>
      <p:graphicFrame>
        <p:nvGraphicFramePr>
          <p:cNvPr id="17" name="Диаграмма 16" descr="СТРУКТУРА ФАКТИЧНО ЗАЛУЧЕНИХ КОШТІВ У 2016 РОЦІ ЗА ДЖЕРЕЛАМИ ФІНАНСУВАННЯ, %"/>
          <p:cNvGraphicFramePr/>
          <p:nvPr>
            <p:extLst>
              <p:ext uri="{D42A27DB-BD31-4B8C-83A1-F6EECF244321}">
                <p14:modId xmlns:p14="http://schemas.microsoft.com/office/powerpoint/2010/main" val="145591382"/>
              </p:ext>
            </p:extLst>
          </p:nvPr>
        </p:nvGraphicFramePr>
        <p:xfrm>
          <a:off x="7802" y="3963791"/>
          <a:ext cx="3722692" cy="285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21" name="Прямая соединительная линия 20"/>
          <p:cNvCxnSpPr/>
          <p:nvPr/>
        </p:nvCxnSpPr>
        <p:spPr>
          <a:xfrm>
            <a:off x="698164" y="4607023"/>
            <a:ext cx="125332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Диаграмма 22"/>
          <p:cNvGraphicFramePr/>
          <p:nvPr>
            <p:extLst>
              <p:ext uri="{D42A27DB-BD31-4B8C-83A1-F6EECF244321}">
                <p14:modId xmlns:p14="http://schemas.microsoft.com/office/powerpoint/2010/main" val="2698662271"/>
              </p:ext>
            </p:extLst>
          </p:nvPr>
        </p:nvGraphicFramePr>
        <p:xfrm>
          <a:off x="3857286" y="3996206"/>
          <a:ext cx="3118539" cy="2801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3857286" y="3943537"/>
            <a:ext cx="3164227" cy="220568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ТЕМП ЗМІН ДО 2015 РОКУ, 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98475" y="4312141"/>
            <a:ext cx="327560" cy="456964"/>
          </a:xfrm>
          <a:prstGeom prst="rect">
            <a:avLst/>
          </a:prstGeom>
          <a:noFill/>
        </p:spPr>
        <p:txBody>
          <a:bodyPr vert="vert270" wrap="square" lIns="93616" tIns="46808" rIns="93616" bIns="46808" rtlCol="0" anchor="ctr">
            <a:spAutoFit/>
          </a:bodyPr>
          <a:lstStyle/>
          <a:p>
            <a:r>
              <a:rPr lang="en-US" sz="9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2016</a:t>
            </a:r>
            <a:endParaRPr lang="uk-UA" sz="9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96508" y="5823752"/>
            <a:ext cx="327560" cy="456964"/>
          </a:xfrm>
          <a:prstGeom prst="rect">
            <a:avLst/>
          </a:prstGeom>
          <a:noFill/>
        </p:spPr>
        <p:txBody>
          <a:bodyPr vert="vert270" wrap="square" lIns="93616" tIns="46808" rIns="93616" bIns="46808" rtlCol="0" anchor="ctr">
            <a:spAutoFit/>
          </a:bodyPr>
          <a:lstStyle/>
          <a:p>
            <a:r>
              <a:rPr lang="en-US" sz="9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2015</a:t>
            </a:r>
            <a:endParaRPr lang="uk-UA" sz="9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 rot="5400000">
            <a:off x="4834381" y="1517963"/>
            <a:ext cx="384721" cy="1115124"/>
          </a:xfrm>
          <a:prstGeom prst="rect">
            <a:avLst/>
          </a:prstGeom>
          <a:noFill/>
        </p:spPr>
        <p:txBody>
          <a:bodyPr vert="vert270" wrap="square" lIns="0" tIns="46808" rIns="0" bIns="46808" rtlCol="0" anchor="ctr" anchorCtr="0">
            <a:spAutoFit/>
          </a:bodyPr>
          <a:lstStyle/>
          <a:p>
            <a:pPr algn="ctr"/>
            <a:r>
              <a:rPr lang="uk-UA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18,5</a:t>
            </a:r>
            <a:r>
              <a:rPr lang="en-US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uk-UA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uk-UA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млрд. грн</a:t>
            </a:r>
            <a:r>
              <a:rPr lang="uk-UA" sz="1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-1" y="3912562"/>
            <a:ext cx="7021513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" name="Диаграмма 29"/>
          <p:cNvGraphicFramePr/>
          <p:nvPr>
            <p:extLst>
              <p:ext uri="{D42A27DB-BD31-4B8C-83A1-F6EECF244321}">
                <p14:modId xmlns:p14="http://schemas.microsoft.com/office/powerpoint/2010/main" val="840175011"/>
              </p:ext>
            </p:extLst>
          </p:nvPr>
        </p:nvGraphicFramePr>
        <p:xfrm>
          <a:off x="0" y="6744923"/>
          <a:ext cx="3810640" cy="26165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2" name="Диаграмма 31"/>
          <p:cNvGraphicFramePr/>
          <p:nvPr>
            <p:extLst>
              <p:ext uri="{D42A27DB-BD31-4B8C-83A1-F6EECF244321}">
                <p14:modId xmlns:p14="http://schemas.microsoft.com/office/powerpoint/2010/main" val="1812212397"/>
              </p:ext>
            </p:extLst>
          </p:nvPr>
        </p:nvGraphicFramePr>
        <p:xfrm>
          <a:off x="3756987" y="6818644"/>
          <a:ext cx="3218838" cy="250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cxnSp>
        <p:nvCxnSpPr>
          <p:cNvPr id="36" name="Прямая соединительная линия 35"/>
          <p:cNvCxnSpPr/>
          <p:nvPr/>
        </p:nvCxnSpPr>
        <p:spPr>
          <a:xfrm>
            <a:off x="0" y="6744923"/>
            <a:ext cx="7021513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ятиугольник 27"/>
          <p:cNvSpPr/>
          <p:nvPr/>
        </p:nvSpPr>
        <p:spPr>
          <a:xfrm rot="5400000">
            <a:off x="4331805" y="4846556"/>
            <a:ext cx="214314" cy="597072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ятиугольник 30"/>
          <p:cNvSpPr/>
          <p:nvPr/>
        </p:nvSpPr>
        <p:spPr>
          <a:xfrm rot="5400000">
            <a:off x="5351115" y="4920819"/>
            <a:ext cx="214314" cy="591423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ятиугольник 32"/>
          <p:cNvSpPr/>
          <p:nvPr/>
        </p:nvSpPr>
        <p:spPr>
          <a:xfrm rot="5400000">
            <a:off x="6364397" y="4489162"/>
            <a:ext cx="214314" cy="597478"/>
          </a:xfrm>
          <a:prstGeom prst="homePlat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77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 l="-4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Схема 83"/>
          <p:cNvGraphicFramePr/>
          <p:nvPr>
            <p:extLst>
              <p:ext uri="{D42A27DB-BD31-4B8C-83A1-F6EECF244321}">
                <p14:modId xmlns:p14="http://schemas.microsoft.com/office/powerpoint/2010/main" val="354295813"/>
              </p:ext>
            </p:extLst>
          </p:nvPr>
        </p:nvGraphicFramePr>
        <p:xfrm>
          <a:off x="125700" y="6455063"/>
          <a:ext cx="2338879" cy="881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021513" cy="626106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uk-UA" sz="1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ВИКОРИСТАННЯ КОШТІВ У 2016 РОЦІ, ПЕРЕДБАЧЕНИХ НА ВИКОНАННЯ ДЕРЖАВНИХ ЦІЛЬОВИХ ПРОГРАМ</a:t>
            </a: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7387025"/>
              </p:ext>
            </p:extLst>
          </p:nvPr>
        </p:nvGraphicFramePr>
        <p:xfrm>
          <a:off x="3080590" y="577597"/>
          <a:ext cx="3879381" cy="3020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0" name="Блок-схема: узел 9"/>
          <p:cNvSpPr/>
          <p:nvPr/>
        </p:nvSpPr>
        <p:spPr>
          <a:xfrm>
            <a:off x="285294" y="1120511"/>
            <a:ext cx="1105873" cy="1083031"/>
          </a:xfrm>
          <a:prstGeom prst="flowChartConnector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6808" rIns="0" bIns="46808" rtlCol="0" anchor="t"/>
          <a:lstStyle/>
          <a:p>
            <a:r>
              <a:rPr lang="uk-UA" sz="16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44,6</a:t>
            </a:r>
            <a:endParaRPr lang="uk-UA" sz="16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64191"/>
            <a:ext cx="3510757" cy="220568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r>
              <a:rPr lang="uk-UA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ПЛАНОВІ ТА ФАКТИЧНІ ОБСЯГИ ФІНАНСУВАННЯ МЛРД. ГРН</a:t>
            </a:r>
          </a:p>
        </p:txBody>
      </p:sp>
      <p:sp>
        <p:nvSpPr>
          <p:cNvPr id="14" name="Блок-схема: узел 13"/>
          <p:cNvSpPr/>
          <p:nvPr/>
        </p:nvSpPr>
        <p:spPr>
          <a:xfrm>
            <a:off x="838230" y="1537213"/>
            <a:ext cx="835222" cy="784986"/>
          </a:xfrm>
          <a:prstGeom prst="flowChartConnector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6808" rIns="0" bIns="46808" rtlCol="0" anchor="ctr"/>
          <a:lstStyle/>
          <a:p>
            <a:pPr algn="ctr"/>
            <a:r>
              <a:rPr lang="uk-UA" sz="14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18,5</a:t>
            </a:r>
            <a:endParaRPr lang="uk-UA" sz="1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Блок-схема: узел 14"/>
          <p:cNvSpPr/>
          <p:nvPr/>
        </p:nvSpPr>
        <p:spPr>
          <a:xfrm>
            <a:off x="1974717" y="1102467"/>
            <a:ext cx="1105873" cy="1083031"/>
          </a:xfrm>
          <a:prstGeom prst="flowChartConnector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t"/>
          <a:lstStyle/>
          <a:p>
            <a:pPr algn="r"/>
            <a:r>
              <a:rPr lang="en-US" sz="16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3,</a:t>
            </a:r>
            <a:r>
              <a:rPr lang="uk-UA" sz="16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uk-UA" sz="16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Блок-схема: узел 15"/>
          <p:cNvSpPr/>
          <p:nvPr/>
        </p:nvSpPr>
        <p:spPr>
          <a:xfrm>
            <a:off x="1851052" y="1537213"/>
            <a:ext cx="774111" cy="784985"/>
          </a:xfrm>
          <a:prstGeom prst="flowChartConnector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6808" rIns="0" bIns="46808" rtlCol="0" anchor="ctr"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1,3</a:t>
            </a:r>
            <a:endParaRPr lang="uk-UA" sz="1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Блок-схема: узел 16"/>
          <p:cNvSpPr/>
          <p:nvPr/>
        </p:nvSpPr>
        <p:spPr>
          <a:xfrm>
            <a:off x="640378" y="2515644"/>
            <a:ext cx="1237009" cy="1110231"/>
          </a:xfrm>
          <a:prstGeom prst="flowChartConnector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616" tIns="46808" rIns="93616" bIns="46808" rtlCol="0" anchor="b"/>
          <a:lstStyle/>
          <a:p>
            <a:r>
              <a:rPr lang="en-US" sz="16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31,9</a:t>
            </a:r>
            <a:endParaRPr lang="uk-UA" sz="16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8" name="Блок-схема: узел 17"/>
          <p:cNvSpPr/>
          <p:nvPr/>
        </p:nvSpPr>
        <p:spPr>
          <a:xfrm>
            <a:off x="1298116" y="2301243"/>
            <a:ext cx="774111" cy="784985"/>
          </a:xfrm>
          <a:prstGeom prst="flowChartConnector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6808" rIns="0" bIns="46808" rtlCol="0" anchor="ctr"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5,3</a:t>
            </a:r>
            <a:endParaRPr lang="uk-UA" sz="14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9413" y="2403743"/>
            <a:ext cx="647717" cy="263807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r>
              <a:rPr lang="uk-UA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ПЛАН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99397" y="3086228"/>
            <a:ext cx="647717" cy="263807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r>
              <a:rPr lang="uk-UA" sz="11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ФАКТ</a:t>
            </a:r>
          </a:p>
        </p:txBody>
      </p:sp>
      <p:cxnSp>
        <p:nvCxnSpPr>
          <p:cNvPr id="23" name="Прямая со стрелкой 22"/>
          <p:cNvCxnSpPr>
            <a:stCxn id="18" idx="5"/>
          </p:cNvCxnSpPr>
          <p:nvPr/>
        </p:nvCxnSpPr>
        <p:spPr>
          <a:xfrm>
            <a:off x="1958861" y="2971270"/>
            <a:ext cx="301197" cy="122468"/>
          </a:xfrm>
          <a:prstGeom prst="straightConnector1">
            <a:avLst/>
          </a:prstGeom>
          <a:ln w="12700">
            <a:solidFill>
              <a:schemeClr val="tx2">
                <a:lumMod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 flipV="1">
            <a:off x="411299" y="2625928"/>
            <a:ext cx="229079" cy="383221"/>
          </a:xfrm>
          <a:prstGeom prst="straightConnector1">
            <a:avLst/>
          </a:prstGeom>
          <a:ln w="12700">
            <a:solidFill>
              <a:schemeClr val="tx2">
                <a:lumMod val="50000"/>
              </a:schemeClr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510756" y="660051"/>
            <a:ext cx="3510757" cy="220568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ЧАСТКА ВІД ЗАГАЛЬНОГО ОБСЯГУ ФІНАНСУВАННЯ, %</a:t>
            </a:r>
          </a:p>
        </p:txBody>
      </p:sp>
      <p:graphicFrame>
        <p:nvGraphicFramePr>
          <p:cNvPr id="30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0806542"/>
              </p:ext>
            </p:extLst>
          </p:nvPr>
        </p:nvGraphicFramePr>
        <p:xfrm>
          <a:off x="3274740" y="1612819"/>
          <a:ext cx="3731931" cy="994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31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4783438"/>
              </p:ext>
            </p:extLst>
          </p:nvPr>
        </p:nvGraphicFramePr>
        <p:xfrm>
          <a:off x="3174434" y="722018"/>
          <a:ext cx="3832238" cy="935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-68776" y="880619"/>
            <a:ext cx="1418309" cy="189058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r>
              <a:rPr lang="uk-UA" sz="600" b="1" i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ДЕРЖАВНИЙ БЮДЖЕТ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99397" y="880619"/>
            <a:ext cx="1418309" cy="189058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r"/>
            <a:r>
              <a:rPr lang="uk-UA" sz="600" b="1" i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МІСЦЕВІ БЮДЖЕТИ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7130" y="3646656"/>
            <a:ext cx="1083922" cy="189058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600" b="1" i="1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ІНШІ ДЖЕРЕЛА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518177" y="2515644"/>
            <a:ext cx="3510757" cy="220568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ВИКОНАННЯ ПЛАНОВИХ ПОКАЗНИКІВ, 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-7421" y="3869817"/>
            <a:ext cx="7036355" cy="217641"/>
          </a:xfrm>
          <a:prstGeom prst="rect">
            <a:avLst/>
          </a:prstGeom>
          <a:noFill/>
        </p:spPr>
        <p:txBody>
          <a:bodyPr wrap="square" lIns="0" tIns="46808" rIns="0" bIns="46808" rtlCol="0">
            <a:spAutoFit/>
          </a:bodyPr>
          <a:lstStyle/>
          <a:p>
            <a:pPr algn="ctr"/>
            <a:r>
              <a:rPr lang="uk-UA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СТРУКТУРА ФІНАНСУВАННЯ НАЙБІЛЬШИХ ДЦП У 2016 РОЦІ ЗА РАХУНОК КОШТІВ ДЕРЖАВНОГО БЮДЖЕТУ (МЛРД. ГРН, ЧАСТКА %)</a:t>
            </a: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-7421" y="3838061"/>
            <a:ext cx="7021513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Группа 11"/>
          <p:cNvGrpSpPr/>
          <p:nvPr/>
        </p:nvGrpSpPr>
        <p:grpSpPr>
          <a:xfrm>
            <a:off x="596539" y="4081468"/>
            <a:ext cx="3132412" cy="1955554"/>
            <a:chOff x="1472754" y="4644008"/>
            <a:chExt cx="3730723" cy="2736304"/>
          </a:xfrm>
        </p:grpSpPr>
        <p:sp>
          <p:nvSpPr>
            <p:cNvPr id="28" name="Полилиния 27"/>
            <p:cNvSpPr/>
            <p:nvPr/>
          </p:nvSpPr>
          <p:spPr>
            <a:xfrm>
              <a:off x="2871775" y="4644008"/>
              <a:ext cx="932680" cy="684076"/>
            </a:xfrm>
            <a:custGeom>
              <a:avLst/>
              <a:gdLst>
                <a:gd name="connsiteX0" fmla="*/ 0 w 932680"/>
                <a:gd name="connsiteY0" fmla="*/ 684076 h 684076"/>
                <a:gd name="connsiteX1" fmla="*/ 466340 w 932680"/>
                <a:gd name="connsiteY1" fmla="*/ 0 h 684076"/>
                <a:gd name="connsiteX2" fmla="*/ 466340 w 932680"/>
                <a:gd name="connsiteY2" fmla="*/ 0 h 684076"/>
                <a:gd name="connsiteX3" fmla="*/ 932680 w 932680"/>
                <a:gd name="connsiteY3" fmla="*/ 684076 h 684076"/>
                <a:gd name="connsiteX4" fmla="*/ 0 w 932680"/>
                <a:gd name="connsiteY4" fmla="*/ 684076 h 6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32680" h="684076">
                  <a:moveTo>
                    <a:pt x="0" y="684076"/>
                  </a:moveTo>
                  <a:lnTo>
                    <a:pt x="466340" y="0"/>
                  </a:lnTo>
                  <a:lnTo>
                    <a:pt x="466340" y="0"/>
                  </a:lnTo>
                  <a:lnTo>
                    <a:pt x="932680" y="684076"/>
                  </a:lnTo>
                  <a:lnTo>
                    <a:pt x="0" y="68407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2070" tIns="52070" rIns="52070" bIns="52070" numCol="1" spcCol="1270" anchor="ctr" anchorCtr="0">
              <a:noAutofit/>
            </a:bodyPr>
            <a:lstStyle/>
            <a:p>
              <a:pPr algn="ctr" defTabSz="186582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uk-UA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5" name="Полилиния 34"/>
            <p:cNvSpPr/>
            <p:nvPr/>
          </p:nvSpPr>
          <p:spPr>
            <a:xfrm>
              <a:off x="2405435" y="5328084"/>
              <a:ext cx="1865361" cy="684076"/>
            </a:xfrm>
            <a:custGeom>
              <a:avLst/>
              <a:gdLst>
                <a:gd name="connsiteX0" fmla="*/ 0 w 1865361"/>
                <a:gd name="connsiteY0" fmla="*/ 684076 h 684076"/>
                <a:gd name="connsiteX1" fmla="*/ 466341 w 1865361"/>
                <a:gd name="connsiteY1" fmla="*/ 0 h 684076"/>
                <a:gd name="connsiteX2" fmla="*/ 1399020 w 1865361"/>
                <a:gd name="connsiteY2" fmla="*/ 0 h 684076"/>
                <a:gd name="connsiteX3" fmla="*/ 1865361 w 1865361"/>
                <a:gd name="connsiteY3" fmla="*/ 684076 h 684076"/>
                <a:gd name="connsiteX4" fmla="*/ 0 w 1865361"/>
                <a:gd name="connsiteY4" fmla="*/ 684076 h 6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65361" h="684076">
                  <a:moveTo>
                    <a:pt x="0" y="684076"/>
                  </a:moveTo>
                  <a:lnTo>
                    <a:pt x="466341" y="0"/>
                  </a:lnTo>
                  <a:lnTo>
                    <a:pt x="1399020" y="0"/>
                  </a:lnTo>
                  <a:lnTo>
                    <a:pt x="1865361" y="684076"/>
                  </a:lnTo>
                  <a:lnTo>
                    <a:pt x="0" y="68407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7079" tIns="40640" rIns="367077" bIns="40640" numCol="1" spcCol="1270" anchor="ctr" anchorCtr="0">
              <a:noAutofit/>
            </a:bodyPr>
            <a:lstStyle/>
            <a:p>
              <a:pPr algn="ctr" defTabSz="145625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uk-UA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6" name="Полилиния 35"/>
            <p:cNvSpPr/>
            <p:nvPr/>
          </p:nvSpPr>
          <p:spPr>
            <a:xfrm>
              <a:off x="1939094" y="6012160"/>
              <a:ext cx="2798042" cy="684076"/>
            </a:xfrm>
            <a:custGeom>
              <a:avLst/>
              <a:gdLst>
                <a:gd name="connsiteX0" fmla="*/ 0 w 2798042"/>
                <a:gd name="connsiteY0" fmla="*/ 684076 h 684076"/>
                <a:gd name="connsiteX1" fmla="*/ 466341 w 2798042"/>
                <a:gd name="connsiteY1" fmla="*/ 0 h 684076"/>
                <a:gd name="connsiteX2" fmla="*/ 2331701 w 2798042"/>
                <a:gd name="connsiteY2" fmla="*/ 0 h 684076"/>
                <a:gd name="connsiteX3" fmla="*/ 2798042 w 2798042"/>
                <a:gd name="connsiteY3" fmla="*/ 684076 h 684076"/>
                <a:gd name="connsiteX4" fmla="*/ 0 w 2798042"/>
                <a:gd name="connsiteY4" fmla="*/ 684076 h 6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98042" h="684076">
                  <a:moveTo>
                    <a:pt x="0" y="684076"/>
                  </a:moveTo>
                  <a:lnTo>
                    <a:pt x="466341" y="0"/>
                  </a:lnTo>
                  <a:lnTo>
                    <a:pt x="2331701" y="0"/>
                  </a:lnTo>
                  <a:lnTo>
                    <a:pt x="2798042" y="684076"/>
                  </a:lnTo>
                  <a:lnTo>
                    <a:pt x="0" y="68407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41728" tIns="52070" rIns="541727" bIns="52070" numCol="1" spcCol="1270" anchor="ctr" anchorCtr="0">
              <a:noAutofit/>
            </a:bodyPr>
            <a:lstStyle/>
            <a:p>
              <a:pPr algn="ctr" defTabSz="186582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uk-UA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37" name="Полилиния 36"/>
            <p:cNvSpPr/>
            <p:nvPr/>
          </p:nvSpPr>
          <p:spPr>
            <a:xfrm>
              <a:off x="1472754" y="6696236"/>
              <a:ext cx="3730723" cy="684076"/>
            </a:xfrm>
            <a:custGeom>
              <a:avLst/>
              <a:gdLst>
                <a:gd name="connsiteX0" fmla="*/ 0 w 3730723"/>
                <a:gd name="connsiteY0" fmla="*/ 684076 h 684076"/>
                <a:gd name="connsiteX1" fmla="*/ 466341 w 3730723"/>
                <a:gd name="connsiteY1" fmla="*/ 0 h 684076"/>
                <a:gd name="connsiteX2" fmla="*/ 3264382 w 3730723"/>
                <a:gd name="connsiteY2" fmla="*/ 0 h 684076"/>
                <a:gd name="connsiteX3" fmla="*/ 3730723 w 3730723"/>
                <a:gd name="connsiteY3" fmla="*/ 684076 h 684076"/>
                <a:gd name="connsiteX4" fmla="*/ 0 w 3730723"/>
                <a:gd name="connsiteY4" fmla="*/ 684076 h 6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30723" h="684076">
                  <a:moveTo>
                    <a:pt x="0" y="684076"/>
                  </a:moveTo>
                  <a:lnTo>
                    <a:pt x="466341" y="0"/>
                  </a:lnTo>
                  <a:lnTo>
                    <a:pt x="3264382" y="0"/>
                  </a:lnTo>
                  <a:lnTo>
                    <a:pt x="3730723" y="684076"/>
                  </a:lnTo>
                  <a:lnTo>
                    <a:pt x="0" y="684076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4946" tIns="52070" rIns="704947" bIns="52070" numCol="1" spcCol="1270" anchor="ctr" anchorCtr="0">
              <a:noAutofit/>
            </a:bodyPr>
            <a:lstStyle/>
            <a:p>
              <a:pPr algn="ctr" defTabSz="1865824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uk-UA" sz="10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</p:grpSp>
      <p:graphicFrame>
        <p:nvGraphicFramePr>
          <p:cNvPr id="47" name="Таблица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383792"/>
              </p:ext>
            </p:extLst>
          </p:nvPr>
        </p:nvGraphicFramePr>
        <p:xfrm>
          <a:off x="3790413" y="4072963"/>
          <a:ext cx="3215857" cy="1964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15857"/>
              </a:tblGrid>
              <a:tr h="5023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Державна цільова програма 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"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Національний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план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дій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з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реалізації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Конвенції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про права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інвалідів"на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період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до 2020 року</a:t>
                      </a:r>
                      <a:endParaRPr lang="uk-UA" sz="800" b="0" kern="1200" dirty="0" smtClean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3620" marR="93620" marT="46807" marB="46807" anchor="ctr">
                    <a:noFill/>
                  </a:tcPr>
                </a:tc>
              </a:tr>
              <a:tr h="4074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Інші державні цільові програми</a:t>
                      </a:r>
                    </a:p>
                  </a:txBody>
                  <a:tcPr marL="93620" marR="93620" marT="46807" marB="46807" anchor="ctr">
                    <a:noFill/>
                  </a:tcPr>
                </a:tc>
              </a:tr>
              <a:tr h="5518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Загальнодержавна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цільова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програма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розвитку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водного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господарства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та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екологічного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оздоровлення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басейну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річки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Дніпро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на </a:t>
                      </a:r>
                      <a:r>
                        <a:rPr lang="ru-RU" sz="800" b="0" kern="120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період</a:t>
                      </a:r>
                      <a:r>
                        <a:rPr lang="ru-RU" sz="800" b="0" kern="120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до 2021 року</a:t>
                      </a:r>
                      <a:endParaRPr lang="uk-UA" sz="800" b="0" dirty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3620" marR="93620" marT="46807" marB="46807" anchor="ctr">
                    <a:noFill/>
                  </a:tcPr>
                </a:tc>
              </a:tr>
              <a:tr h="5023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Державна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цільова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економічна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програма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розвитку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автомобільних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доріг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загального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800" b="0" dirty="0" err="1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користування</a:t>
                      </a:r>
                      <a:r>
                        <a:rPr lang="ru-RU" sz="800" b="0" dirty="0" smtClean="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на 2013-2018 роки</a:t>
                      </a:r>
                      <a:endParaRPr lang="uk-UA" sz="800" b="0" dirty="0" smtClean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3620" marR="93620" marT="46807" marB="46807" anchor="ctr">
                    <a:noFill/>
                  </a:tcPr>
                </a:tc>
              </a:tr>
            </a:tbl>
          </a:graphicData>
        </a:graphic>
      </p:graphicFrame>
      <p:sp>
        <p:nvSpPr>
          <p:cNvPr id="48" name="TextBox 47"/>
          <p:cNvSpPr txBox="1"/>
          <p:nvPr/>
        </p:nvSpPr>
        <p:spPr>
          <a:xfrm>
            <a:off x="1347296" y="4344087"/>
            <a:ext cx="530091" cy="252077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1,1</a:t>
            </a:r>
            <a:endParaRPr lang="uk-UA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50" name="Прямая соединительная линия 49"/>
          <p:cNvCxnSpPr>
            <a:stCxn id="35" idx="1"/>
          </p:cNvCxnSpPr>
          <p:nvPr/>
        </p:nvCxnSpPr>
        <p:spPr>
          <a:xfrm flipH="1">
            <a:off x="1485203" y="4570357"/>
            <a:ext cx="285992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H="1">
            <a:off x="2586629" y="4570357"/>
            <a:ext cx="285992" cy="0"/>
          </a:xfrm>
          <a:prstGeom prst="line">
            <a:avLst/>
          </a:prstGeom>
          <a:ln>
            <a:solidFill>
              <a:schemeClr val="tx2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464579" y="4340311"/>
            <a:ext cx="588905" cy="236322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r>
              <a:rPr lang="uk-UA" sz="9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6%</a:t>
            </a:r>
            <a:endParaRPr lang="uk-UA" sz="9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55" name="Прямая соединительная линия 54"/>
          <p:cNvCxnSpPr>
            <a:stCxn id="28" idx="1"/>
          </p:cNvCxnSpPr>
          <p:nvPr/>
        </p:nvCxnSpPr>
        <p:spPr>
          <a:xfrm flipH="1">
            <a:off x="2162744" y="4081469"/>
            <a:ext cx="1" cy="195555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1586007" y="4713492"/>
            <a:ext cx="530091" cy="252077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1,5</a:t>
            </a:r>
            <a:endParaRPr lang="uk-UA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586006" y="5177651"/>
            <a:ext cx="530091" cy="252077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2,2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485203" y="5666540"/>
            <a:ext cx="607837" cy="248419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13,7</a:t>
            </a:r>
            <a:endParaRPr lang="uk-UA" sz="1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227487" y="4713492"/>
            <a:ext cx="645134" cy="248419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r>
              <a:rPr lang="en-US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8</a:t>
            </a:r>
            <a:r>
              <a:rPr lang="uk-UA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,1%</a:t>
            </a:r>
            <a:endParaRPr lang="uk-UA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180614" y="5177649"/>
            <a:ext cx="839776" cy="248419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r>
              <a:rPr lang="uk-UA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11</a:t>
            </a:r>
            <a:r>
              <a:rPr lang="en-US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,9</a:t>
            </a:r>
            <a:r>
              <a:rPr lang="uk-UA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%</a:t>
            </a:r>
            <a:endParaRPr lang="uk-UA" sz="10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241361" y="5668084"/>
            <a:ext cx="718283" cy="252077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r>
              <a:rPr lang="uk-UA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7</a:t>
            </a:r>
            <a:r>
              <a:rPr lang="en-US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r>
              <a:rPr lang="uk-UA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%</a:t>
            </a:r>
            <a:endParaRPr lang="uk-UA" sz="1000" b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3" name="Левая фигурная скобка 62"/>
          <p:cNvSpPr/>
          <p:nvPr/>
        </p:nvSpPr>
        <p:spPr>
          <a:xfrm>
            <a:off x="421431" y="4077882"/>
            <a:ext cx="165881" cy="1959142"/>
          </a:xfrm>
          <a:prstGeom prst="leftBrac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3616" tIns="46808" rIns="93616" bIns="46808" spcCol="0" rtlCol="0" anchor="ctr"/>
          <a:lstStyle/>
          <a:p>
            <a:pPr algn="ctr"/>
            <a:endParaRPr lang="uk-UA"/>
          </a:p>
        </p:txBody>
      </p:sp>
      <p:sp>
        <p:nvSpPr>
          <p:cNvPr id="65" name="TextBox 64"/>
          <p:cNvSpPr txBox="1"/>
          <p:nvPr/>
        </p:nvSpPr>
        <p:spPr>
          <a:xfrm>
            <a:off x="208350" y="4148356"/>
            <a:ext cx="153888" cy="1634426"/>
          </a:xfrm>
          <a:prstGeom prst="rect">
            <a:avLst/>
          </a:prstGeom>
          <a:noFill/>
        </p:spPr>
        <p:txBody>
          <a:bodyPr vert="vert270" wrap="square" lIns="0" tIns="46808" rIns="0" bIns="46808" rtlCol="0" anchor="t">
            <a:spAutoFit/>
          </a:bodyPr>
          <a:lstStyle/>
          <a:p>
            <a:pPr algn="ctr"/>
            <a:r>
              <a:rPr lang="uk-UA" sz="10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18,5 </a:t>
            </a:r>
            <a:r>
              <a:rPr lang="uk-UA" sz="1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млрд. грн.</a:t>
            </a:r>
          </a:p>
        </p:txBody>
      </p:sp>
      <p:cxnSp>
        <p:nvCxnSpPr>
          <p:cNvPr id="67" name="Прямая соединительная линия 66"/>
          <p:cNvCxnSpPr>
            <a:endCxn id="28" idx="1"/>
          </p:cNvCxnSpPr>
          <p:nvPr/>
        </p:nvCxnSpPr>
        <p:spPr>
          <a:xfrm>
            <a:off x="605990" y="4081468"/>
            <a:ext cx="1556755" cy="1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единительная линия 69"/>
          <p:cNvCxnSpPr/>
          <p:nvPr/>
        </p:nvCxnSpPr>
        <p:spPr>
          <a:xfrm>
            <a:off x="7421" y="6081437"/>
            <a:ext cx="7021513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-7341" y="6155159"/>
            <a:ext cx="7028934" cy="217641"/>
          </a:xfrm>
          <a:prstGeom prst="rect">
            <a:avLst/>
          </a:prstGeom>
          <a:noFill/>
        </p:spPr>
        <p:txBody>
          <a:bodyPr wrap="square" lIns="0" tIns="46808" rIns="0" bIns="46808" rtlCol="0">
            <a:spAutoFit/>
          </a:bodyPr>
          <a:lstStyle/>
          <a:p>
            <a:pPr algn="ctr"/>
            <a:r>
              <a:rPr lang="uk-UA" sz="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СТРУКТУРА ФІНАНСУВАННЯ НАЙБІЛЬШИХ ДЦП У 2016 РОЦІ ЗА РАХУНОК КОШТІВ МІСЦЕВИХ БЮДЖЕТІВ (ЧАСТКА %, МЛРД. ГРН)</a:t>
            </a:r>
          </a:p>
        </p:txBody>
      </p:sp>
      <p:grpSp>
        <p:nvGrpSpPr>
          <p:cNvPr id="74" name="Группа 73"/>
          <p:cNvGrpSpPr/>
          <p:nvPr/>
        </p:nvGrpSpPr>
        <p:grpSpPr>
          <a:xfrm>
            <a:off x="2464579" y="6438279"/>
            <a:ext cx="4530880" cy="915412"/>
            <a:chOff x="2779332" y="6396599"/>
            <a:chExt cx="4051682" cy="894145"/>
          </a:xfrm>
          <a:solidFill>
            <a:schemeClr val="accent3">
              <a:lumMod val="50000"/>
            </a:schemeClr>
          </a:solidFill>
        </p:grpSpPr>
        <p:sp>
          <p:nvSpPr>
            <p:cNvPr id="75" name="Полилиния 74"/>
            <p:cNvSpPr/>
            <p:nvPr/>
          </p:nvSpPr>
          <p:spPr>
            <a:xfrm>
              <a:off x="2779332" y="6396599"/>
              <a:ext cx="4051681" cy="287998"/>
            </a:xfrm>
            <a:custGeom>
              <a:avLst/>
              <a:gdLst>
                <a:gd name="connsiteX0" fmla="*/ 0 w 6237049"/>
                <a:gd name="connsiteY0" fmla="*/ 0 h 495638"/>
                <a:gd name="connsiteX1" fmla="*/ 5989230 w 6237049"/>
                <a:gd name="connsiteY1" fmla="*/ 0 h 495638"/>
                <a:gd name="connsiteX2" fmla="*/ 6237049 w 6237049"/>
                <a:gd name="connsiteY2" fmla="*/ 247819 h 495638"/>
                <a:gd name="connsiteX3" fmla="*/ 5989230 w 6237049"/>
                <a:gd name="connsiteY3" fmla="*/ 495638 h 495638"/>
                <a:gd name="connsiteX4" fmla="*/ 0 w 6237049"/>
                <a:gd name="connsiteY4" fmla="*/ 495638 h 495638"/>
                <a:gd name="connsiteX5" fmla="*/ 0 w 6237049"/>
                <a:gd name="connsiteY5" fmla="*/ 0 h 495638"/>
                <a:gd name="connsiteX0" fmla="*/ 6337073 w 6337073"/>
                <a:gd name="connsiteY0" fmla="*/ 495635 h 495635"/>
                <a:gd name="connsiteX1" fmla="*/ 347843 w 6337073"/>
                <a:gd name="connsiteY1" fmla="*/ 495635 h 495635"/>
                <a:gd name="connsiteX2" fmla="*/ 0 w 6337073"/>
                <a:gd name="connsiteY2" fmla="*/ 258745 h 495635"/>
                <a:gd name="connsiteX3" fmla="*/ 347843 w 6337073"/>
                <a:gd name="connsiteY3" fmla="*/ -1 h 495635"/>
                <a:gd name="connsiteX4" fmla="*/ 6337073 w 6337073"/>
                <a:gd name="connsiteY4" fmla="*/ -1 h 495635"/>
                <a:gd name="connsiteX5" fmla="*/ 6337073 w 6337073"/>
                <a:gd name="connsiteY5" fmla="*/ 495635 h 495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337073" h="495635">
                  <a:moveTo>
                    <a:pt x="6337073" y="495635"/>
                  </a:moveTo>
                  <a:lnTo>
                    <a:pt x="347843" y="495635"/>
                  </a:lnTo>
                  <a:lnTo>
                    <a:pt x="0" y="258745"/>
                  </a:lnTo>
                  <a:lnTo>
                    <a:pt x="347843" y="-1"/>
                  </a:lnTo>
                  <a:lnTo>
                    <a:pt x="6337073" y="-1"/>
                  </a:lnTo>
                  <a:lnTo>
                    <a:pt x="6337073" y="495635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30481" rIns="0" bIns="30480" numCol="1" spcCol="1270" anchor="ctr" anchorCtr="0">
              <a:noAutofit/>
            </a:bodyPr>
            <a:lstStyle/>
            <a:p>
              <a:pPr marL="273047" algn="ctr" defTabSz="36406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Державна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цільова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програма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розвитку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міського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електротранспорту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endParaRPr lang="ru-RU" sz="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  <a:p>
              <a:pPr marL="273047" algn="ctr" defTabSz="36406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800" dirty="0" smtClean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на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період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до 2017 року</a:t>
              </a:r>
              <a:endParaRPr lang="uk-UA" sz="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7" name="Полилиния 76"/>
            <p:cNvSpPr/>
            <p:nvPr/>
          </p:nvSpPr>
          <p:spPr>
            <a:xfrm>
              <a:off x="2788053" y="6703552"/>
              <a:ext cx="4042958" cy="287000"/>
            </a:xfrm>
            <a:custGeom>
              <a:avLst/>
              <a:gdLst>
                <a:gd name="connsiteX0" fmla="*/ 0 w 6177278"/>
                <a:gd name="connsiteY0" fmla="*/ 0 h 663398"/>
                <a:gd name="connsiteX1" fmla="*/ 5845579 w 6177278"/>
                <a:gd name="connsiteY1" fmla="*/ 0 h 663398"/>
                <a:gd name="connsiteX2" fmla="*/ 6177278 w 6177278"/>
                <a:gd name="connsiteY2" fmla="*/ 331699 h 663398"/>
                <a:gd name="connsiteX3" fmla="*/ 5845579 w 6177278"/>
                <a:gd name="connsiteY3" fmla="*/ 663398 h 663398"/>
                <a:gd name="connsiteX4" fmla="*/ 0 w 6177278"/>
                <a:gd name="connsiteY4" fmla="*/ 663398 h 663398"/>
                <a:gd name="connsiteX5" fmla="*/ 0 w 6177278"/>
                <a:gd name="connsiteY5" fmla="*/ 0 h 663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177278" h="663398">
                  <a:moveTo>
                    <a:pt x="6177278" y="663397"/>
                  </a:moveTo>
                  <a:lnTo>
                    <a:pt x="331699" y="663397"/>
                  </a:lnTo>
                  <a:lnTo>
                    <a:pt x="0" y="331699"/>
                  </a:lnTo>
                  <a:lnTo>
                    <a:pt x="331699" y="1"/>
                  </a:lnTo>
                  <a:lnTo>
                    <a:pt x="6177278" y="1"/>
                  </a:lnTo>
                  <a:lnTo>
                    <a:pt x="6177278" y="663397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30481" rIns="0" bIns="30481" numCol="1" spcCol="1270" anchor="ctr" anchorCtr="0">
              <a:noAutofit/>
            </a:bodyPr>
            <a:lstStyle/>
            <a:p>
              <a:pPr marL="273047" algn="ctr" defTabSz="36406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Загальнодержавна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цільова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програма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розвитку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водного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господарства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та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екологічного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оздоровлення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басейну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річки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Дніпро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на </a:t>
              </a:r>
              <a:r>
                <a:rPr lang="ru-RU" sz="800" dirty="0" err="1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період</a:t>
              </a:r>
              <a:r>
                <a:rPr lang="ru-RU" sz="8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 до 2021 року</a:t>
              </a:r>
              <a:endParaRPr lang="uk-UA" sz="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9" name="Полилиния 78"/>
            <p:cNvSpPr/>
            <p:nvPr/>
          </p:nvSpPr>
          <p:spPr>
            <a:xfrm>
              <a:off x="2788054" y="7002712"/>
              <a:ext cx="4042960" cy="288032"/>
            </a:xfrm>
            <a:custGeom>
              <a:avLst/>
              <a:gdLst>
                <a:gd name="connsiteX0" fmla="*/ 0 w 5925390"/>
                <a:gd name="connsiteY0" fmla="*/ 0 h 663398"/>
                <a:gd name="connsiteX1" fmla="*/ 5593691 w 5925390"/>
                <a:gd name="connsiteY1" fmla="*/ 0 h 663398"/>
                <a:gd name="connsiteX2" fmla="*/ 5925390 w 5925390"/>
                <a:gd name="connsiteY2" fmla="*/ 331699 h 663398"/>
                <a:gd name="connsiteX3" fmla="*/ 5593691 w 5925390"/>
                <a:gd name="connsiteY3" fmla="*/ 663398 h 663398"/>
                <a:gd name="connsiteX4" fmla="*/ 0 w 5925390"/>
                <a:gd name="connsiteY4" fmla="*/ 663398 h 663398"/>
                <a:gd name="connsiteX5" fmla="*/ 0 w 5925390"/>
                <a:gd name="connsiteY5" fmla="*/ 0 h 663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925390" h="663398">
                  <a:moveTo>
                    <a:pt x="5925390" y="663397"/>
                  </a:moveTo>
                  <a:lnTo>
                    <a:pt x="331699" y="663397"/>
                  </a:lnTo>
                  <a:lnTo>
                    <a:pt x="0" y="331699"/>
                  </a:lnTo>
                  <a:lnTo>
                    <a:pt x="331699" y="1"/>
                  </a:lnTo>
                  <a:lnTo>
                    <a:pt x="5925390" y="1"/>
                  </a:lnTo>
                  <a:lnTo>
                    <a:pt x="5925390" y="663397"/>
                  </a:lnTo>
                  <a:close/>
                </a:path>
              </a:pathLst>
            </a:custGeom>
            <a:solidFill>
              <a:schemeClr val="accent5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58390" tIns="30481" rIns="56896" bIns="30481" numCol="1" spcCol="1270" anchor="ctr" anchorCtr="0">
              <a:noAutofit/>
            </a:bodyPr>
            <a:lstStyle/>
            <a:p>
              <a:pPr algn="ctr" defTabSz="36406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800" dirty="0"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Інші державні цільові програми</a:t>
              </a:r>
            </a:p>
          </p:txBody>
        </p:sp>
      </p:grpSp>
      <p:sp>
        <p:nvSpPr>
          <p:cNvPr id="85" name="Правая фигурная скобка 84"/>
          <p:cNvSpPr/>
          <p:nvPr/>
        </p:nvSpPr>
        <p:spPr>
          <a:xfrm>
            <a:off x="1551229" y="6487059"/>
            <a:ext cx="122223" cy="824773"/>
          </a:xfrm>
          <a:prstGeom prst="rightBrace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3616" tIns="46808" rIns="93616" bIns="46808" spcCol="0" rtlCol="0" anchor="ctr"/>
          <a:lstStyle/>
          <a:p>
            <a:pPr algn="ctr"/>
            <a:endParaRPr lang="uk-UA"/>
          </a:p>
        </p:txBody>
      </p:sp>
      <p:sp>
        <p:nvSpPr>
          <p:cNvPr id="87" name="Овал 86"/>
          <p:cNvSpPr/>
          <p:nvPr/>
        </p:nvSpPr>
        <p:spPr>
          <a:xfrm>
            <a:off x="1628199" y="6500503"/>
            <a:ext cx="829767" cy="76798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46808" rIns="0" bIns="46808" spcCol="0" rtlCol="0" anchor="ctr"/>
          <a:lstStyle/>
          <a:p>
            <a:pPr algn="ctr"/>
            <a:r>
              <a:rPr lang="uk-UA" sz="1000" b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1,3</a:t>
            </a:r>
            <a:endParaRPr lang="uk-UA" sz="1000" b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uk-UA" sz="8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млрд. грн</a:t>
            </a:r>
            <a:r>
              <a:rPr lang="uk-UA" sz="5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</p:txBody>
      </p:sp>
      <p:cxnSp>
        <p:nvCxnSpPr>
          <p:cNvPr id="88" name="Прямая соединительная линия 87"/>
          <p:cNvCxnSpPr/>
          <p:nvPr/>
        </p:nvCxnSpPr>
        <p:spPr>
          <a:xfrm>
            <a:off x="24258" y="7417048"/>
            <a:ext cx="7021513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9" name="Диаграмма 88"/>
          <p:cNvGraphicFramePr/>
          <p:nvPr>
            <p:extLst>
              <p:ext uri="{D42A27DB-BD31-4B8C-83A1-F6EECF244321}">
                <p14:modId xmlns:p14="http://schemas.microsoft.com/office/powerpoint/2010/main" val="1821273457"/>
              </p:ext>
            </p:extLst>
          </p:nvPr>
        </p:nvGraphicFramePr>
        <p:xfrm>
          <a:off x="-7341" y="7416000"/>
          <a:ext cx="7028934" cy="1944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90" name="TextBox 89"/>
          <p:cNvSpPr txBox="1"/>
          <p:nvPr/>
        </p:nvSpPr>
        <p:spPr>
          <a:xfrm>
            <a:off x="0" y="7425407"/>
            <a:ext cx="7028934" cy="209946"/>
          </a:xfrm>
          <a:prstGeom prst="rect">
            <a:avLst/>
          </a:prstGeom>
          <a:noFill/>
        </p:spPr>
        <p:txBody>
          <a:bodyPr wrap="square" lIns="93616" tIns="46808" rIns="93616" bIns="46808" rtlCol="0">
            <a:spAutoFit/>
          </a:bodyPr>
          <a:lstStyle/>
          <a:p>
            <a:pPr algn="ctr"/>
            <a:r>
              <a:rPr lang="uk-UA" sz="75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СТРУКТУРА ФІНАНСУВАННЯ НАЙБІЛЬШИХ ДЦП У 2016 РОЦІ ЗА РАХУНОК </a:t>
            </a:r>
            <a:r>
              <a:rPr lang="uk-UA" sz="75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КОШТІВ, ЗАЛУЧЕНИХ З ІНШИХ ДЖЕРЕЛ </a:t>
            </a:r>
            <a:r>
              <a:rPr lang="uk-UA" sz="75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uk-UA" sz="7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МЛРД. ГРН, </a:t>
            </a:r>
            <a:r>
              <a:rPr lang="uk-UA" sz="7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ЧАСТКА </a:t>
            </a:r>
            <a:r>
              <a:rPr lang="uk-UA" sz="7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%</a:t>
            </a:r>
            <a:r>
              <a:rPr lang="uk-UA" sz="75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uk-UA" sz="75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6" name="Picture 2" descr="C:\Users\rishnyak\AppData\Local\Microsoft\Windows\INetCache\IE\QN4O0UVL\Money-bag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505" y="7849096"/>
            <a:ext cx="635174" cy="624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59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6000"/>
            <a:lum/>
          </a:blip>
          <a:srcRect/>
          <a:stretch>
            <a:fillRect l="-4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021513" cy="576288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uk-UA" sz="1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ДЕРЖАВНІ ЗАМОВНИКИ ДЕРЖАВНИХ </a:t>
            </a:r>
            <a:r>
              <a:rPr lang="uk-UA" sz="1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ЦІЛЬОВИХ </a:t>
            </a:r>
            <a:r>
              <a:rPr lang="uk-UA" sz="1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ПРОГРАМ ТА ДЖЕРЕЛА ЇХ ФІНАНСУВАННЯ</a:t>
            </a:r>
            <a:endParaRPr lang="uk-UA" sz="18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052" name="Picture 4" descr="C:\Users\rishnyak\AppData\Local\Microsoft\Windows\INetCache\IE\0L8XTZ5X\silhouette-of-a-man-36181_64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75" y="648296"/>
            <a:ext cx="458091" cy="433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27208" y="669168"/>
            <a:ext cx="1296144" cy="44627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marL="266700"/>
            <a:r>
              <a:rPr lang="uk-UA" sz="1600" b="1" dirty="0" smtClean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16</a:t>
            </a:r>
          </a:p>
          <a:p>
            <a:pPr algn="ctr"/>
            <a:r>
              <a:rPr lang="uk-UA" sz="700" dirty="0" smtClean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ДЕРЖАВНИХ ЗАМОВНИКІВ</a:t>
            </a:r>
            <a:endParaRPr lang="uk-UA" sz="700" dirty="0">
              <a:solidFill>
                <a:schemeClr val="tx2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26380" y="1152352"/>
            <a:ext cx="1796972" cy="0"/>
          </a:xfrm>
          <a:prstGeom prst="line">
            <a:avLst/>
          </a:prstGeom>
          <a:ln w="635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Объект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8171325"/>
              </p:ext>
            </p:extLst>
          </p:nvPr>
        </p:nvGraphicFramePr>
        <p:xfrm>
          <a:off x="102096" y="1296368"/>
          <a:ext cx="6768754" cy="46466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76"/>
                <a:gridCol w="648072"/>
                <a:gridCol w="576064"/>
                <a:gridCol w="576064"/>
                <a:gridCol w="667269"/>
                <a:gridCol w="548911"/>
                <a:gridCol w="548911"/>
                <a:gridCol w="548911"/>
                <a:gridCol w="535188"/>
                <a:gridCol w="535188"/>
              </a:tblGrid>
              <a:tr h="4814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Державні замовники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Кількість ДЦП 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Загальний </a:t>
                      </a:r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обсяг</a:t>
                      </a:r>
                    </a:p>
                    <a:p>
                      <a:pPr algn="ctr" fontAlgn="ctr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(млрд. грн)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Державний </a:t>
                      </a:r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бюджет</a:t>
                      </a:r>
                    </a:p>
                    <a:p>
                      <a:pPr algn="ctr" fontAlgn="ctr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(млрд. грн)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Місцеві бюджети (млрд. грн)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Залучення</a:t>
                      </a:r>
                      <a:r>
                        <a:rPr lang="ru-RU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інших</a:t>
                      </a:r>
                      <a:r>
                        <a:rPr lang="ru-RU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r>
                        <a:rPr lang="ru-RU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джерел</a:t>
                      </a:r>
                      <a:r>
                        <a:rPr lang="ru-RU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</a:t>
                      </a:r>
                      <a:endParaRPr lang="ru-RU" sz="900" u="none" strike="noStrike" dirty="0" smtClean="0"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(</a:t>
                      </a:r>
                      <a:r>
                        <a:rPr lang="ru-RU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млрд. </a:t>
                      </a:r>
                      <a:r>
                        <a:rPr lang="ru-RU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грн</a:t>
                      </a:r>
                      <a:r>
                        <a:rPr lang="ru-RU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)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177911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Факт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Факт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Факт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План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Факт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Мінагрополітики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0,12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0,09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</a:t>
                      </a:r>
                      <a:r>
                        <a:rPr lang="en-US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Міненерговугілля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8842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Мінінфраструктури</a:t>
                      </a:r>
                      <a:endParaRPr lang="uk-UA" sz="9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</a:t>
                      </a:r>
                      <a:endParaRPr lang="uk-UA" sz="9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45,33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18,82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28,65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13,73</a:t>
                      </a:r>
                      <a:endParaRPr lang="uk-UA" sz="9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0,99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1,01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15,70</a:t>
                      </a:r>
                      <a:endParaRPr lang="uk-UA" sz="9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4,07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Мінмолодьспорт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0,18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0,06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0,08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0,04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0,08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Міноборони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1,92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1,90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704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МОН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0,03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0,05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0,05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0,00004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МОЗ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2,13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1,68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0,43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-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Мінприроди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5,04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2,88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2,15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2,20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0,25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1,8</a:t>
                      </a:r>
                      <a:r>
                        <a:rPr lang="en-US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8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0,43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Мінсоцполітики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1,46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1,12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1,46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1,12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0,00001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842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Мінрегіонбуд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18,97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1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4,85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1,12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13,01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Мін'юст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0,08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0,07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 err="1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Держенергоефективності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0,89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0,86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0,89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0,86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Держрибагентство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0,51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0,33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0,18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0,004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ДКА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0,52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0,93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0,23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0,18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</a:t>
                      </a:r>
                      <a:r>
                        <a:rPr lang="en-US" sz="900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29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0,75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19773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ДАЗВ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0,06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0,06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НАНУ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0,04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0,02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ДСНС України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2,62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0,26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2,18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0,23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0,18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0,26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0,03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307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Дніпропетровська ОДА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0,04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0,04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0,01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0,00</a:t>
                      </a:r>
                      <a:endParaRPr lang="uk-UA" sz="900" b="0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98842">
                <a:tc>
                  <a:txBody>
                    <a:bodyPr/>
                    <a:lstStyle/>
                    <a:p>
                      <a:pPr algn="l" fontAlgn="t"/>
                      <a:r>
                        <a:rPr lang="uk-UA" sz="9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УСЬОГО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29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79,9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25,</a:t>
                      </a:r>
                      <a:r>
                        <a:rPr lang="en-US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44,6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18,5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3,4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1,3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31,9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uk-UA" sz="900" b="1" u="none" strike="noStrike" dirty="0" smtClean="0">
                          <a:effectLst/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5,3</a:t>
                      </a:r>
                      <a:endParaRPr lang="uk-UA" sz="900" b="1" i="0" u="none" strike="noStrike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4" name="Picture 6" descr="C:\Users\rishnyak\AppData\Local\Microsoft\Windows\INetCache\IE\QN4O0UVL\business-man-silhouette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786" y="6552952"/>
            <a:ext cx="10001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58575" y="6232473"/>
            <a:ext cx="66645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СТАН ВРАХУВАННЯ ДЕРЖАВНИМИ ЗАМОВНИКАМИ ПРОПОЗИЦІЙ МІНЕКОНОМРОЗВИТКУ</a:t>
            </a:r>
          </a:p>
          <a:p>
            <a:pPr algn="ctr"/>
            <a:r>
              <a:rPr lang="uk-UA" sz="1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ЗА РЕЗУЛЬТАТАМИ МОНІТОРИНГУ 2015 РОКУ: </a:t>
            </a:r>
            <a:endParaRPr lang="uk-UA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Выноска 1 (с границей) 15"/>
          <p:cNvSpPr/>
          <p:nvPr/>
        </p:nvSpPr>
        <p:spPr>
          <a:xfrm rot="5400000">
            <a:off x="3065313" y="6483509"/>
            <a:ext cx="748010" cy="4143404"/>
          </a:xfrm>
          <a:prstGeom prst="accentCallout1">
            <a:avLst>
              <a:gd name="adj1" fmla="val 74835"/>
              <a:gd name="adj2" fmla="val -8333"/>
              <a:gd name="adj3" fmla="val 52788"/>
              <a:gd name="adj4" fmla="val -187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uk-UA" sz="800" dirty="0" smtClean="0">
                <a:latin typeface="Verdana" pitchFamily="34" charset="0"/>
              </a:rPr>
              <a:t>НЕ ЗАБЕЗПЕЧЕНА ПІДГОТОВКА ПРОЕКТІВ НОРМАТИВНО-ПРАВОВИХ АКТІВ ЩОДО ВНЕСЕННЯ ЗМІН ДО ПРОГРАМ В ЧАСТИНІ УТОЧНЕННЯ РЕЗУЛЬТАТИВНИХ ПОКАЗНИКІВ, ОБСЯГІВ ФІНАНСУВАННЯ ЗАВДАНЬ І ЗАХОДІВ, СТРОКІВ ЇХ ВИКОНАННЯ З УРАХУВАННЯМ ФАКТИЧНИХ ОБСЯГІВ ФІНАНСУВАННЯ ТА ДОСЯГНУТИХ РЕЗУЛЬТАТІВ</a:t>
            </a:r>
            <a:endParaRPr lang="uk-UA" sz="800" dirty="0">
              <a:latin typeface="Verdana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Выноска 1 (с границей) 22"/>
          <p:cNvSpPr/>
          <p:nvPr/>
        </p:nvSpPr>
        <p:spPr>
          <a:xfrm rot="10800000" flipV="1">
            <a:off x="270396" y="7017554"/>
            <a:ext cx="2232248" cy="864096"/>
          </a:xfrm>
          <a:prstGeom prst="accentCallout1">
            <a:avLst>
              <a:gd name="adj1" fmla="val 74835"/>
              <a:gd name="adj2" fmla="val -8333"/>
              <a:gd name="adj3" fmla="val 62940"/>
              <a:gd name="adj4" fmla="val -2427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uk-UA" sz="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ПРОДОВЖУЄТЬСЯ ПРАКТИКА ІГНОРУВАННЯ ДЕРЖАВНИМИ ЗАМОВНИКАМИ НЕОБХІДНОСТІ ВИКОНАННЯ ПОЛОЖЕНЬ ЗАКОНОДАВТСТВА У СФЕРІ РОЗРОБЛЕННЯ ТА ВИКОНАННЯ ДЦП</a:t>
            </a:r>
            <a:endParaRPr lang="uk-UA" sz="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4" name="Выноска 1 (с границей) 23"/>
          <p:cNvSpPr/>
          <p:nvPr/>
        </p:nvSpPr>
        <p:spPr>
          <a:xfrm rot="10800000" flipH="1" flipV="1">
            <a:off x="4510888" y="6966760"/>
            <a:ext cx="2251853" cy="921171"/>
          </a:xfrm>
          <a:prstGeom prst="accentCallout1">
            <a:avLst>
              <a:gd name="adj1" fmla="val 74835"/>
              <a:gd name="adj2" fmla="val -8333"/>
              <a:gd name="adj3" fmla="val 61289"/>
              <a:gd name="adj4" fmla="val -249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uk-UA" sz="800" dirty="0" smtClean="0">
                <a:latin typeface="Verdana" pitchFamily="34" charset="0"/>
              </a:rPr>
              <a:t>ДЕРЖАВНИМИ ЗАМОВНИКАМИ НЕ РОЗРОБЛЕНІ МЕТОДИКИ ОЦІНКИ ЕФЕКТИВНОСТІ ВИКОНАННЯ ДЕРЖАВНИХ ЦІЛЬОВИХ ПРОГРАМ, З УРАХУВАННЯМ ЇХ СПЕЦИФІКИ ТА КІНЦЕВИХ РЕЗУЛЬТАТІВ</a:t>
            </a:r>
            <a:endParaRPr lang="uk-UA" sz="800" dirty="0">
              <a:latin typeface="Verdana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09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000"/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8242" y="625947"/>
            <a:ext cx="7021513" cy="4558853"/>
            <a:chOff x="369616" y="638473"/>
            <a:chExt cx="6117152" cy="4671770"/>
          </a:xfrm>
        </p:grpSpPr>
        <p:sp>
          <p:nvSpPr>
            <p:cNvPr id="3" name="Круговая стрелка 2"/>
            <p:cNvSpPr/>
            <p:nvPr/>
          </p:nvSpPr>
          <p:spPr>
            <a:xfrm>
              <a:off x="1169332" y="638473"/>
              <a:ext cx="4671770" cy="4671770"/>
            </a:xfrm>
            <a:prstGeom prst="circularArrow">
              <a:avLst>
                <a:gd name="adj1" fmla="val 5274"/>
                <a:gd name="adj2" fmla="val 312630"/>
                <a:gd name="adj3" fmla="val 14245747"/>
                <a:gd name="adj4" fmla="val 17116718"/>
                <a:gd name="adj5" fmla="val 5477"/>
              </a:avLst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Полилиния 4"/>
            <p:cNvSpPr/>
            <p:nvPr/>
          </p:nvSpPr>
          <p:spPr>
            <a:xfrm>
              <a:off x="2626004" y="644452"/>
              <a:ext cx="1758427" cy="879213"/>
            </a:xfrm>
            <a:custGeom>
              <a:avLst/>
              <a:gdLst>
                <a:gd name="connsiteX0" fmla="*/ 0 w 1758427"/>
                <a:gd name="connsiteY0" fmla="*/ 146538 h 879213"/>
                <a:gd name="connsiteX1" fmla="*/ 146538 w 1758427"/>
                <a:gd name="connsiteY1" fmla="*/ 0 h 879213"/>
                <a:gd name="connsiteX2" fmla="*/ 1611889 w 1758427"/>
                <a:gd name="connsiteY2" fmla="*/ 0 h 879213"/>
                <a:gd name="connsiteX3" fmla="*/ 1758427 w 1758427"/>
                <a:gd name="connsiteY3" fmla="*/ 146538 h 879213"/>
                <a:gd name="connsiteX4" fmla="*/ 1758427 w 1758427"/>
                <a:gd name="connsiteY4" fmla="*/ 732675 h 879213"/>
                <a:gd name="connsiteX5" fmla="*/ 1611889 w 1758427"/>
                <a:gd name="connsiteY5" fmla="*/ 879213 h 879213"/>
                <a:gd name="connsiteX6" fmla="*/ 146538 w 1758427"/>
                <a:gd name="connsiteY6" fmla="*/ 879213 h 879213"/>
                <a:gd name="connsiteX7" fmla="*/ 0 w 1758427"/>
                <a:gd name="connsiteY7" fmla="*/ 732675 h 879213"/>
                <a:gd name="connsiteX8" fmla="*/ 0 w 1758427"/>
                <a:gd name="connsiteY8" fmla="*/ 146538 h 879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8427" h="879213">
                  <a:moveTo>
                    <a:pt x="0" y="146538"/>
                  </a:moveTo>
                  <a:cubicBezTo>
                    <a:pt x="0" y="65607"/>
                    <a:pt x="65607" y="0"/>
                    <a:pt x="146538" y="0"/>
                  </a:cubicBezTo>
                  <a:lnTo>
                    <a:pt x="1611889" y="0"/>
                  </a:lnTo>
                  <a:cubicBezTo>
                    <a:pt x="1692820" y="0"/>
                    <a:pt x="1758427" y="65607"/>
                    <a:pt x="1758427" y="146538"/>
                  </a:cubicBezTo>
                  <a:lnTo>
                    <a:pt x="1758427" y="732675"/>
                  </a:lnTo>
                  <a:cubicBezTo>
                    <a:pt x="1758427" y="813606"/>
                    <a:pt x="1692820" y="879213"/>
                    <a:pt x="1611889" y="879213"/>
                  </a:cubicBezTo>
                  <a:lnTo>
                    <a:pt x="146538" y="879213"/>
                  </a:lnTo>
                  <a:cubicBezTo>
                    <a:pt x="65607" y="879213"/>
                    <a:pt x="0" y="813606"/>
                    <a:pt x="0" y="732675"/>
                  </a:cubicBezTo>
                  <a:lnTo>
                    <a:pt x="0" y="1465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400" tIns="73400" rIns="73400" bIns="73400" numCol="1" spcCol="1270" anchor="ctr" anchorCtr="0">
              <a:noAutofit/>
            </a:bodyPr>
            <a:lstStyle/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800" b="1" kern="1200" dirty="0" smtClean="0">
                  <a:latin typeface="Verdana" pitchFamily="34" charset="0"/>
                </a:rPr>
                <a:t>1</a:t>
              </a:r>
              <a:r>
                <a:rPr lang="en-US" sz="800" b="1" kern="1200" dirty="0" smtClean="0">
                  <a:latin typeface="Verdana" pitchFamily="34" charset="0"/>
                </a:rPr>
                <a:t>6</a:t>
              </a:r>
              <a:r>
                <a:rPr lang="uk-UA" sz="800" kern="1200" dirty="0" smtClean="0">
                  <a:latin typeface="Verdana" pitchFamily="34" charset="0"/>
                </a:rPr>
                <a:t> державних </a:t>
              </a:r>
              <a:r>
                <a:rPr lang="uk-UA" sz="800" kern="1200" dirty="0" smtClean="0">
                  <a:latin typeface="Verdana" pitchFamily="34" charset="0"/>
                </a:rPr>
                <a:t>замовників</a:t>
              </a:r>
              <a:endParaRPr lang="uk-UA" sz="800" kern="1200" dirty="0" smtClean="0">
                <a:latin typeface="Verdana" pitchFamily="34" charset="0"/>
              </a:endParaRPr>
            </a:p>
            <a:p>
              <a:pPr lvl="0" algn="ctr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800" b="1" kern="1200" dirty="0" smtClean="0">
                  <a:latin typeface="Verdana" pitchFamily="34" charset="0"/>
                </a:rPr>
                <a:t>2</a:t>
              </a:r>
              <a:r>
                <a:rPr lang="en-US" sz="800" b="1" kern="1200" dirty="0" smtClean="0">
                  <a:latin typeface="Verdana" pitchFamily="34" charset="0"/>
                </a:rPr>
                <a:t>5</a:t>
              </a:r>
              <a:r>
                <a:rPr lang="uk-UA" sz="800" b="1" kern="1200" dirty="0" smtClean="0">
                  <a:latin typeface="Verdana" pitchFamily="34" charset="0"/>
                </a:rPr>
                <a:t> </a:t>
              </a:r>
              <a:r>
                <a:rPr lang="uk-UA" sz="800" kern="1200" dirty="0" smtClean="0">
                  <a:latin typeface="Verdana" pitchFamily="34" charset="0"/>
                </a:rPr>
                <a:t>звітів </a:t>
              </a:r>
              <a:r>
                <a:rPr lang="uk-UA" sz="800" kern="1200" dirty="0" smtClean="0">
                  <a:latin typeface="Verdana" pitchFamily="34" charset="0"/>
                </a:rPr>
                <a:t>державних цільових програм</a:t>
              </a:r>
              <a:endParaRPr lang="uk-UA" sz="800" kern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627402" y="1523665"/>
              <a:ext cx="1758427" cy="784230"/>
            </a:xfrm>
            <a:custGeom>
              <a:avLst/>
              <a:gdLst>
                <a:gd name="connsiteX0" fmla="*/ 0 w 1758427"/>
                <a:gd name="connsiteY0" fmla="*/ 146538 h 879213"/>
                <a:gd name="connsiteX1" fmla="*/ 146538 w 1758427"/>
                <a:gd name="connsiteY1" fmla="*/ 0 h 879213"/>
                <a:gd name="connsiteX2" fmla="*/ 1611889 w 1758427"/>
                <a:gd name="connsiteY2" fmla="*/ 0 h 879213"/>
                <a:gd name="connsiteX3" fmla="*/ 1758427 w 1758427"/>
                <a:gd name="connsiteY3" fmla="*/ 146538 h 879213"/>
                <a:gd name="connsiteX4" fmla="*/ 1758427 w 1758427"/>
                <a:gd name="connsiteY4" fmla="*/ 732675 h 879213"/>
                <a:gd name="connsiteX5" fmla="*/ 1611889 w 1758427"/>
                <a:gd name="connsiteY5" fmla="*/ 879213 h 879213"/>
                <a:gd name="connsiteX6" fmla="*/ 146538 w 1758427"/>
                <a:gd name="connsiteY6" fmla="*/ 879213 h 879213"/>
                <a:gd name="connsiteX7" fmla="*/ 0 w 1758427"/>
                <a:gd name="connsiteY7" fmla="*/ 732675 h 879213"/>
                <a:gd name="connsiteX8" fmla="*/ 0 w 1758427"/>
                <a:gd name="connsiteY8" fmla="*/ 146538 h 879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8427" h="879213">
                  <a:moveTo>
                    <a:pt x="0" y="146538"/>
                  </a:moveTo>
                  <a:cubicBezTo>
                    <a:pt x="0" y="65607"/>
                    <a:pt x="65607" y="0"/>
                    <a:pt x="146538" y="0"/>
                  </a:cubicBezTo>
                  <a:lnTo>
                    <a:pt x="1611889" y="0"/>
                  </a:lnTo>
                  <a:cubicBezTo>
                    <a:pt x="1692820" y="0"/>
                    <a:pt x="1758427" y="65607"/>
                    <a:pt x="1758427" y="146538"/>
                  </a:cubicBezTo>
                  <a:lnTo>
                    <a:pt x="1758427" y="732675"/>
                  </a:lnTo>
                  <a:cubicBezTo>
                    <a:pt x="1758427" y="813606"/>
                    <a:pt x="1692820" y="879213"/>
                    <a:pt x="1611889" y="879213"/>
                  </a:cubicBezTo>
                  <a:lnTo>
                    <a:pt x="146538" y="879213"/>
                  </a:lnTo>
                  <a:cubicBezTo>
                    <a:pt x="65607" y="879213"/>
                    <a:pt x="0" y="813606"/>
                    <a:pt x="0" y="732675"/>
                  </a:cubicBezTo>
                  <a:lnTo>
                    <a:pt x="0" y="14653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8920" tIns="78920" rIns="42920" bIns="78920" numCol="1" spcCol="1270" anchor="ctr" anchorCtr="0">
              <a:noAutofit/>
            </a:bodyPr>
            <a:lstStyle/>
            <a:p>
              <a:pPr lvl="0" algn="just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800" kern="1200" dirty="0" smtClean="0">
                  <a:latin typeface="Verdana" pitchFamily="34" charset="0"/>
                </a:rPr>
                <a:t>6</a:t>
              </a:r>
              <a:r>
                <a:rPr lang="uk-UA" sz="800" kern="1200" dirty="0" smtClean="0">
                  <a:latin typeface="Verdana" pitchFamily="34" charset="0"/>
                </a:rPr>
                <a:t> ДЦП - порушено строк подання звітності </a:t>
              </a:r>
              <a:endParaRPr lang="uk-UA" sz="800" kern="12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endParaRPr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4518877" y="2786270"/>
              <a:ext cx="1967891" cy="958370"/>
            </a:xfrm>
            <a:custGeom>
              <a:avLst/>
              <a:gdLst>
                <a:gd name="connsiteX0" fmla="*/ 0 w 1967891"/>
                <a:gd name="connsiteY0" fmla="*/ 179470 h 1076799"/>
                <a:gd name="connsiteX1" fmla="*/ 179470 w 1967891"/>
                <a:gd name="connsiteY1" fmla="*/ 0 h 1076799"/>
                <a:gd name="connsiteX2" fmla="*/ 1788421 w 1967891"/>
                <a:gd name="connsiteY2" fmla="*/ 0 h 1076799"/>
                <a:gd name="connsiteX3" fmla="*/ 1967891 w 1967891"/>
                <a:gd name="connsiteY3" fmla="*/ 179470 h 1076799"/>
                <a:gd name="connsiteX4" fmla="*/ 1967891 w 1967891"/>
                <a:gd name="connsiteY4" fmla="*/ 897329 h 1076799"/>
                <a:gd name="connsiteX5" fmla="*/ 1788421 w 1967891"/>
                <a:gd name="connsiteY5" fmla="*/ 1076799 h 1076799"/>
                <a:gd name="connsiteX6" fmla="*/ 179470 w 1967891"/>
                <a:gd name="connsiteY6" fmla="*/ 1076799 h 1076799"/>
                <a:gd name="connsiteX7" fmla="*/ 0 w 1967891"/>
                <a:gd name="connsiteY7" fmla="*/ 897329 h 1076799"/>
                <a:gd name="connsiteX8" fmla="*/ 0 w 1967891"/>
                <a:gd name="connsiteY8" fmla="*/ 179470 h 1076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891" h="1076799">
                  <a:moveTo>
                    <a:pt x="0" y="179470"/>
                  </a:moveTo>
                  <a:cubicBezTo>
                    <a:pt x="0" y="80351"/>
                    <a:pt x="80351" y="0"/>
                    <a:pt x="179470" y="0"/>
                  </a:cubicBezTo>
                  <a:lnTo>
                    <a:pt x="1788421" y="0"/>
                  </a:lnTo>
                  <a:cubicBezTo>
                    <a:pt x="1887540" y="0"/>
                    <a:pt x="1967891" y="80351"/>
                    <a:pt x="1967891" y="179470"/>
                  </a:cubicBezTo>
                  <a:lnTo>
                    <a:pt x="1967891" y="897329"/>
                  </a:lnTo>
                  <a:cubicBezTo>
                    <a:pt x="1967891" y="996448"/>
                    <a:pt x="1887540" y="1076799"/>
                    <a:pt x="1788421" y="1076799"/>
                  </a:cubicBezTo>
                  <a:lnTo>
                    <a:pt x="179470" y="1076799"/>
                  </a:lnTo>
                  <a:cubicBezTo>
                    <a:pt x="80351" y="1076799"/>
                    <a:pt x="0" y="996448"/>
                    <a:pt x="0" y="897329"/>
                  </a:cubicBezTo>
                  <a:lnTo>
                    <a:pt x="0" y="17947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565" tIns="88565" rIns="52565" bIns="88565" numCol="1" spcCol="1270" anchor="ctr" anchorCtr="0">
              <a:noAutofit/>
            </a:bodyPr>
            <a:lstStyle/>
            <a:p>
              <a:pPr lvl="0" algn="just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800" kern="1200" dirty="0" smtClean="0">
                  <a:latin typeface="Verdana" pitchFamily="34" charset="0"/>
                </a:rPr>
                <a:t>9 ДЦП – не відповідають вимогам законодавства у сфері розроблення та виконання державних цільових програм</a:t>
              </a:r>
              <a:endParaRPr lang="en-US" sz="800" kern="1200" dirty="0" smtClean="0">
                <a:latin typeface="Verdana" pitchFamily="34" charset="0"/>
              </a:endParaRPr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2548979" y="3952668"/>
              <a:ext cx="1758427" cy="1054036"/>
            </a:xfrm>
            <a:custGeom>
              <a:avLst/>
              <a:gdLst>
                <a:gd name="connsiteX0" fmla="*/ 0 w 1758427"/>
                <a:gd name="connsiteY0" fmla="*/ 175676 h 1054036"/>
                <a:gd name="connsiteX1" fmla="*/ 175676 w 1758427"/>
                <a:gd name="connsiteY1" fmla="*/ 0 h 1054036"/>
                <a:gd name="connsiteX2" fmla="*/ 1582751 w 1758427"/>
                <a:gd name="connsiteY2" fmla="*/ 0 h 1054036"/>
                <a:gd name="connsiteX3" fmla="*/ 1758427 w 1758427"/>
                <a:gd name="connsiteY3" fmla="*/ 175676 h 1054036"/>
                <a:gd name="connsiteX4" fmla="*/ 1758427 w 1758427"/>
                <a:gd name="connsiteY4" fmla="*/ 878360 h 1054036"/>
                <a:gd name="connsiteX5" fmla="*/ 1582751 w 1758427"/>
                <a:gd name="connsiteY5" fmla="*/ 1054036 h 1054036"/>
                <a:gd name="connsiteX6" fmla="*/ 175676 w 1758427"/>
                <a:gd name="connsiteY6" fmla="*/ 1054036 h 1054036"/>
                <a:gd name="connsiteX7" fmla="*/ 0 w 1758427"/>
                <a:gd name="connsiteY7" fmla="*/ 878360 h 1054036"/>
                <a:gd name="connsiteX8" fmla="*/ 0 w 1758427"/>
                <a:gd name="connsiteY8" fmla="*/ 175676 h 105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8427" h="1054036">
                  <a:moveTo>
                    <a:pt x="0" y="175676"/>
                  </a:moveTo>
                  <a:cubicBezTo>
                    <a:pt x="0" y="78653"/>
                    <a:pt x="78653" y="0"/>
                    <a:pt x="175676" y="0"/>
                  </a:cubicBezTo>
                  <a:lnTo>
                    <a:pt x="1582751" y="0"/>
                  </a:lnTo>
                  <a:cubicBezTo>
                    <a:pt x="1679774" y="0"/>
                    <a:pt x="1758427" y="78653"/>
                    <a:pt x="1758427" y="175676"/>
                  </a:cubicBezTo>
                  <a:lnTo>
                    <a:pt x="1758427" y="878360"/>
                  </a:lnTo>
                  <a:cubicBezTo>
                    <a:pt x="1758427" y="975383"/>
                    <a:pt x="1679774" y="1054036"/>
                    <a:pt x="1582751" y="1054036"/>
                  </a:cubicBezTo>
                  <a:lnTo>
                    <a:pt x="175676" y="1054036"/>
                  </a:lnTo>
                  <a:cubicBezTo>
                    <a:pt x="78653" y="1054036"/>
                    <a:pt x="0" y="975383"/>
                    <a:pt x="0" y="878360"/>
                  </a:cubicBezTo>
                  <a:lnTo>
                    <a:pt x="0" y="17567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1934" tIns="81934" rIns="81934" bIns="81934" numCol="1" spcCol="1270" anchor="ctr" anchorCtr="0">
              <a:noAutofit/>
            </a:bodyPr>
            <a:lstStyle/>
            <a:p>
              <a:pPr lvl="0" algn="just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800" kern="1200" dirty="0" smtClean="0">
                  <a:latin typeface="Verdana" pitchFamily="34" charset="0"/>
                </a:rPr>
                <a:t>24 ДЦП – по яких державним замовником не було здійснено аналіз  ефективності  їх виконання</a:t>
              </a:r>
              <a:endParaRPr lang="en-US" sz="800" kern="1200" dirty="0" smtClean="0">
                <a:latin typeface="Verdana" pitchFamily="34" charset="0"/>
              </a:endParaRPr>
            </a:p>
          </p:txBody>
        </p:sp>
        <p:sp>
          <p:nvSpPr>
            <p:cNvPr id="12" name="Полилиния 11"/>
            <p:cNvSpPr/>
            <p:nvPr/>
          </p:nvSpPr>
          <p:spPr>
            <a:xfrm>
              <a:off x="4518877" y="1523665"/>
              <a:ext cx="1758427" cy="795503"/>
            </a:xfrm>
            <a:custGeom>
              <a:avLst/>
              <a:gdLst>
                <a:gd name="connsiteX0" fmla="*/ 0 w 1758427"/>
                <a:gd name="connsiteY0" fmla="*/ 132586 h 795503"/>
                <a:gd name="connsiteX1" fmla="*/ 132586 w 1758427"/>
                <a:gd name="connsiteY1" fmla="*/ 0 h 795503"/>
                <a:gd name="connsiteX2" fmla="*/ 1625841 w 1758427"/>
                <a:gd name="connsiteY2" fmla="*/ 0 h 795503"/>
                <a:gd name="connsiteX3" fmla="*/ 1758427 w 1758427"/>
                <a:gd name="connsiteY3" fmla="*/ 132586 h 795503"/>
                <a:gd name="connsiteX4" fmla="*/ 1758427 w 1758427"/>
                <a:gd name="connsiteY4" fmla="*/ 662917 h 795503"/>
                <a:gd name="connsiteX5" fmla="*/ 1625841 w 1758427"/>
                <a:gd name="connsiteY5" fmla="*/ 795503 h 795503"/>
                <a:gd name="connsiteX6" fmla="*/ 132586 w 1758427"/>
                <a:gd name="connsiteY6" fmla="*/ 795503 h 795503"/>
                <a:gd name="connsiteX7" fmla="*/ 0 w 1758427"/>
                <a:gd name="connsiteY7" fmla="*/ 662917 h 795503"/>
                <a:gd name="connsiteX8" fmla="*/ 0 w 1758427"/>
                <a:gd name="connsiteY8" fmla="*/ 132586 h 795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8427" h="795503">
                  <a:moveTo>
                    <a:pt x="0" y="132586"/>
                  </a:moveTo>
                  <a:cubicBezTo>
                    <a:pt x="0" y="59361"/>
                    <a:pt x="59361" y="0"/>
                    <a:pt x="132586" y="0"/>
                  </a:cubicBezTo>
                  <a:lnTo>
                    <a:pt x="1625841" y="0"/>
                  </a:lnTo>
                  <a:cubicBezTo>
                    <a:pt x="1699066" y="0"/>
                    <a:pt x="1758427" y="59361"/>
                    <a:pt x="1758427" y="132586"/>
                  </a:cubicBezTo>
                  <a:lnTo>
                    <a:pt x="1758427" y="662917"/>
                  </a:lnTo>
                  <a:cubicBezTo>
                    <a:pt x="1758427" y="736142"/>
                    <a:pt x="1699066" y="795503"/>
                    <a:pt x="1625841" y="795503"/>
                  </a:cubicBezTo>
                  <a:lnTo>
                    <a:pt x="132586" y="795503"/>
                  </a:lnTo>
                  <a:cubicBezTo>
                    <a:pt x="59361" y="795503"/>
                    <a:pt x="0" y="736142"/>
                    <a:pt x="0" y="662917"/>
                  </a:cubicBezTo>
                  <a:lnTo>
                    <a:pt x="0" y="13258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833" tIns="69313" rIns="74833" bIns="69313" numCol="1" spcCol="1270" anchor="ctr" anchorCtr="0">
              <a:noAutofit/>
            </a:bodyPr>
            <a:lstStyle/>
            <a:p>
              <a:pPr lvl="0" algn="just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800" kern="1200" dirty="0" smtClean="0">
                  <a:latin typeface="Verdana" pitchFamily="34" charset="0"/>
                </a:rPr>
                <a:t>7 ДЦП – державним замовником - координатором не забезпечено збір звітної інформації від державних замовників та виконавців  </a:t>
              </a:r>
              <a:endParaRPr lang="uk-UA" sz="800" kern="1200" dirty="0">
                <a:latin typeface="Verdana" pitchFamily="34" charset="0"/>
              </a:endParaRPr>
            </a:p>
          </p:txBody>
        </p:sp>
        <p:sp>
          <p:nvSpPr>
            <p:cNvPr id="13" name="Полилиния 12"/>
            <p:cNvSpPr/>
            <p:nvPr/>
          </p:nvSpPr>
          <p:spPr>
            <a:xfrm>
              <a:off x="369616" y="2786271"/>
              <a:ext cx="2016213" cy="958369"/>
            </a:xfrm>
            <a:custGeom>
              <a:avLst/>
              <a:gdLst>
                <a:gd name="connsiteX0" fmla="*/ 0 w 2016213"/>
                <a:gd name="connsiteY0" fmla="*/ 159731 h 958369"/>
                <a:gd name="connsiteX1" fmla="*/ 159731 w 2016213"/>
                <a:gd name="connsiteY1" fmla="*/ 0 h 958369"/>
                <a:gd name="connsiteX2" fmla="*/ 1856482 w 2016213"/>
                <a:gd name="connsiteY2" fmla="*/ 0 h 958369"/>
                <a:gd name="connsiteX3" fmla="*/ 2016213 w 2016213"/>
                <a:gd name="connsiteY3" fmla="*/ 159731 h 958369"/>
                <a:gd name="connsiteX4" fmla="*/ 2016213 w 2016213"/>
                <a:gd name="connsiteY4" fmla="*/ 798638 h 958369"/>
                <a:gd name="connsiteX5" fmla="*/ 1856482 w 2016213"/>
                <a:gd name="connsiteY5" fmla="*/ 958369 h 958369"/>
                <a:gd name="connsiteX6" fmla="*/ 159731 w 2016213"/>
                <a:gd name="connsiteY6" fmla="*/ 958369 h 958369"/>
                <a:gd name="connsiteX7" fmla="*/ 0 w 2016213"/>
                <a:gd name="connsiteY7" fmla="*/ 798638 h 958369"/>
                <a:gd name="connsiteX8" fmla="*/ 0 w 2016213"/>
                <a:gd name="connsiteY8" fmla="*/ 159731 h 9583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16213" h="958369">
                  <a:moveTo>
                    <a:pt x="0" y="159731"/>
                  </a:moveTo>
                  <a:cubicBezTo>
                    <a:pt x="0" y="71514"/>
                    <a:pt x="71514" y="0"/>
                    <a:pt x="159731" y="0"/>
                  </a:cubicBezTo>
                  <a:lnTo>
                    <a:pt x="1856482" y="0"/>
                  </a:lnTo>
                  <a:cubicBezTo>
                    <a:pt x="1944699" y="0"/>
                    <a:pt x="2016213" y="71514"/>
                    <a:pt x="2016213" y="159731"/>
                  </a:cubicBezTo>
                  <a:lnTo>
                    <a:pt x="2016213" y="798638"/>
                  </a:lnTo>
                  <a:cubicBezTo>
                    <a:pt x="2016213" y="886855"/>
                    <a:pt x="1944699" y="958369"/>
                    <a:pt x="1856482" y="958369"/>
                  </a:cubicBezTo>
                  <a:lnTo>
                    <a:pt x="159731" y="958369"/>
                  </a:lnTo>
                  <a:cubicBezTo>
                    <a:pt x="71514" y="958369"/>
                    <a:pt x="0" y="886855"/>
                    <a:pt x="0" y="798638"/>
                  </a:cubicBezTo>
                  <a:lnTo>
                    <a:pt x="0" y="15973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7264" tIns="77264" rIns="77264" bIns="77264" numCol="1" spcCol="1270" anchor="ctr" anchorCtr="0">
              <a:noAutofit/>
            </a:bodyPr>
            <a:lstStyle/>
            <a:p>
              <a:pPr lvl="0" algn="just" defTabSz="355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800" kern="1200" dirty="0" smtClean="0">
                  <a:latin typeface="Verdana" pitchFamily="34" charset="0"/>
                </a:rPr>
                <a:t>6 ДЦП – не фінансувались;</a:t>
              </a:r>
              <a:endParaRPr lang="en-US" sz="800" kern="1200" dirty="0" smtClean="0">
                <a:latin typeface="Verdana" pitchFamily="34" charset="0"/>
              </a:endParaRPr>
            </a:p>
            <a:p>
              <a:pPr lvl="0" defTabSz="35877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800" kern="1200" dirty="0" smtClean="0">
                  <a:latin typeface="Verdana" pitchFamily="34" charset="0"/>
                </a:rPr>
                <a:t>7 ДЦП – не подано фінансової звітності про виконання паспорту </a:t>
              </a:r>
              <a:r>
                <a:rPr lang="uk-UA" sz="800" kern="1200" dirty="0" smtClean="0">
                  <a:latin typeface="Verdana" pitchFamily="34" charset="0"/>
                </a:rPr>
                <a:t>бюджетної програми</a:t>
              </a:r>
              <a:r>
                <a:rPr lang="uk-UA" sz="800" kern="1200" dirty="0" smtClean="0">
                  <a:latin typeface="Verdana" pitchFamily="34" charset="0"/>
                </a:rPr>
                <a:t>;</a:t>
              </a:r>
              <a:br>
                <a:rPr lang="uk-UA" sz="800" kern="1200" dirty="0" smtClean="0">
                  <a:latin typeface="Verdana" pitchFamily="34" charset="0"/>
                </a:rPr>
              </a:br>
              <a:r>
                <a:rPr lang="uk-UA" sz="800" kern="1200" dirty="0" smtClean="0">
                  <a:latin typeface="Verdana" pitchFamily="34" charset="0"/>
                </a:rPr>
                <a:t>3 ДЦП – обсяги використаних коштів не узгоджуються  з показниками фінансової звітності.</a:t>
              </a:r>
              <a:endParaRPr lang="uk-UA" sz="800" kern="1200" dirty="0">
                <a:latin typeface="Verdana" pitchFamily="34" charset="0"/>
              </a:endParaRPr>
            </a:p>
          </p:txBody>
        </p:sp>
      </p:grp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021513" cy="576288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uk-UA" sz="1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АНАЛІЗ ВИКОНАННЯ ДЕРЖАВНИМИ ЗАМОВНИКАМИ У 2016 РОЦІ ДЕРЖАВНИХ </a:t>
            </a:r>
            <a:r>
              <a:rPr lang="uk-UA" sz="18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ЦІЛЬОВИХ </a:t>
            </a:r>
            <a:r>
              <a:rPr lang="uk-UA" sz="1800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ПРОГРАМ</a:t>
            </a:r>
            <a:endParaRPr lang="uk-UA" sz="18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153928"/>
              </p:ext>
            </p:extLst>
          </p:nvPr>
        </p:nvGraphicFramePr>
        <p:xfrm>
          <a:off x="84826" y="5300216"/>
          <a:ext cx="6868343" cy="384732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868343"/>
              </a:tblGrid>
              <a:tr h="666012">
                <a:tc>
                  <a:txBody>
                    <a:bodyPr/>
                    <a:lstStyle/>
                    <a:p>
                      <a:pPr marL="0" marR="0" lvl="0" indent="0" algn="l" defTabSz="93616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11000"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uk-UA" sz="1000" b="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Державні цільові програми так і не стали дієвим та ефективним інструментом розв'язання найважливіших проблем розвитку держави, окремих галузей економіки або адміністративно-територіальних одиниць. Вони виконують роль “формального документу з декларацією про наміри щось зробити”.</a:t>
                      </a:r>
                      <a:endParaRPr lang="ru-RU" sz="1000" b="0" dirty="0" smtClean="0">
                        <a:solidFill>
                          <a:schemeClr val="tx1"/>
                        </a:solidFill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  <a:tr h="552090">
                <a:tc>
                  <a:txBody>
                    <a:bodyPr/>
                    <a:lstStyle/>
                    <a:p>
                      <a:pPr>
                        <a:buSzPct val="111000"/>
                        <a:buFont typeface="Wingdings" pitchFamily="2" charset="2"/>
                        <a:buChar char="Ø"/>
                      </a:pPr>
                      <a:r>
                        <a:rPr lang="uk-UA" sz="1000" b="0" kern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В рамках планування та використання коштів державного бюджету не дотримуються в повному обсязі принципи пріоритетності вирішення проблеми.  Фінансові ресурси спрямовуються розпорошено.</a:t>
                      </a:r>
                      <a:endParaRPr lang="ru-RU" sz="1000" b="0" dirty="0">
                        <a:latin typeface="Verdana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  <a:tr h="348986">
                <a:tc>
                  <a:txBody>
                    <a:bodyPr/>
                    <a:lstStyle/>
                    <a:p>
                      <a:pPr>
                        <a:buSzPct val="111000"/>
                        <a:buFont typeface="Wingdings" pitchFamily="2" charset="2"/>
                        <a:buChar char="Ø"/>
                      </a:pPr>
                      <a:r>
                        <a:rPr lang="uk-UA" sz="1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Прогнозні обсяги фінансових ресурсів програми, у тому числі коштів державного бюджету, не узгоджуються з реальними можливостями їх фінансування.</a:t>
                      </a:r>
                      <a:endParaRPr lang="ru-RU" sz="1000" dirty="0">
                        <a:latin typeface="Verdana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  <a:tr h="517941">
                <a:tc>
                  <a:txBody>
                    <a:bodyPr/>
                    <a:lstStyle/>
                    <a:p>
                      <a:pPr>
                        <a:buSzPct val="111000"/>
                        <a:buFont typeface="Wingdings" pitchFamily="2" charset="2"/>
                        <a:buChar char="Ø"/>
                      </a:pPr>
                      <a:r>
                        <a:rPr lang="uk-UA" sz="1000" kern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Всупереч вимогам пункту 29 Порядку програми не містять методики оцінки ефективності її виконання, що повинна бути розроблена державним замовником з урахуванням специфіки програми та кінцевих результатів. </a:t>
                      </a:r>
                      <a:endParaRPr lang="ru-RU" sz="1000" b="0" dirty="0">
                        <a:latin typeface="Verdana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  <a:tr h="340210">
                <a:tc>
                  <a:txBody>
                    <a:bodyPr/>
                    <a:lstStyle/>
                    <a:p>
                      <a:pPr>
                        <a:buSzPct val="111000"/>
                        <a:buFont typeface="Wingdings" pitchFamily="2" charset="2"/>
                        <a:buChar char="Ø"/>
                      </a:pPr>
                      <a:r>
                        <a:rPr lang="uk-UA" sz="1000" kern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З боку державних замовників має місце формальний підхід до виконання вимог чинного законодавства у сфері розроблення та виконання державних цільових програм.</a:t>
                      </a:r>
                      <a:endParaRPr lang="ru-RU" sz="1000" dirty="0">
                        <a:latin typeface="Verdana" panose="020B0604030504040204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  <a:tr h="294841">
                <a:tc>
                  <a:txBody>
                    <a:bodyPr/>
                    <a:lstStyle/>
                    <a:p>
                      <a:pPr>
                        <a:buSzPct val="111000"/>
                        <a:buFont typeface="Wingdings" pitchFamily="2" charset="2"/>
                        <a:buChar char="Ø"/>
                      </a:pPr>
                      <a:r>
                        <a:rPr lang="uk-UA" sz="1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Відсутня </a:t>
                      </a:r>
                      <a:r>
                        <a:rPr lang="uk-UA" sz="1000" kern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можливість для здійснення контролю з боку </a:t>
                      </a:r>
                      <a:r>
                        <a:rPr lang="uk-UA" sz="1000" kern="12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громадськості (п. </a:t>
                      </a:r>
                      <a:r>
                        <a:rPr lang="uk-UA" sz="1000" kern="120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50 Порядку).</a:t>
                      </a:r>
                      <a:endParaRPr lang="ru-RU" sz="1000" dirty="0">
                        <a:latin typeface="Verdana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  <a:tr h="479117">
                <a:tc>
                  <a:txBody>
                    <a:bodyPr/>
                    <a:lstStyle/>
                    <a:p>
                      <a:pPr>
                        <a:buSzPct val="111000"/>
                        <a:buFont typeface="Wingdings" pitchFamily="2" charset="2"/>
                        <a:buChar char="Ø"/>
                      </a:pPr>
                      <a:r>
                        <a:rPr lang="uk-UA" sz="100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Незадовільне звітування державних замовників:</a:t>
                      </a:r>
                      <a:r>
                        <a:rPr lang="uk-UA" sz="1000" baseline="0" dirty="0" smtClean="0">
                          <a:latin typeface="Verdana" panose="020B0604030504040204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недотримання строків подання, інформація подається не в повному обсязі та не за всіма виконавцями.</a:t>
                      </a:r>
                      <a:endParaRPr lang="ru-RU" sz="1000" dirty="0">
                        <a:latin typeface="Verdana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  <a:tr h="479117">
                <a:tc>
                  <a:txBody>
                    <a:bodyPr/>
                    <a:lstStyle/>
                    <a:p>
                      <a:pPr>
                        <a:buSzPct val="111000"/>
                        <a:buFont typeface="Wingdings" pitchFamily="2" charset="2"/>
                        <a:buChar char="Ø"/>
                      </a:pPr>
                      <a:r>
                        <a:rPr lang="uk-UA" sz="1000" baseline="0" dirty="0" smtClean="0">
                          <a:latin typeface="Verdana" pitchFamily="34" charset="0"/>
                          <a:ea typeface="Verdana" panose="020B0604030504040204" pitchFamily="34" charset="0"/>
                          <a:cs typeface="Verdana" panose="020B0604030504040204" pitchFamily="34" charset="0"/>
                        </a:rPr>
                        <a:t>   Відсутність прозорого відображення у державному бюджеті видатків на фінансування державних цільових програм.</a:t>
                      </a:r>
                      <a:endParaRPr lang="ru-RU" sz="1000" dirty="0">
                        <a:latin typeface="Verdana" pitchFamily="34" charset="0"/>
                        <a:ea typeface="Verdana" panose="020B0604030504040204" pitchFamily="34" charset="0"/>
                        <a:cs typeface="Verdan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242" y="5069384"/>
            <a:ext cx="70215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9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КОМПЛЕКС СИСТЕМНИХ НЕДОЛІКІВ ВИКОНАННЯ ДЕРЖАВНИХ ЦІЛЬОВИХ ПРОГРАМ</a:t>
            </a:r>
            <a:endParaRPr lang="uk-UA" sz="9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2879088" y="2284863"/>
            <a:ext cx="1440160" cy="954792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29 </a:t>
            </a:r>
            <a:r>
              <a:rPr lang="uk-UA" sz="1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програм, з яких:</a:t>
            </a:r>
            <a:endParaRPr lang="uk-UA"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27" name="Picture 3" descr="C:\Users\rishnyak\AppData\Local\Microsoft\Windows\INetCache\IE\K1J4GUKF\CLOCK0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573" y="1781137"/>
            <a:ext cx="277972" cy="27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\Microsoft Office\MEDIA\CAGCAT10\j0222021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450" y="3110224"/>
            <a:ext cx="314561" cy="315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ishnyak\AppData\Local\Microsoft\Windows\INetCache\IE\K1J4GUKF\Loupe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76" y="3494087"/>
            <a:ext cx="337758" cy="32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rishnyak\AppData\Local\Microsoft\Windows\INetCache\IE\S9MODDP5\team_work_3d_character_stock_photo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876" y="1528510"/>
            <a:ext cx="558428" cy="31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rishnyak\AppData\Local\Microsoft\Windows\INetCache\IE\0L8XTZ5X\etude_gestion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611" y="3095658"/>
            <a:ext cx="287993" cy="287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ishnyak\AppData\Local\Microsoft\Windows\INetCache\IE\QN4O0UVL\Calculator_Windows_7_Icon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809" y="1705352"/>
            <a:ext cx="427112" cy="42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 2 (с границей) 3"/>
          <p:cNvSpPr/>
          <p:nvPr/>
        </p:nvSpPr>
        <p:spPr>
          <a:xfrm>
            <a:off x="5251610" y="3860038"/>
            <a:ext cx="1697665" cy="1108738"/>
          </a:xfrm>
          <a:prstGeom prst="accentCallout2">
            <a:avLst>
              <a:gd name="adj1" fmla="val 86618"/>
              <a:gd name="adj2" fmla="val -4222"/>
              <a:gd name="adj3" fmla="val 85727"/>
              <a:gd name="adj4" fmla="val -21855"/>
              <a:gd name="adj5" fmla="val 55800"/>
              <a:gd name="adj6" fmla="val -35286"/>
            </a:avLst>
          </a:prstGeom>
          <a:noFill/>
          <a:ln w="190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r>
              <a:rPr lang="uk-UA" sz="700" i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Виключення: </a:t>
            </a:r>
            <a:r>
              <a:rPr lang="uk-UA" sz="700" i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наказом Міністерства надзвичайних ситуацій </a:t>
            </a:r>
            <a:r>
              <a:rPr lang="uk-UA" sz="700" i="1" dirty="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від 11.07.2011 </a:t>
            </a:r>
            <a:r>
              <a:rPr lang="uk-UA" sz="700" i="1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№ 719 затверджена Методика оцінки ефективності виконання Загальнодержавної цільової соціальної програми захисту населення і територій від надзвичайних ситуацій техногенного та природного характеру на 2012-2016 роки</a:t>
            </a:r>
            <a:endParaRPr lang="uk-UA" sz="7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075" name="Picture 3" descr="C:\Users\rishnyak\AppData\Local\Microsoft\Windows\INetCache\IE\0L8XTZ5X\warning-98596_960_720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907" y="3936106"/>
            <a:ext cx="330235" cy="330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70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0" y="323026"/>
            <a:ext cx="7021513" cy="525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МАТЕРІАЛ ПІДГОТОВЛЕНО ДЕПАРТАМЕНТОМ ЕКОНОМІЧНОЇ СТРАТЕГІЇ ТА МАКРОЕКОНОМІЧНОГО ПРОГНОЗУВАННЯ</a:t>
            </a:r>
            <a:endParaRPr lang="uk-UA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510360" y="6609570"/>
            <a:ext cx="2857521" cy="740861"/>
          </a:xfrm>
          <a:prstGeom prst="rect">
            <a:avLst/>
          </a:prstGeom>
          <a:noFill/>
        </p:spPr>
        <p:txBody>
          <a:bodyPr vert="horz" wrap="square" lIns="93616" tIns="46808" rIns="93616" bIns="46808" rtlCol="0" anchor="ctr">
            <a:spAutoFit/>
          </a:bodyPr>
          <a:lstStyle/>
          <a:p>
            <a:pPr marL="0" marR="0" lvl="0" indent="0" defTabSz="93616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Телефон для довідок:</a:t>
            </a:r>
          </a:p>
          <a:p>
            <a:pPr marL="0" marR="0" lvl="0" indent="0" defTabSz="93616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(044)</a:t>
            </a:r>
            <a:r>
              <a:rPr kumimoji="0" lang="uk-UA" sz="14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253-40-05</a:t>
            </a:r>
          </a:p>
          <a:p>
            <a:pPr marL="0" marR="0" lvl="0" indent="0" defTabSz="93616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4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(044) 200-47-73 (3053)</a:t>
            </a:r>
            <a:endParaRPr kumimoji="0" lang="uk-UA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Заголовок 3"/>
          <p:cNvSpPr txBox="1">
            <a:spLocks/>
          </p:cNvSpPr>
          <p:nvPr/>
        </p:nvSpPr>
        <p:spPr>
          <a:xfrm>
            <a:off x="367484" y="8466958"/>
            <a:ext cx="6286544" cy="279196"/>
          </a:xfrm>
          <a:prstGeom prst="rect">
            <a:avLst/>
          </a:prstGeom>
          <a:noFill/>
        </p:spPr>
        <p:txBody>
          <a:bodyPr vert="horz" wrap="square" lIns="93616" tIns="46808" rIns="93616" bIns="46808" rtlCol="0" anchor="ctr">
            <a:spAutoFit/>
          </a:bodyPr>
          <a:lstStyle/>
          <a:p>
            <a:pPr marL="0" marR="0" lvl="0" indent="0" algn="ctr" defTabSz="93616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© Міністерство економічного розвитку і торгівлі України, 2017</a:t>
            </a:r>
            <a:endParaRPr kumimoji="0" lang="uk-UA" sz="1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3432</TotalTime>
  <Words>1370</Words>
  <Application>Microsoft Office PowerPoint</Application>
  <PresentationFormat>Произвольный</PresentationFormat>
  <Paragraphs>438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СТАН ВИКОНАННЯ  ДЕРЖАВНИХ ЦІЛЬОВИХ  ПРОГРАМ* У 2016 РОЦІ</vt:lpstr>
      <vt:lpstr>ПЛАНОВІ ТА ФАКТИЧНІ ПОКАЗНИКИ  ДЕРЖАВНИХ ЦІЛЬОВИХ ПРОГРАМ</vt:lpstr>
      <vt:lpstr>ФАКТИЧНІ ПОКАЗНИКИ ДЕРЖАВНИХ ЦІЛЬОВИХ ПРОГРАМ</vt:lpstr>
      <vt:lpstr>ВИКОРИСТАННЯ КОШТІВ У 2016 РОЦІ, ПЕРЕДБАЧЕНИХ НА ВИКОНАННЯ ДЕРЖАВНИХ ЦІЛЬОВИХ ПРОГРАМ</vt:lpstr>
      <vt:lpstr>ДЕРЖАВНІ ЗАМОВНИКИ ДЕРЖАВНИХ ЦІЛЬОВИХ ПРОГРАМ ТА ДЖЕРЕЛА ЇХ ФІНАНСУВАННЯ</vt:lpstr>
      <vt:lpstr>АНАЛІЗ ВИКОНАННЯ ДЕРЖАВНИМИ ЗАМОВНИКАМИ У 2016 РОЦІ ДЕРЖАВНИХ ЦІЛЬОВИХ ПРОГРАМ</vt:lpstr>
      <vt:lpstr>МАТЕРІАЛ ПІДГОТОВЛЕНО ДЕПАРТАМЕНТОМ ЕКОНОМІЧНОЇ СТРАТЕГІЇ ТА МАКРОЕКОНОМІЧНОГО ПРОГНОЗУВАННЯ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СТАН ВИКОНАННЯ ДЕРЖАВНИХ ЦІЛЬОВИХ ПРОГРАМ* У 2016 РОЦІ</dc:title>
  <dc:creator>РІШНЯК Анна Олександрівна</dc:creator>
  <cp:lastModifiedBy>РІШНЯК Анна Олександрівна</cp:lastModifiedBy>
  <cp:revision>196</cp:revision>
  <cp:lastPrinted>2017-04-07T09:29:42Z</cp:lastPrinted>
  <dcterms:created xsi:type="dcterms:W3CDTF">2017-03-30T08:48:08Z</dcterms:created>
  <dcterms:modified xsi:type="dcterms:W3CDTF">2017-04-07T09:31:44Z</dcterms:modified>
</cp:coreProperties>
</file>