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17" r:id="rId1"/>
  </p:sldMasterIdLst>
  <p:notesMasterIdLst>
    <p:notesMasterId r:id="rId8"/>
  </p:notesMasterIdLst>
  <p:sldIdLst>
    <p:sldId id="256" r:id="rId2"/>
    <p:sldId id="266" r:id="rId3"/>
    <p:sldId id="260" r:id="rId4"/>
    <p:sldId id="267" r:id="rId5"/>
    <p:sldId id="269" r:id="rId6"/>
    <p:sldId id="270" r:id="rId7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E5596"/>
    <a:srgbClr val="EF3E57"/>
    <a:srgbClr val="0C4A82"/>
    <a:srgbClr val="18757F"/>
    <a:srgbClr val="23467C"/>
    <a:srgbClr val="094170"/>
    <a:srgbClr val="316DB0"/>
    <a:srgbClr val="CFCED2"/>
    <a:srgbClr val="CECFD2"/>
    <a:srgbClr val="E8D0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854" autoAdjust="0"/>
    <p:restoredTop sz="94674" autoAdjust="0"/>
  </p:normalViewPr>
  <p:slideViewPr>
    <p:cSldViewPr snapToGrid="0" snapToObjects="1">
      <p:cViewPr varScale="1">
        <p:scale>
          <a:sx n="71" d="100"/>
          <a:sy n="71" d="100"/>
        </p:scale>
        <p:origin x="-1986" y="-114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335" d="100"/>
        <a:sy n="335" d="100"/>
      </p:scale>
      <p:origin x="0" y="56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4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5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0555555555555555E-2"/>
          <c:y val="4.1666666666666664E-2"/>
          <c:w val="0.93888888888888888"/>
          <c:h val="0.8981481481481481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Лист1!$C$4</c:f>
              <c:strCache>
                <c:ptCount val="1"/>
                <c:pt idx="0">
                  <c:v>Продукція АПК та харчової промисловості</c:v>
                </c:pt>
              </c:strCache>
            </c:strRef>
          </c:tx>
          <c:spPr>
            <a:ln>
              <a:noFill/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EF3E57"/>
              </a:solidFill>
              <a:ln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EAA-054F-BD34-B7C113DB2219}"/>
              </c:ext>
            </c:extLst>
          </c:dPt>
          <c:dPt>
            <c:idx val="1"/>
            <c:invertIfNegative val="0"/>
            <c:bubble3D val="0"/>
            <c:spPr>
              <a:solidFill>
                <a:srgbClr val="818287"/>
              </a:solidFill>
              <a:ln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EAA-054F-BD34-B7C113DB2219}"/>
              </c:ext>
            </c:extLst>
          </c:dPt>
          <c:dPt>
            <c:idx val="2"/>
            <c:invertIfNegative val="0"/>
            <c:bubble3D val="0"/>
            <c:spPr>
              <a:solidFill>
                <a:srgbClr val="0E5596"/>
              </a:solidFill>
              <a:ln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8EAA-054F-BD34-B7C113DB2219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rgbClr val="002060"/>
                    </a:solidFill>
                  </a:defRPr>
                </a:pPr>
                <a:endParaRPr lang="uk-U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Лист1!$B$5:$B$7</c:f>
              <c:strCache>
                <c:ptCount val="3"/>
                <c:pt idx="0">
                  <c:v>2016</c:v>
                </c:pt>
                <c:pt idx="1">
                  <c:v>2017</c:v>
                </c:pt>
                <c:pt idx="2">
                  <c:v>Січень-Листопад 2018 </c:v>
                </c:pt>
              </c:strCache>
            </c:strRef>
          </c:cat>
          <c:val>
            <c:numRef>
              <c:f>Лист1!$C$5:$C$7</c:f>
              <c:numCache>
                <c:formatCode>0.0</c:formatCode>
                <c:ptCount val="3"/>
                <c:pt idx="0">
                  <c:v>292.8</c:v>
                </c:pt>
                <c:pt idx="1">
                  <c:v>411.2</c:v>
                </c:pt>
                <c:pt idx="2">
                  <c:v>300.87826881000007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8EAA-054F-BD34-B7C113DB22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axId val="65134592"/>
        <c:axId val="65136128"/>
      </c:barChart>
      <c:catAx>
        <c:axId val="65134592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65136128"/>
        <c:crosses val="autoZero"/>
        <c:auto val="1"/>
        <c:lblAlgn val="ctr"/>
        <c:lblOffset val="100"/>
        <c:noMultiLvlLbl val="0"/>
      </c:catAx>
      <c:valAx>
        <c:axId val="65136128"/>
        <c:scaling>
          <c:orientation val="minMax"/>
        </c:scaling>
        <c:delete val="1"/>
        <c:axPos val="b"/>
        <c:majorGridlines>
          <c:spPr>
            <a:ln>
              <a:noFill/>
            </a:ln>
          </c:spPr>
        </c:majorGridlines>
        <c:numFmt formatCode="0.0" sourceLinked="1"/>
        <c:majorTickMark val="out"/>
        <c:minorTickMark val="none"/>
        <c:tickLblPos val="nextTo"/>
        <c:crossAx val="6513459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0555555555555555E-2"/>
          <c:y val="4.1666666666666664E-2"/>
          <c:w val="0.93888888888888888"/>
          <c:h val="0.8981481481481481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Лист1!$C$9</c:f>
              <c:strCache>
                <c:ptCount val="1"/>
                <c:pt idx="0">
                  <c:v>Продукція металургії 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EF3E5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7CE-DE41-A8B7-55C34D428BCC}"/>
              </c:ext>
            </c:extLst>
          </c:dPt>
          <c:dPt>
            <c:idx val="1"/>
            <c:invertIfNegative val="0"/>
            <c:bubble3D val="0"/>
            <c:spPr>
              <a:solidFill>
                <a:srgbClr val="81828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7CE-DE41-A8B7-55C34D428BCC}"/>
              </c:ext>
            </c:extLst>
          </c:dPt>
          <c:dPt>
            <c:idx val="2"/>
            <c:invertIfNegative val="0"/>
            <c:bubble3D val="0"/>
            <c:spPr>
              <a:solidFill>
                <a:srgbClr val="0E5596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27CE-DE41-A8B7-55C34D428BCC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rgbClr val="002060"/>
                    </a:solidFill>
                  </a:defRPr>
                </a:pPr>
                <a:endParaRPr lang="uk-U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Лист1!$B$10:$B$12</c:f>
              <c:strCache>
                <c:ptCount val="3"/>
                <c:pt idx="0">
                  <c:v>2016</c:v>
                </c:pt>
                <c:pt idx="1">
                  <c:v>2017</c:v>
                </c:pt>
                <c:pt idx="2">
                  <c:v>Січень-Листопад 2018 </c:v>
                </c:pt>
              </c:strCache>
            </c:strRef>
          </c:cat>
          <c:val>
            <c:numRef>
              <c:f>Лист1!$C$10:$C$12</c:f>
              <c:numCache>
                <c:formatCode>0.0</c:formatCode>
                <c:ptCount val="3"/>
                <c:pt idx="0">
                  <c:v>153.19999999999999</c:v>
                </c:pt>
                <c:pt idx="1">
                  <c:v>158.69999999999999</c:v>
                </c:pt>
                <c:pt idx="2">
                  <c:v>194.85045818999996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27CE-DE41-A8B7-55C34D428BC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axId val="65679360"/>
        <c:axId val="65680896"/>
      </c:barChart>
      <c:catAx>
        <c:axId val="65679360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65680896"/>
        <c:crosses val="autoZero"/>
        <c:auto val="1"/>
        <c:lblAlgn val="ctr"/>
        <c:lblOffset val="100"/>
        <c:noMultiLvlLbl val="0"/>
      </c:catAx>
      <c:valAx>
        <c:axId val="65680896"/>
        <c:scaling>
          <c:orientation val="minMax"/>
        </c:scaling>
        <c:delete val="1"/>
        <c:axPos val="b"/>
        <c:majorGridlines>
          <c:spPr>
            <a:ln>
              <a:noFill/>
            </a:ln>
          </c:spPr>
        </c:majorGridlines>
        <c:numFmt formatCode="0.0" sourceLinked="1"/>
        <c:majorTickMark val="out"/>
        <c:minorTickMark val="none"/>
        <c:tickLblPos val="nextTo"/>
        <c:crossAx val="6567936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>
        <c:manualLayout>
          <c:layoutTarget val="inner"/>
          <c:xMode val="edge"/>
          <c:yMode val="edge"/>
          <c:x val="4.8341791276102546E-2"/>
          <c:y val="2.7777777777777776E-2"/>
          <c:w val="0.94888047538262676"/>
          <c:h val="0.8981481481481481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Лист1!$C$13</c:f>
              <c:strCache>
                <c:ptCount val="1"/>
                <c:pt idx="0">
                  <c:v>Деревина та паперова маса</c:v>
                </c:pt>
              </c:strCache>
            </c:strRef>
          </c:tx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A521-AB48-9780-B3A5C0664F71}"/>
              </c:ext>
            </c:extLst>
          </c:dPt>
          <c:dPt>
            <c:idx val="1"/>
            <c:invertIfNegative val="0"/>
            <c:bubble3D val="0"/>
            <c:spPr>
              <a:solidFill>
                <a:srgbClr val="81828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A521-AB48-9780-B3A5C0664F71}"/>
              </c:ext>
            </c:extLst>
          </c:dPt>
          <c:dPt>
            <c:idx val="2"/>
            <c:invertIfNegative val="0"/>
            <c:bubble3D val="0"/>
            <c:spPr>
              <a:solidFill>
                <a:srgbClr val="0E5596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A521-AB48-9780-B3A5C0664F71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rgbClr val="002060"/>
                    </a:solidFill>
                  </a:defRPr>
                </a:pPr>
                <a:endParaRPr lang="uk-U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Лист1!$B$14:$B$16</c:f>
              <c:strCache>
                <c:ptCount val="3"/>
                <c:pt idx="0">
                  <c:v>2016</c:v>
                </c:pt>
                <c:pt idx="1">
                  <c:v>2017</c:v>
                </c:pt>
                <c:pt idx="2">
                  <c:v>Січень-Листопад 2018 </c:v>
                </c:pt>
              </c:strCache>
            </c:strRef>
          </c:cat>
          <c:val>
            <c:numRef>
              <c:f>Лист1!$C$14:$C$16</c:f>
              <c:numCache>
                <c:formatCode>0.0</c:formatCode>
                <c:ptCount val="3"/>
                <c:pt idx="0">
                  <c:v>10.4</c:v>
                </c:pt>
                <c:pt idx="1">
                  <c:v>11.4</c:v>
                </c:pt>
                <c:pt idx="2">
                  <c:v>17.430561840000003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A521-AB48-9780-B3A5C0664F7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axId val="65412480"/>
        <c:axId val="65422464"/>
      </c:barChart>
      <c:catAx>
        <c:axId val="65412480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65422464"/>
        <c:crosses val="autoZero"/>
        <c:auto val="1"/>
        <c:lblAlgn val="ctr"/>
        <c:lblOffset val="100"/>
        <c:noMultiLvlLbl val="0"/>
      </c:catAx>
      <c:valAx>
        <c:axId val="65422464"/>
        <c:scaling>
          <c:orientation val="minMax"/>
        </c:scaling>
        <c:delete val="1"/>
        <c:axPos val="b"/>
        <c:majorGridlines>
          <c:spPr>
            <a:ln>
              <a:noFill/>
            </a:ln>
          </c:spPr>
        </c:majorGridlines>
        <c:numFmt formatCode="0.0" sourceLinked="1"/>
        <c:majorTickMark val="out"/>
        <c:minorTickMark val="none"/>
        <c:tickLblPos val="nextTo"/>
        <c:crossAx val="6541248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uk-UA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0555555555555555E-2"/>
          <c:y val="6.1770728456850471E-2"/>
          <c:w val="0.93888888888888888"/>
          <c:h val="0.8717091749400890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Лист2!$C$5</c:f>
              <c:strCache>
                <c:ptCount val="1"/>
                <c:pt idx="0">
                  <c:v>Машини, устаткування, механізми, прилади і апарати, засоби наземного, повітряного та водного транспорту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EF3E5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5C8-3F45-91F5-826678A4FCF9}"/>
              </c:ext>
            </c:extLst>
          </c:dPt>
          <c:dPt>
            <c:idx val="1"/>
            <c:invertIfNegative val="0"/>
            <c:bubble3D val="0"/>
            <c:spPr>
              <a:solidFill>
                <a:srgbClr val="81828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5C8-3F45-91F5-826678A4FCF9}"/>
              </c:ext>
            </c:extLst>
          </c:dPt>
          <c:dPt>
            <c:idx val="2"/>
            <c:invertIfNegative val="0"/>
            <c:bubble3D val="0"/>
            <c:spPr>
              <a:solidFill>
                <a:srgbClr val="0E5596"/>
              </a:solidFill>
              <a:ln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95C8-3F45-91F5-826678A4FCF9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rgbClr val="002060"/>
                    </a:solidFill>
                  </a:defRPr>
                </a:pPr>
                <a:endParaRPr lang="uk-U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Лист2!$B$6:$B$8</c:f>
              <c:strCache>
                <c:ptCount val="3"/>
                <c:pt idx="0">
                  <c:v>2016</c:v>
                </c:pt>
                <c:pt idx="1">
                  <c:v>2017</c:v>
                </c:pt>
                <c:pt idx="2">
                  <c:v>Січень-Листопад 2018 </c:v>
                </c:pt>
              </c:strCache>
            </c:strRef>
          </c:cat>
          <c:val>
            <c:numRef>
              <c:f>Лист2!$C$6:$C$8</c:f>
              <c:numCache>
                <c:formatCode>0.0</c:formatCode>
                <c:ptCount val="3"/>
                <c:pt idx="0">
                  <c:v>10.8</c:v>
                </c:pt>
                <c:pt idx="1">
                  <c:v>10.6</c:v>
                </c:pt>
                <c:pt idx="2">
                  <c:v>10.677119829999999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95C8-3F45-91F5-826678A4FCF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axId val="65478016"/>
        <c:axId val="65488000"/>
      </c:barChart>
      <c:catAx>
        <c:axId val="65478016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65488000"/>
        <c:crosses val="autoZero"/>
        <c:auto val="1"/>
        <c:lblAlgn val="ctr"/>
        <c:lblOffset val="100"/>
        <c:noMultiLvlLbl val="0"/>
      </c:catAx>
      <c:valAx>
        <c:axId val="65488000"/>
        <c:scaling>
          <c:orientation val="minMax"/>
        </c:scaling>
        <c:delete val="1"/>
        <c:axPos val="b"/>
        <c:majorGridlines>
          <c:spPr>
            <a:ln>
              <a:noFill/>
            </a:ln>
          </c:spPr>
        </c:majorGridlines>
        <c:numFmt formatCode="0.0" sourceLinked="1"/>
        <c:majorTickMark val="out"/>
        <c:minorTickMark val="none"/>
        <c:tickLblPos val="nextTo"/>
        <c:crossAx val="6547801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>
        <c:manualLayout>
          <c:layoutTarget val="inner"/>
          <c:xMode val="edge"/>
          <c:yMode val="edge"/>
          <c:x val="3.2586369916879098E-3"/>
          <c:y val="0"/>
          <c:w val="0.99348272601662413"/>
          <c:h val="0.8287314356890831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Лист2!$C$11</c:f>
              <c:strCache>
                <c:ptCount val="1"/>
                <c:pt idx="0">
                  <c:v>Продукція хімічної та пов'язаної з нею галузей промисловості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EF3E5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A40-FD42-8EAA-C04BE10E865B}"/>
              </c:ext>
            </c:extLst>
          </c:dPt>
          <c:dPt>
            <c:idx val="1"/>
            <c:invertIfNegative val="0"/>
            <c:bubble3D val="0"/>
            <c:spPr>
              <a:solidFill>
                <a:srgbClr val="81828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3A40-FD42-8EAA-C04BE10E865B}"/>
              </c:ext>
            </c:extLst>
          </c:dPt>
          <c:dPt>
            <c:idx val="2"/>
            <c:invertIfNegative val="0"/>
            <c:bubble3D val="0"/>
            <c:spPr>
              <a:solidFill>
                <a:srgbClr val="0E5596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3A40-FD42-8EAA-C04BE10E865B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rgbClr val="002060"/>
                    </a:solidFill>
                  </a:defRPr>
                </a:pPr>
                <a:endParaRPr lang="uk-U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Лист2!$B$12:$B$14</c:f>
              <c:strCache>
                <c:ptCount val="3"/>
                <c:pt idx="0">
                  <c:v>2016</c:v>
                </c:pt>
                <c:pt idx="1">
                  <c:v>2017</c:v>
                </c:pt>
                <c:pt idx="2">
                  <c:v>Січень-Листопад 2018 </c:v>
                </c:pt>
              </c:strCache>
            </c:strRef>
          </c:cat>
          <c:val>
            <c:numRef>
              <c:f>Лист2!$C$12:$C$14</c:f>
              <c:numCache>
                <c:formatCode>0.0</c:formatCode>
                <c:ptCount val="3"/>
                <c:pt idx="0">
                  <c:v>18</c:v>
                </c:pt>
                <c:pt idx="1">
                  <c:v>7.9</c:v>
                </c:pt>
                <c:pt idx="2" formatCode="General">
                  <c:v>7.7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3A40-FD42-8EAA-C04BE10E865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axId val="65564032"/>
        <c:axId val="65569920"/>
      </c:barChart>
      <c:catAx>
        <c:axId val="65564032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65569920"/>
        <c:crosses val="autoZero"/>
        <c:auto val="1"/>
        <c:lblAlgn val="ctr"/>
        <c:lblOffset val="100"/>
        <c:noMultiLvlLbl val="0"/>
      </c:catAx>
      <c:valAx>
        <c:axId val="65569920"/>
        <c:scaling>
          <c:orientation val="minMax"/>
        </c:scaling>
        <c:delete val="1"/>
        <c:axPos val="b"/>
        <c:majorGridlines>
          <c:spPr>
            <a:ln>
              <a:noFill/>
            </a:ln>
          </c:spPr>
        </c:majorGridlines>
        <c:numFmt formatCode="0.0" sourceLinked="1"/>
        <c:majorTickMark val="out"/>
        <c:minorTickMark val="none"/>
        <c:tickLblPos val="nextTo"/>
        <c:crossAx val="6556403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0445794312422199E-2"/>
          <c:y val="0.21811332576943451"/>
          <c:w val="0.94899881892448623"/>
          <c:h val="0.7141422788946555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Лист2!$C$21</c:f>
              <c:strCache>
                <c:ptCount val="1"/>
                <c:pt idx="0">
                  <c:v>Різні промислові товари</c:v>
                </c:pt>
              </c:strCache>
            </c:strRef>
          </c:tx>
          <c:spPr>
            <a:solidFill>
              <a:srgbClr val="0070C0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EF3E5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9A7-A24C-84C0-6AFC5C3CAEE9}"/>
              </c:ext>
            </c:extLst>
          </c:dPt>
          <c:dPt>
            <c:idx val="1"/>
            <c:invertIfNegative val="0"/>
            <c:bubble3D val="0"/>
            <c:spPr>
              <a:solidFill>
                <a:srgbClr val="81828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9A7-A24C-84C0-6AFC5C3CAEE9}"/>
              </c:ext>
            </c:extLst>
          </c:dPt>
          <c:dPt>
            <c:idx val="2"/>
            <c:invertIfNegative val="0"/>
            <c:bubble3D val="0"/>
            <c:spPr>
              <a:solidFill>
                <a:srgbClr val="0E5596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49A7-A24C-84C0-6AFC5C3CAEE9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rgbClr val="002060"/>
                    </a:solidFill>
                  </a:defRPr>
                </a:pPr>
                <a:endParaRPr lang="uk-U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Лист2!$B$22:$B$24</c:f>
              <c:strCache>
                <c:ptCount val="3"/>
                <c:pt idx="0">
                  <c:v>2016</c:v>
                </c:pt>
                <c:pt idx="1">
                  <c:v>2017</c:v>
                </c:pt>
                <c:pt idx="2">
                  <c:v>Січень-Листопад 2018 </c:v>
                </c:pt>
              </c:strCache>
            </c:strRef>
          </c:cat>
          <c:val>
            <c:numRef>
              <c:f>Лист2!$C$22:$C$24</c:f>
              <c:numCache>
                <c:formatCode>0.0</c:formatCode>
                <c:ptCount val="3"/>
                <c:pt idx="0">
                  <c:v>1.5</c:v>
                </c:pt>
                <c:pt idx="1">
                  <c:v>3.1</c:v>
                </c:pt>
                <c:pt idx="2" formatCode="General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49A7-A24C-84C0-6AFC5C3CAEE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axId val="65625472"/>
        <c:axId val="65631360"/>
      </c:barChart>
      <c:catAx>
        <c:axId val="65625472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65631360"/>
        <c:crosses val="autoZero"/>
        <c:auto val="1"/>
        <c:lblAlgn val="ctr"/>
        <c:lblOffset val="100"/>
        <c:noMultiLvlLbl val="0"/>
      </c:catAx>
      <c:valAx>
        <c:axId val="65631360"/>
        <c:scaling>
          <c:orientation val="minMax"/>
        </c:scaling>
        <c:delete val="1"/>
        <c:axPos val="b"/>
        <c:majorGridlines>
          <c:spPr>
            <a:ln>
              <a:noFill/>
            </a:ln>
          </c:spPr>
        </c:majorGridlines>
        <c:numFmt formatCode="0.0" sourceLinked="1"/>
        <c:majorTickMark val="out"/>
        <c:minorTickMark val="none"/>
        <c:tickLblPos val="nextTo"/>
        <c:crossAx val="6562547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0779583997783097E-2"/>
          <c:y val="0.14035080669062441"/>
          <c:w val="0.94866492102937006"/>
          <c:h val="0.77033504359715999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Лист2!$C$26</c:f>
              <c:strCache>
                <c:ptCount val="1"/>
                <c:pt idx="0">
                  <c:v>Продукція легкої промисловості 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EF3E5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055-B142-B976-575F593D426C}"/>
              </c:ext>
            </c:extLst>
          </c:dPt>
          <c:dPt>
            <c:idx val="1"/>
            <c:invertIfNegative val="0"/>
            <c:bubble3D val="0"/>
            <c:spPr>
              <a:solidFill>
                <a:srgbClr val="81828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055-B142-B976-575F593D426C}"/>
              </c:ext>
            </c:extLst>
          </c:dPt>
          <c:dPt>
            <c:idx val="2"/>
            <c:invertIfNegative val="0"/>
            <c:bubble3D val="0"/>
            <c:spPr>
              <a:solidFill>
                <a:srgbClr val="0E5596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055-B142-B976-575F593D426C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rgbClr val="002060"/>
                    </a:solidFill>
                  </a:defRPr>
                </a:pPr>
                <a:endParaRPr lang="uk-U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Лист2!$B$27:$B$29</c:f>
              <c:strCache>
                <c:ptCount val="3"/>
                <c:pt idx="0">
                  <c:v>2016</c:v>
                </c:pt>
                <c:pt idx="1">
                  <c:v>2017</c:v>
                </c:pt>
                <c:pt idx="2">
                  <c:v>Січень-Листопад 2018 </c:v>
                </c:pt>
              </c:strCache>
            </c:strRef>
          </c:cat>
          <c:val>
            <c:numRef>
              <c:f>Лист2!$C$27:$C$29</c:f>
              <c:numCache>
                <c:formatCode>0.0</c:formatCode>
                <c:ptCount val="3"/>
                <c:pt idx="0">
                  <c:v>1</c:v>
                </c:pt>
                <c:pt idx="1">
                  <c:v>0.9</c:v>
                </c:pt>
                <c:pt idx="2" formatCode="General">
                  <c:v>1.3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0055-B142-B976-575F593D426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axId val="65756544"/>
        <c:axId val="65774720"/>
      </c:barChart>
      <c:catAx>
        <c:axId val="65756544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65774720"/>
        <c:crosses val="autoZero"/>
        <c:auto val="1"/>
        <c:lblAlgn val="ctr"/>
        <c:lblOffset val="100"/>
        <c:noMultiLvlLbl val="0"/>
      </c:catAx>
      <c:valAx>
        <c:axId val="65774720"/>
        <c:scaling>
          <c:orientation val="minMax"/>
        </c:scaling>
        <c:delete val="1"/>
        <c:axPos val="b"/>
        <c:majorGridlines>
          <c:spPr>
            <a:ln>
              <a:noFill/>
            </a:ln>
          </c:spPr>
        </c:majorGridlines>
        <c:numFmt formatCode="0.0" sourceLinked="1"/>
        <c:majorTickMark val="out"/>
        <c:minorTickMark val="none"/>
        <c:tickLblPos val="nextTo"/>
        <c:crossAx val="6575654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0555555555555555E-2"/>
          <c:y val="0.16474775432418631"/>
          <c:w val="0.93888888888888888"/>
          <c:h val="0.83525224567581369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Лист2!$C$32</c:f>
              <c:strCache>
                <c:ptCount val="1"/>
                <c:pt idx="0">
                  <c:v>Мінеральні продукти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EF3E5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AEE-5C41-B71C-E33660A4EA92}"/>
              </c:ext>
            </c:extLst>
          </c:dPt>
          <c:dPt>
            <c:idx val="1"/>
            <c:invertIfNegative val="0"/>
            <c:bubble3D val="0"/>
            <c:spPr>
              <a:solidFill>
                <a:srgbClr val="81828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AEE-5C41-B71C-E33660A4EA92}"/>
              </c:ext>
            </c:extLst>
          </c:dPt>
          <c:dPt>
            <c:idx val="2"/>
            <c:invertIfNegative val="0"/>
            <c:bubble3D val="0"/>
            <c:spPr>
              <a:solidFill>
                <a:srgbClr val="0E5596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4AEE-5C41-B71C-E33660A4EA92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rgbClr val="002060"/>
                    </a:solidFill>
                  </a:defRPr>
                </a:pPr>
                <a:endParaRPr lang="uk-U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Лист2!$B$33:$B$35</c:f>
              <c:strCache>
                <c:ptCount val="3"/>
                <c:pt idx="0">
                  <c:v>2016</c:v>
                </c:pt>
                <c:pt idx="1">
                  <c:v>2017</c:v>
                </c:pt>
                <c:pt idx="2">
                  <c:v>Січень-Листопад 2018 </c:v>
                </c:pt>
              </c:strCache>
            </c:strRef>
          </c:cat>
          <c:val>
            <c:numRef>
              <c:f>Лист2!$C$33:$C$35</c:f>
              <c:numCache>
                <c:formatCode>0.0</c:formatCode>
                <c:ptCount val="3"/>
                <c:pt idx="0">
                  <c:v>0.9</c:v>
                </c:pt>
                <c:pt idx="1">
                  <c:v>0.9</c:v>
                </c:pt>
                <c:pt idx="2" formatCode="General">
                  <c:v>0.5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4AEE-5C41-B71C-E33660A4EA9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axId val="65842560"/>
        <c:axId val="65852544"/>
      </c:barChart>
      <c:catAx>
        <c:axId val="65842560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65852544"/>
        <c:crosses val="autoZero"/>
        <c:auto val="1"/>
        <c:lblAlgn val="ctr"/>
        <c:lblOffset val="100"/>
        <c:noMultiLvlLbl val="0"/>
      </c:catAx>
      <c:valAx>
        <c:axId val="65852544"/>
        <c:scaling>
          <c:orientation val="minMax"/>
        </c:scaling>
        <c:delete val="1"/>
        <c:axPos val="b"/>
        <c:majorGridlines>
          <c:spPr>
            <a:ln>
              <a:noFill/>
            </a:ln>
          </c:spPr>
        </c:majorGridlines>
        <c:numFmt formatCode="0.0" sourceLinked="1"/>
        <c:majorTickMark val="out"/>
        <c:minorTickMark val="none"/>
        <c:tickLblPos val="nextTo"/>
        <c:crossAx val="6584256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0555555555555555E-2"/>
          <c:y val="2.9143914716185312E-2"/>
          <c:w val="0.93888888888888888"/>
          <c:h val="0.95727036559758083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Лист3!$C$6</c:f>
              <c:strCache>
                <c:ptCount val="1"/>
                <c:pt idx="0">
                  <c:v>Продукція хімічної промисловості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EF3E5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4F4-C540-964D-03C44A85C23D}"/>
              </c:ext>
            </c:extLst>
          </c:dPt>
          <c:dPt>
            <c:idx val="1"/>
            <c:invertIfNegative val="0"/>
            <c:bubble3D val="0"/>
            <c:spPr>
              <a:solidFill>
                <a:srgbClr val="81828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4F4-C540-964D-03C44A85C23D}"/>
              </c:ext>
            </c:extLst>
          </c:dPt>
          <c:dPt>
            <c:idx val="2"/>
            <c:invertIfNegative val="0"/>
            <c:bubble3D val="0"/>
            <c:spPr>
              <a:solidFill>
                <a:srgbClr val="0E5596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F4F4-C540-964D-03C44A85C23D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rgbClr val="002060"/>
                    </a:solidFill>
                  </a:defRPr>
                </a:pPr>
                <a:endParaRPr lang="uk-U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Лист3!$B$7:$B$9</c:f>
              <c:strCache>
                <c:ptCount val="3"/>
                <c:pt idx="0">
                  <c:v>2016</c:v>
                </c:pt>
                <c:pt idx="1">
                  <c:v>2017</c:v>
                </c:pt>
                <c:pt idx="2">
                  <c:v>Січень-Листопад 2018 </c:v>
                </c:pt>
              </c:strCache>
            </c:strRef>
          </c:cat>
          <c:val>
            <c:numRef>
              <c:f>Лист3!$C$7:$C$9</c:f>
              <c:numCache>
                <c:formatCode>0.0</c:formatCode>
                <c:ptCount val="3"/>
                <c:pt idx="0">
                  <c:v>75.5</c:v>
                </c:pt>
                <c:pt idx="1">
                  <c:v>97.9</c:v>
                </c:pt>
                <c:pt idx="2" formatCode="General">
                  <c:v>100.6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F4F4-C540-964D-03C44A85C23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axId val="64392576"/>
        <c:axId val="64394368"/>
      </c:barChart>
      <c:catAx>
        <c:axId val="64392576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64394368"/>
        <c:crosses val="autoZero"/>
        <c:auto val="1"/>
        <c:lblAlgn val="ctr"/>
        <c:lblOffset val="100"/>
        <c:noMultiLvlLbl val="0"/>
      </c:catAx>
      <c:valAx>
        <c:axId val="64394368"/>
        <c:scaling>
          <c:orientation val="minMax"/>
        </c:scaling>
        <c:delete val="1"/>
        <c:axPos val="b"/>
        <c:majorGridlines>
          <c:spPr>
            <a:ln>
              <a:noFill/>
            </a:ln>
          </c:spPr>
        </c:majorGridlines>
        <c:numFmt formatCode="0.0" sourceLinked="1"/>
        <c:majorTickMark val="out"/>
        <c:minorTickMark val="none"/>
        <c:tickLblPos val="nextTo"/>
        <c:crossAx val="6439257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4695598485414189E-2"/>
          <c:y val="4.3746609637751581E-5"/>
          <c:w val="0.93350010290295615"/>
          <c:h val="0.90109516512470289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Лист3!$C$12</c:f>
              <c:strCache>
                <c:ptCount val="1"/>
                <c:pt idx="0">
                  <c:v>Різні промислові товари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EF3E5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1E7-E84F-B1E4-B6A6C103A7BC}"/>
              </c:ext>
            </c:extLst>
          </c:dPt>
          <c:dPt>
            <c:idx val="1"/>
            <c:invertIfNegative val="0"/>
            <c:bubble3D val="0"/>
            <c:spPr>
              <a:solidFill>
                <a:srgbClr val="81828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1E7-E84F-B1E4-B6A6C103A7BC}"/>
              </c:ext>
            </c:extLst>
          </c:dPt>
          <c:dPt>
            <c:idx val="2"/>
            <c:invertIfNegative val="0"/>
            <c:bubble3D val="0"/>
            <c:spPr>
              <a:solidFill>
                <a:srgbClr val="0E5596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81E7-E84F-B1E4-B6A6C103A7BC}"/>
              </c:ext>
            </c:extLst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/>
                      <a:t>19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1E7-E84F-B1E4-B6A6C103A7B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rgbClr val="002060"/>
                    </a:solidFill>
                  </a:defRPr>
                </a:pPr>
                <a:endParaRPr lang="uk-U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Лист3!$B$13:$B$15</c:f>
              <c:strCache>
                <c:ptCount val="3"/>
                <c:pt idx="0">
                  <c:v>2016</c:v>
                </c:pt>
                <c:pt idx="1">
                  <c:v>2017</c:v>
                </c:pt>
                <c:pt idx="2">
                  <c:v>Січень-Листопад 2018 </c:v>
                </c:pt>
              </c:strCache>
            </c:strRef>
          </c:cat>
          <c:val>
            <c:numRef>
              <c:f>Лист3!$C$13:$C$15</c:f>
              <c:numCache>
                <c:formatCode>0.0</c:formatCode>
                <c:ptCount val="3"/>
                <c:pt idx="0">
                  <c:v>19</c:v>
                </c:pt>
                <c:pt idx="1">
                  <c:v>14.9</c:v>
                </c:pt>
                <c:pt idx="2" formatCode="General">
                  <c:v>27.4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81E7-E84F-B1E4-B6A6C103A7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axId val="64540672"/>
        <c:axId val="64542208"/>
      </c:barChart>
      <c:catAx>
        <c:axId val="64540672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64542208"/>
        <c:crosses val="autoZero"/>
        <c:auto val="1"/>
        <c:lblAlgn val="ctr"/>
        <c:lblOffset val="100"/>
        <c:noMultiLvlLbl val="0"/>
      </c:catAx>
      <c:valAx>
        <c:axId val="64542208"/>
        <c:scaling>
          <c:orientation val="minMax"/>
        </c:scaling>
        <c:delete val="1"/>
        <c:axPos val="b"/>
        <c:majorGridlines>
          <c:spPr>
            <a:ln>
              <a:noFill/>
            </a:ln>
          </c:spPr>
        </c:majorGridlines>
        <c:numFmt formatCode="0.0" sourceLinked="1"/>
        <c:majorTickMark val="out"/>
        <c:minorTickMark val="none"/>
        <c:tickLblPos val="nextTo"/>
        <c:crossAx val="6454067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0555555555555555E-2"/>
          <c:y val="0.15441616981578382"/>
          <c:w val="0.93888888888888888"/>
          <c:h val="0.8455838301842161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Лист3!$C$17</c:f>
              <c:strCache>
                <c:ptCount val="1"/>
                <c:pt idx="0">
                  <c:v>Машинобудування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EF3E5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B0B-CE40-9320-270C45ACF79D}"/>
              </c:ext>
            </c:extLst>
          </c:dPt>
          <c:dPt>
            <c:idx val="1"/>
            <c:invertIfNegative val="0"/>
            <c:bubble3D val="0"/>
            <c:spPr>
              <a:solidFill>
                <a:srgbClr val="81828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B0B-CE40-9320-270C45ACF79D}"/>
              </c:ext>
            </c:extLst>
          </c:dPt>
          <c:dPt>
            <c:idx val="2"/>
            <c:invertIfNegative val="0"/>
            <c:bubble3D val="0"/>
            <c:spPr>
              <a:solidFill>
                <a:srgbClr val="0E5596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CB0B-CE40-9320-270C45ACF79D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rgbClr val="002060"/>
                    </a:solidFill>
                  </a:defRPr>
                </a:pPr>
                <a:endParaRPr lang="uk-U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Лист3!$B$18:$B$20</c:f>
              <c:strCache>
                <c:ptCount val="3"/>
                <c:pt idx="0">
                  <c:v>2016</c:v>
                </c:pt>
                <c:pt idx="1">
                  <c:v>2017</c:v>
                </c:pt>
                <c:pt idx="2">
                  <c:v>Січень-Листопад 2018 </c:v>
                </c:pt>
              </c:strCache>
            </c:strRef>
          </c:cat>
          <c:val>
            <c:numRef>
              <c:f>Лист3!$C$18:$C$20</c:f>
              <c:numCache>
                <c:formatCode>0.0</c:formatCode>
                <c:ptCount val="3"/>
                <c:pt idx="0">
                  <c:v>25.1</c:v>
                </c:pt>
                <c:pt idx="1">
                  <c:v>23.3</c:v>
                </c:pt>
                <c:pt idx="2" formatCode="General">
                  <c:v>22.1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CB0B-CE40-9320-270C45ACF79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axId val="64610304"/>
        <c:axId val="64611840"/>
      </c:barChart>
      <c:catAx>
        <c:axId val="64610304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64611840"/>
        <c:crosses val="autoZero"/>
        <c:auto val="1"/>
        <c:lblAlgn val="ctr"/>
        <c:lblOffset val="100"/>
        <c:noMultiLvlLbl val="0"/>
      </c:catAx>
      <c:valAx>
        <c:axId val="64611840"/>
        <c:scaling>
          <c:orientation val="minMax"/>
        </c:scaling>
        <c:delete val="1"/>
        <c:axPos val="b"/>
        <c:majorGridlines>
          <c:spPr>
            <a:ln>
              <a:noFill/>
            </a:ln>
          </c:spPr>
        </c:majorGridlines>
        <c:numFmt formatCode="0.0" sourceLinked="1"/>
        <c:majorTickMark val="out"/>
        <c:minorTickMark val="none"/>
        <c:tickLblPos val="nextTo"/>
        <c:crossAx val="6461030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5555555555555558E-3"/>
          <c:y val="5.1332274470903258E-2"/>
          <c:w val="0.96111111111111114"/>
          <c:h val="0.7650269649887080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Лист3!$C$22</c:f>
              <c:strCache>
                <c:ptCount val="1"/>
                <c:pt idx="0">
                  <c:v>Мінеральні продукти</c:v>
                </c:pt>
              </c:strCache>
            </c:strRef>
          </c:tx>
          <c:spPr>
            <a:solidFill>
              <a:schemeClr val="tx2">
                <a:lumMod val="20000"/>
                <a:lumOff val="80000"/>
              </a:scheme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EF3E5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832-7C47-9B86-6F46EB1C3C71}"/>
              </c:ext>
            </c:extLst>
          </c:dPt>
          <c:dPt>
            <c:idx val="1"/>
            <c:invertIfNegative val="0"/>
            <c:bubble3D val="0"/>
            <c:spPr>
              <a:solidFill>
                <a:srgbClr val="81828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3832-7C47-9B86-6F46EB1C3C71}"/>
              </c:ext>
            </c:extLst>
          </c:dPt>
          <c:dPt>
            <c:idx val="2"/>
            <c:invertIfNegative val="0"/>
            <c:bubble3D val="0"/>
            <c:spPr>
              <a:solidFill>
                <a:srgbClr val="0E5596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3832-7C47-9B86-6F46EB1C3C71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rgbClr val="002060"/>
                    </a:solidFill>
                  </a:defRPr>
                </a:pPr>
                <a:endParaRPr lang="uk-U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Лист3!$B$23:$B$25</c:f>
              <c:strCache>
                <c:ptCount val="3"/>
                <c:pt idx="0">
                  <c:v>2016</c:v>
                </c:pt>
                <c:pt idx="1">
                  <c:v>2017</c:v>
                </c:pt>
                <c:pt idx="2">
                  <c:v>Січень-Листопад 2018 </c:v>
                </c:pt>
              </c:strCache>
            </c:strRef>
          </c:cat>
          <c:val>
            <c:numRef>
              <c:f>Лист3!$C$23:$C$25</c:f>
              <c:numCache>
                <c:formatCode>0.0</c:formatCode>
                <c:ptCount val="3"/>
                <c:pt idx="0">
                  <c:v>50.4</c:v>
                </c:pt>
                <c:pt idx="1">
                  <c:v>15.5</c:v>
                </c:pt>
                <c:pt idx="2" formatCode="General">
                  <c:v>19.7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3832-7C47-9B86-6F46EB1C3C7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axId val="64438272"/>
        <c:axId val="64439808"/>
      </c:barChart>
      <c:catAx>
        <c:axId val="64438272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64439808"/>
        <c:crosses val="autoZero"/>
        <c:auto val="1"/>
        <c:lblAlgn val="ctr"/>
        <c:lblOffset val="100"/>
        <c:noMultiLvlLbl val="0"/>
      </c:catAx>
      <c:valAx>
        <c:axId val="64439808"/>
        <c:scaling>
          <c:orientation val="minMax"/>
        </c:scaling>
        <c:delete val="1"/>
        <c:axPos val="b"/>
        <c:majorGridlines>
          <c:spPr>
            <a:ln>
              <a:noFill/>
            </a:ln>
          </c:spPr>
        </c:majorGridlines>
        <c:numFmt formatCode="0.0" sourceLinked="1"/>
        <c:majorTickMark val="out"/>
        <c:minorTickMark val="none"/>
        <c:tickLblPos val="nextTo"/>
        <c:crossAx val="6443827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0555555555555555E-2"/>
          <c:y val="0.10801083685608086"/>
          <c:w val="0.93888888888888888"/>
          <c:h val="0.8919891631439191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Лист3!$C$27</c:f>
              <c:strCache>
                <c:ptCount val="1"/>
                <c:pt idx="0">
                  <c:v>Продукція Апк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EF3E5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DCF-9647-8944-8E611F3FED2A}"/>
              </c:ext>
            </c:extLst>
          </c:dPt>
          <c:dPt>
            <c:idx val="1"/>
            <c:invertIfNegative val="0"/>
            <c:bubble3D val="0"/>
            <c:spPr>
              <a:solidFill>
                <a:srgbClr val="81828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DCF-9647-8944-8E611F3FED2A}"/>
              </c:ext>
            </c:extLst>
          </c:dPt>
          <c:dPt>
            <c:idx val="2"/>
            <c:invertIfNegative val="0"/>
            <c:bubble3D val="0"/>
            <c:spPr>
              <a:solidFill>
                <a:srgbClr val="0E5596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8DCF-9647-8944-8E611F3FED2A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rgbClr val="002060"/>
                    </a:solidFill>
                  </a:defRPr>
                </a:pPr>
                <a:endParaRPr lang="uk-U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Лист3!$B$28:$B$30</c:f>
              <c:strCache>
                <c:ptCount val="3"/>
                <c:pt idx="0">
                  <c:v>2016</c:v>
                </c:pt>
                <c:pt idx="1">
                  <c:v>2017</c:v>
                </c:pt>
                <c:pt idx="2">
                  <c:v>Січень-Листопад 2018 </c:v>
                </c:pt>
              </c:strCache>
            </c:strRef>
          </c:cat>
          <c:val>
            <c:numRef>
              <c:f>Лист3!$C$28:$C$30</c:f>
              <c:numCache>
                <c:formatCode>0.0</c:formatCode>
                <c:ptCount val="3"/>
                <c:pt idx="0">
                  <c:v>8.3000000000000007</c:v>
                </c:pt>
                <c:pt idx="1">
                  <c:v>9.1999999999999993</c:v>
                </c:pt>
                <c:pt idx="2" formatCode="General">
                  <c:v>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8DCF-9647-8944-8E611F3FED2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axId val="66351104"/>
        <c:axId val="66352640"/>
      </c:barChart>
      <c:catAx>
        <c:axId val="66351104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66352640"/>
        <c:crosses val="autoZero"/>
        <c:auto val="1"/>
        <c:lblAlgn val="ctr"/>
        <c:lblOffset val="100"/>
        <c:noMultiLvlLbl val="0"/>
      </c:catAx>
      <c:valAx>
        <c:axId val="66352640"/>
        <c:scaling>
          <c:orientation val="minMax"/>
        </c:scaling>
        <c:delete val="1"/>
        <c:axPos val="b"/>
        <c:majorGridlines>
          <c:spPr>
            <a:ln>
              <a:noFill/>
            </a:ln>
          </c:spPr>
        </c:majorGridlines>
        <c:numFmt formatCode="0.0" sourceLinked="1"/>
        <c:majorTickMark val="out"/>
        <c:minorTickMark val="none"/>
        <c:tickLblPos val="nextTo"/>
        <c:crossAx val="6635110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3298813550310814E-2"/>
          <c:y val="6.6480666802745794E-2"/>
          <c:w val="0.95296843458955838"/>
          <c:h val="0.93351895990269929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Лист3!$C$33</c:f>
              <c:strCache>
                <c:ptCount val="1"/>
                <c:pt idx="0">
                  <c:v>Продукція легкої промисловості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EF3E5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EEF-A348-A7FA-81D85B31D2C3}"/>
              </c:ext>
            </c:extLst>
          </c:dPt>
          <c:dPt>
            <c:idx val="1"/>
            <c:invertIfNegative val="0"/>
            <c:bubble3D val="0"/>
            <c:spPr>
              <a:solidFill>
                <a:srgbClr val="81828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EEF-A348-A7FA-81D85B31D2C3}"/>
              </c:ext>
            </c:extLst>
          </c:dPt>
          <c:dPt>
            <c:idx val="2"/>
            <c:invertIfNegative val="0"/>
            <c:bubble3D val="0"/>
            <c:spPr>
              <a:solidFill>
                <a:srgbClr val="0E5596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EEF-A348-A7FA-81D85B31D2C3}"/>
              </c:ext>
            </c:extLst>
          </c:dPt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en-US"/>
                      <a:t>4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AEEF-A348-A7FA-81D85B31D2C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rgbClr val="002060"/>
                    </a:solidFill>
                  </a:defRPr>
                </a:pPr>
                <a:endParaRPr lang="uk-U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Лист3!$B$34:$B$36</c:f>
              <c:strCache>
                <c:ptCount val="3"/>
                <c:pt idx="0">
                  <c:v>2016</c:v>
                </c:pt>
                <c:pt idx="1">
                  <c:v>2017</c:v>
                </c:pt>
                <c:pt idx="2">
                  <c:v>Січень-Листопад 2018 </c:v>
                </c:pt>
              </c:strCache>
            </c:strRef>
          </c:cat>
          <c:val>
            <c:numRef>
              <c:f>Лист3!$C$34:$C$36</c:f>
              <c:numCache>
                <c:formatCode>0.0</c:formatCode>
                <c:ptCount val="3"/>
                <c:pt idx="0">
                  <c:v>3.9</c:v>
                </c:pt>
                <c:pt idx="1">
                  <c:v>4</c:v>
                </c:pt>
                <c:pt idx="2" formatCode="General">
                  <c:v>3.6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AEEF-A348-A7FA-81D85B31D2C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axId val="66482560"/>
        <c:axId val="66484096"/>
      </c:barChart>
      <c:catAx>
        <c:axId val="66482560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66484096"/>
        <c:crosses val="autoZero"/>
        <c:auto val="1"/>
        <c:lblAlgn val="ctr"/>
        <c:lblOffset val="100"/>
        <c:noMultiLvlLbl val="0"/>
      </c:catAx>
      <c:valAx>
        <c:axId val="66484096"/>
        <c:scaling>
          <c:orientation val="minMax"/>
        </c:scaling>
        <c:delete val="1"/>
        <c:axPos val="b"/>
        <c:majorGridlines>
          <c:spPr>
            <a:ln>
              <a:noFill/>
            </a:ln>
          </c:spPr>
        </c:majorGridlines>
        <c:numFmt formatCode="0.0" sourceLinked="1"/>
        <c:majorTickMark val="out"/>
        <c:minorTickMark val="none"/>
        <c:tickLblPos val="nextTo"/>
        <c:crossAx val="6648256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1.5331250375736353E-2"/>
          <c:y val="0.12376950344242238"/>
          <c:w val="0.95093999879764368"/>
          <c:h val="0.79144976624840524"/>
        </c:manualLayout>
      </c:layout>
      <c:barChart>
        <c:barDir val="bar"/>
        <c:grouping val="clustered"/>
        <c:varyColors val="0"/>
        <c:ser>
          <c:idx val="0"/>
          <c:order val="0"/>
          <c:invertIfNegative val="0"/>
          <c:dPt>
            <c:idx val="0"/>
            <c:invertIfNegative val="0"/>
            <c:bubble3D val="0"/>
            <c:spPr>
              <a:solidFill>
                <a:srgbClr val="EF3E5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2B7-BB48-B179-B77E3A5C9263}"/>
              </c:ext>
            </c:extLst>
          </c:dPt>
          <c:dPt>
            <c:idx val="1"/>
            <c:invertIfNegative val="0"/>
            <c:bubble3D val="0"/>
            <c:spPr>
              <a:solidFill>
                <a:srgbClr val="81828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2B7-BB48-B179-B77E3A5C9263}"/>
              </c:ext>
            </c:extLst>
          </c:dPt>
          <c:dPt>
            <c:idx val="2"/>
            <c:invertIfNegative val="0"/>
            <c:bubble3D val="0"/>
            <c:spPr>
              <a:solidFill>
                <a:srgbClr val="0E5596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2B7-BB48-B179-B77E3A5C9263}"/>
              </c:ext>
            </c:extLst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/>
                      <a:t>2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2B7-BB48-B179-B77E3A5C926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rgbClr val="002060"/>
                    </a:solidFill>
                  </a:defRPr>
                </a:pPr>
                <a:endParaRPr lang="uk-U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Лист3!$B$39:$B$41</c:f>
              <c:strCache>
                <c:ptCount val="3"/>
                <c:pt idx="0">
                  <c:v>2016</c:v>
                </c:pt>
                <c:pt idx="1">
                  <c:v>2017</c:v>
                </c:pt>
                <c:pt idx="2">
                  <c:v>Січень-Листопад 2018 </c:v>
                </c:pt>
              </c:strCache>
            </c:strRef>
          </c:cat>
          <c:val>
            <c:numRef>
              <c:f>Лист3!$C$39:$C$41</c:f>
              <c:numCache>
                <c:formatCode>0.0</c:formatCode>
                <c:ptCount val="3"/>
                <c:pt idx="0">
                  <c:v>2</c:v>
                </c:pt>
                <c:pt idx="1">
                  <c:v>2.4</c:v>
                </c:pt>
                <c:pt idx="2" formatCode="General">
                  <c:v>2.7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52B7-BB48-B179-B77E3A5C926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axId val="66405120"/>
        <c:axId val="66406656"/>
      </c:barChart>
      <c:catAx>
        <c:axId val="66405120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66406656"/>
        <c:crosses val="autoZero"/>
        <c:auto val="1"/>
        <c:lblAlgn val="ctr"/>
        <c:lblOffset val="100"/>
        <c:noMultiLvlLbl val="0"/>
      </c:catAx>
      <c:valAx>
        <c:axId val="66406656"/>
        <c:scaling>
          <c:orientation val="minMax"/>
        </c:scaling>
        <c:delete val="1"/>
        <c:axPos val="b"/>
        <c:majorGridlines>
          <c:spPr>
            <a:ln>
              <a:noFill/>
            </a:ln>
          </c:spPr>
        </c:majorGridlines>
        <c:numFmt formatCode="0.0" sourceLinked="1"/>
        <c:majorTickMark val="out"/>
        <c:minorTickMark val="none"/>
        <c:tickLblPos val="nextTo"/>
        <c:crossAx val="6640512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3888888888888888E-2"/>
          <c:y val="0.12698418469699682"/>
          <c:w val="0.9555555555555556"/>
          <c:h val="0.7802306606711941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Лист3!$C$43</c:f>
              <c:strCache>
                <c:ptCount val="1"/>
                <c:pt idx="0">
                  <c:v>Продукція легкої промисловості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EF3E5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997-8D4F-A643-CA224918C5AC}"/>
              </c:ext>
            </c:extLst>
          </c:dPt>
          <c:dPt>
            <c:idx val="1"/>
            <c:invertIfNegative val="0"/>
            <c:bubble3D val="0"/>
            <c:spPr>
              <a:solidFill>
                <a:srgbClr val="81828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997-8D4F-A643-CA224918C5AC}"/>
              </c:ext>
            </c:extLst>
          </c:dPt>
          <c:dPt>
            <c:idx val="2"/>
            <c:invertIfNegative val="0"/>
            <c:bubble3D val="0"/>
            <c:spPr>
              <a:solidFill>
                <a:srgbClr val="0E5596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E997-8D4F-A643-CA224918C5AC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rgbClr val="002060"/>
                    </a:solidFill>
                  </a:defRPr>
                </a:pPr>
                <a:endParaRPr lang="uk-U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Лист3!$B$44:$B$46</c:f>
              <c:strCache>
                <c:ptCount val="3"/>
                <c:pt idx="0">
                  <c:v>2016</c:v>
                </c:pt>
                <c:pt idx="1">
                  <c:v>2017</c:v>
                </c:pt>
                <c:pt idx="2">
                  <c:v>Січень-Листопад 2018 </c:v>
                </c:pt>
              </c:strCache>
            </c:strRef>
          </c:cat>
          <c:val>
            <c:numRef>
              <c:f>Лист3!$C$44:$C$46</c:f>
              <c:numCache>
                <c:formatCode>0.0</c:formatCode>
                <c:ptCount val="3"/>
                <c:pt idx="0">
                  <c:v>0.5</c:v>
                </c:pt>
                <c:pt idx="1">
                  <c:v>0.6</c:v>
                </c:pt>
                <c:pt idx="2" formatCode="General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E997-8D4F-A643-CA224918C5A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axId val="66859776"/>
        <c:axId val="66861312"/>
      </c:barChart>
      <c:catAx>
        <c:axId val="66859776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66861312"/>
        <c:crosses val="autoZero"/>
        <c:auto val="1"/>
        <c:lblAlgn val="ctr"/>
        <c:lblOffset val="100"/>
        <c:noMultiLvlLbl val="0"/>
      </c:catAx>
      <c:valAx>
        <c:axId val="66861312"/>
        <c:scaling>
          <c:orientation val="minMax"/>
        </c:scaling>
        <c:delete val="1"/>
        <c:axPos val="b"/>
        <c:majorGridlines>
          <c:spPr>
            <a:ln>
              <a:noFill/>
            </a:ln>
          </c:spPr>
        </c:majorGridlines>
        <c:numFmt formatCode="0.0" sourceLinked="1"/>
        <c:majorTickMark val="out"/>
        <c:minorTickMark val="none"/>
        <c:tickLblPos val="nextTo"/>
        <c:crossAx val="6685977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612453-8422-A14E-B613-0131BAF420B4}" type="datetimeFigureOut">
              <a:rPr lang="en-US" smtClean="0"/>
              <a:pPr/>
              <a:t>1/18/2019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41550" y="685800"/>
            <a:ext cx="23749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Click to edit Master text styles</a:t>
            </a:r>
          </a:p>
          <a:p>
            <a:pPr lvl="1"/>
            <a:r>
              <a:rPr lang="uk-UA"/>
              <a:t>Second level</a:t>
            </a:r>
          </a:p>
          <a:p>
            <a:pPr lvl="2"/>
            <a:r>
              <a:rPr lang="uk-UA"/>
              <a:t>Third level</a:t>
            </a:r>
          </a:p>
          <a:p>
            <a:pPr lvl="3"/>
            <a:r>
              <a:rPr lang="uk-UA"/>
              <a:t>Fourth level</a:t>
            </a:r>
          </a:p>
          <a:p>
            <a:pPr lvl="4"/>
            <a:r>
              <a:rPr lang="uk-UA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677A29-791F-C642-8DE0-91657D419D2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29649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41550" y="685800"/>
            <a:ext cx="23749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677A29-791F-C642-8DE0-91657D419D27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12360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1" y="3077285"/>
            <a:ext cx="5829300" cy="2123369"/>
          </a:xfrm>
        </p:spPr>
        <p:txBody>
          <a:bodyPr/>
          <a:lstStyle/>
          <a:p>
            <a:r>
              <a:rPr lang="uk-UA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613402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19998-CC4C-8948-8CE9-3CECB6337467}" type="datetimeFigureOut">
              <a:rPr lang="en-US" smtClean="0"/>
              <a:pPr/>
              <a:t>1/18/2019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22907-8A9D-4F6B-98F6-913902AD56B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0567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Click to edit Master text styles</a:t>
            </a:r>
          </a:p>
          <a:p>
            <a:pPr lvl="1"/>
            <a:r>
              <a:rPr lang="uk-UA"/>
              <a:t>Second level</a:t>
            </a:r>
          </a:p>
          <a:p>
            <a:pPr lvl="2"/>
            <a:r>
              <a:rPr lang="uk-UA"/>
              <a:t>Third level</a:t>
            </a:r>
          </a:p>
          <a:p>
            <a:pPr lvl="3"/>
            <a:r>
              <a:rPr lang="uk-UA"/>
              <a:t>Fourth level</a:t>
            </a:r>
          </a:p>
          <a:p>
            <a:pPr lvl="4"/>
            <a:r>
              <a:rPr lang="uk-UA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19998-CC4C-8948-8CE9-3CECB6337467}" type="datetimeFigureOut">
              <a:rPr lang="en-US" smtClean="0"/>
              <a:pPr/>
              <a:t>1/18/2019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0CB99-085E-A248-BE1C-BC0AD791F61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88688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6" y="6365524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6" y="4198590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19998-CC4C-8948-8CE9-3CECB6337467}" type="datetimeFigureOut">
              <a:rPr lang="en-US" smtClean="0"/>
              <a:pPr/>
              <a:t>1/18/2019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0CB99-085E-A248-BE1C-BC0AD791F61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26897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311402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Click to edit Master text styles</a:t>
            </a:r>
          </a:p>
          <a:p>
            <a:pPr lvl="1"/>
            <a:r>
              <a:rPr lang="uk-UA"/>
              <a:t>Second level</a:t>
            </a:r>
          </a:p>
          <a:p>
            <a:pPr lvl="2"/>
            <a:r>
              <a:rPr lang="uk-UA"/>
              <a:t>Third level</a:t>
            </a:r>
          </a:p>
          <a:p>
            <a:pPr lvl="3"/>
            <a:r>
              <a:rPr lang="uk-UA"/>
              <a:t>Fourth level</a:t>
            </a:r>
          </a:p>
          <a:p>
            <a:pPr lvl="4"/>
            <a:r>
              <a:rPr lang="uk-UA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311402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Click to edit Master text styles</a:t>
            </a:r>
          </a:p>
          <a:p>
            <a:pPr lvl="1"/>
            <a:r>
              <a:rPr lang="uk-UA"/>
              <a:t>Second level</a:t>
            </a:r>
          </a:p>
          <a:p>
            <a:pPr lvl="2"/>
            <a:r>
              <a:rPr lang="uk-UA"/>
              <a:t>Third level</a:t>
            </a:r>
          </a:p>
          <a:p>
            <a:pPr lvl="3"/>
            <a:r>
              <a:rPr lang="uk-UA"/>
              <a:t>Fourth level</a:t>
            </a:r>
          </a:p>
          <a:p>
            <a:pPr lvl="4"/>
            <a:r>
              <a:rPr lang="uk-UA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19998-CC4C-8948-8CE9-3CECB6337467}" type="datetimeFigureOut">
              <a:rPr lang="en-US" smtClean="0"/>
              <a:pPr/>
              <a:t>1/18/2019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0CB99-085E-A248-BE1C-BC0AD791F61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37410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1" y="2217387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1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Click to edit Master text styles</a:t>
            </a:r>
          </a:p>
          <a:p>
            <a:pPr lvl="1"/>
            <a:r>
              <a:rPr lang="uk-UA"/>
              <a:t>Second level</a:t>
            </a:r>
          </a:p>
          <a:p>
            <a:pPr lvl="2"/>
            <a:r>
              <a:rPr lang="uk-UA"/>
              <a:t>Third level</a:t>
            </a:r>
          </a:p>
          <a:p>
            <a:pPr lvl="3"/>
            <a:r>
              <a:rPr lang="uk-UA"/>
              <a:t>Fourth level</a:t>
            </a:r>
          </a:p>
          <a:p>
            <a:pPr lvl="4"/>
            <a:r>
              <a:rPr lang="uk-UA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70" y="2217387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70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Click to edit Master text styles</a:t>
            </a:r>
          </a:p>
          <a:p>
            <a:pPr lvl="1"/>
            <a:r>
              <a:rPr lang="uk-UA"/>
              <a:t>Second level</a:t>
            </a:r>
          </a:p>
          <a:p>
            <a:pPr lvl="2"/>
            <a:r>
              <a:rPr lang="uk-UA"/>
              <a:t>Third level</a:t>
            </a:r>
          </a:p>
          <a:p>
            <a:pPr lvl="3"/>
            <a:r>
              <a:rPr lang="uk-UA"/>
              <a:t>Fourth level</a:t>
            </a:r>
          </a:p>
          <a:p>
            <a:pPr lvl="4"/>
            <a:r>
              <a:rPr lang="uk-UA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19998-CC4C-8948-8CE9-3CECB6337467}" type="datetimeFigureOut">
              <a:rPr lang="en-US" smtClean="0"/>
              <a:pPr/>
              <a:t>1/18/2019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0CB99-085E-A248-BE1C-BC0AD791F61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67847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19998-CC4C-8948-8CE9-3CECB6337467}" type="datetimeFigureOut">
              <a:rPr lang="en-US" smtClean="0"/>
              <a:pPr/>
              <a:t>1/18/2019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0CB99-085E-A248-BE1C-BC0AD791F61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8965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19998-CC4C-8948-8CE9-3CECB6337467}" type="datetimeFigureOut">
              <a:rPr lang="en-US" smtClean="0"/>
              <a:pPr/>
              <a:t>1/18/2019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0CB99-085E-A248-BE1C-BC0AD791F61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4684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2" y="394406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8" y="394408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Click to edit Master text styles</a:t>
            </a:r>
          </a:p>
          <a:p>
            <a:pPr lvl="1"/>
            <a:r>
              <a:rPr lang="uk-UA"/>
              <a:t>Second level</a:t>
            </a:r>
          </a:p>
          <a:p>
            <a:pPr lvl="2"/>
            <a:r>
              <a:rPr lang="uk-UA"/>
              <a:t>Third level</a:t>
            </a:r>
          </a:p>
          <a:p>
            <a:pPr lvl="3"/>
            <a:r>
              <a:rPr lang="uk-UA"/>
              <a:t>Fourth level</a:t>
            </a:r>
          </a:p>
          <a:p>
            <a:pPr lvl="4"/>
            <a:r>
              <a:rPr lang="uk-UA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2" y="2072924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19998-CC4C-8948-8CE9-3CECB6337467}" type="datetimeFigureOut">
              <a:rPr lang="en-US" smtClean="0"/>
              <a:pPr/>
              <a:t>1/18/2019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22907-8A9D-4F6B-98F6-913902AD56B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3387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19998-CC4C-8948-8CE9-3CECB6337467}" type="datetimeFigureOut">
              <a:rPr lang="en-US" smtClean="0"/>
              <a:pPr/>
              <a:t>1/18/2019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0CB99-085E-A248-BE1C-BC0AD791F61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52141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Click to edit Master text styles</a:t>
            </a:r>
          </a:p>
          <a:p>
            <a:pPr lvl="1"/>
            <a:r>
              <a:rPr lang="uk-UA"/>
              <a:t>Second level</a:t>
            </a:r>
          </a:p>
          <a:p>
            <a:pPr lvl="2"/>
            <a:r>
              <a:rPr lang="uk-UA"/>
              <a:t>Third level</a:t>
            </a:r>
          </a:p>
          <a:p>
            <a:pPr lvl="3"/>
            <a:r>
              <a:rPr lang="uk-UA"/>
              <a:t>Fourth level</a:t>
            </a:r>
          </a:p>
          <a:p>
            <a:pPr lvl="4"/>
            <a:r>
              <a:rPr lang="uk-UA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19998-CC4C-8948-8CE9-3CECB6337467}" type="datetimeFigureOut">
              <a:rPr lang="en-US" smtClean="0"/>
              <a:pPr/>
              <a:t>1/18/2019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0CB99-085E-A248-BE1C-BC0AD791F61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65433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1" y="396703"/>
            <a:ext cx="1543050" cy="8452203"/>
          </a:xfrm>
        </p:spPr>
        <p:txBody>
          <a:bodyPr vert="eaVert"/>
          <a:lstStyle/>
          <a:p>
            <a:r>
              <a:rPr lang="uk-UA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96703"/>
            <a:ext cx="4514850" cy="8452203"/>
          </a:xfrm>
        </p:spPr>
        <p:txBody>
          <a:bodyPr vert="eaVert"/>
          <a:lstStyle/>
          <a:p>
            <a:pPr lvl="0"/>
            <a:r>
              <a:rPr lang="uk-UA"/>
              <a:t>Click to edit Master text styles</a:t>
            </a:r>
          </a:p>
          <a:p>
            <a:pPr lvl="1"/>
            <a:r>
              <a:rPr lang="uk-UA"/>
              <a:t>Second level</a:t>
            </a:r>
          </a:p>
          <a:p>
            <a:pPr lvl="2"/>
            <a:r>
              <a:rPr lang="uk-UA"/>
              <a:t>Third level</a:t>
            </a:r>
          </a:p>
          <a:p>
            <a:pPr lvl="3"/>
            <a:r>
              <a:rPr lang="uk-UA"/>
              <a:t>Fourth level</a:t>
            </a:r>
          </a:p>
          <a:p>
            <a:pPr lvl="4"/>
            <a:r>
              <a:rPr lang="uk-UA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19998-CC4C-8948-8CE9-3CECB6337467}" type="datetimeFigureOut">
              <a:rPr lang="en-US" smtClean="0"/>
              <a:pPr/>
              <a:t>1/18/2019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0CB99-085E-A248-BE1C-BC0AD791F61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9687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1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1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9181399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019998-CC4C-8948-8CE9-3CECB6337467}" type="datetimeFigureOut">
              <a:rPr lang="en-US" smtClean="0"/>
              <a:pPr/>
              <a:t>1/18/2019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9181399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1" y="9181399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0CB99-085E-A248-BE1C-BC0AD791F61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7063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8" r:id="rId1"/>
    <p:sldLayoutId id="2147483819" r:id="rId2"/>
    <p:sldLayoutId id="2147483820" r:id="rId3"/>
    <p:sldLayoutId id="2147483821" r:id="rId4"/>
    <p:sldLayoutId id="2147483822" r:id="rId5"/>
    <p:sldLayoutId id="2147483823" r:id="rId6"/>
    <p:sldLayoutId id="2147483824" r:id="rId7"/>
    <p:sldLayoutId id="2147483825" r:id="rId8"/>
    <p:sldLayoutId id="2147483826" r:id="rId9"/>
    <p:sldLayoutId id="2147483827" r:id="rId10"/>
    <p:sldLayoutId id="2147483828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" Type="http://schemas.openxmlformats.org/officeDocument/2006/relationships/image" Target="../media/image2.png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19" Type="http://schemas.openxmlformats.org/officeDocument/2006/relationships/image" Target="../media/image19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png"/><Relationship Id="rId3" Type="http://schemas.openxmlformats.org/officeDocument/2006/relationships/image" Target="../media/image20.emf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emf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emf"/><Relationship Id="rId4" Type="http://schemas.openxmlformats.org/officeDocument/2006/relationships/image" Target="../media/image21.png"/><Relationship Id="rId9" Type="http://schemas.openxmlformats.org/officeDocument/2006/relationships/image" Target="../media/image26.png"/><Relationship Id="rId1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6.png"/><Relationship Id="rId3" Type="http://schemas.openxmlformats.org/officeDocument/2006/relationships/image" Target="../media/image21.png"/><Relationship Id="rId7" Type="http://schemas.openxmlformats.org/officeDocument/2006/relationships/image" Target="../media/image29.png"/><Relationship Id="rId12" Type="http://schemas.openxmlformats.org/officeDocument/2006/relationships/image" Target="../media/image35.png"/><Relationship Id="rId2" Type="http://schemas.openxmlformats.org/officeDocument/2006/relationships/image" Target="../media/image20.emf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emf"/><Relationship Id="rId11" Type="http://schemas.openxmlformats.org/officeDocument/2006/relationships/image" Target="../media/image34.png"/><Relationship Id="rId5" Type="http://schemas.openxmlformats.org/officeDocument/2006/relationships/image" Target="../media/image26.png"/><Relationship Id="rId15" Type="http://schemas.openxmlformats.org/officeDocument/2006/relationships/image" Target="../media/image30.png"/><Relationship Id="rId10" Type="http://schemas.openxmlformats.org/officeDocument/2006/relationships/image" Target="../media/image33.png"/><Relationship Id="rId4" Type="http://schemas.openxmlformats.org/officeDocument/2006/relationships/image" Target="../media/image25.png"/><Relationship Id="rId9" Type="http://schemas.openxmlformats.org/officeDocument/2006/relationships/image" Target="../media/image32.png"/><Relationship Id="rId14" Type="http://schemas.openxmlformats.org/officeDocument/2006/relationships/image" Target="../media/image3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chart" Target="../charts/chart7.xml"/><Relationship Id="rId13" Type="http://schemas.openxmlformats.org/officeDocument/2006/relationships/image" Target="../media/image41.png"/><Relationship Id="rId18" Type="http://schemas.openxmlformats.org/officeDocument/2006/relationships/image" Target="../media/image15.png"/><Relationship Id="rId3" Type="http://schemas.openxmlformats.org/officeDocument/2006/relationships/chart" Target="../charts/chart2.xml"/><Relationship Id="rId7" Type="http://schemas.openxmlformats.org/officeDocument/2006/relationships/chart" Target="../charts/chart6.xml"/><Relationship Id="rId12" Type="http://schemas.openxmlformats.org/officeDocument/2006/relationships/image" Target="../media/image40.png"/><Relationship Id="rId17" Type="http://schemas.openxmlformats.org/officeDocument/2006/relationships/image" Target="../media/image45.png"/><Relationship Id="rId2" Type="http://schemas.openxmlformats.org/officeDocument/2006/relationships/chart" Target="../charts/chart1.xml"/><Relationship Id="rId16" Type="http://schemas.openxmlformats.org/officeDocument/2006/relationships/image" Target="../media/image44.png"/><Relationship Id="rId1" Type="http://schemas.openxmlformats.org/officeDocument/2006/relationships/slideLayout" Target="../slideLayouts/slideLayout6.xml"/><Relationship Id="rId6" Type="http://schemas.openxmlformats.org/officeDocument/2006/relationships/chart" Target="../charts/chart5.xml"/><Relationship Id="rId11" Type="http://schemas.openxmlformats.org/officeDocument/2006/relationships/image" Target="../media/image39.png"/><Relationship Id="rId5" Type="http://schemas.openxmlformats.org/officeDocument/2006/relationships/chart" Target="../charts/chart4.xml"/><Relationship Id="rId15" Type="http://schemas.openxmlformats.org/officeDocument/2006/relationships/image" Target="../media/image43.png"/><Relationship Id="rId10" Type="http://schemas.openxmlformats.org/officeDocument/2006/relationships/image" Target="../media/image38.png"/><Relationship Id="rId4" Type="http://schemas.openxmlformats.org/officeDocument/2006/relationships/chart" Target="../charts/chart3.xml"/><Relationship Id="rId9" Type="http://schemas.openxmlformats.org/officeDocument/2006/relationships/chart" Target="../charts/chart8.xml"/><Relationship Id="rId14" Type="http://schemas.openxmlformats.org/officeDocument/2006/relationships/image" Target="../media/image4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5.xml"/><Relationship Id="rId13" Type="http://schemas.openxmlformats.org/officeDocument/2006/relationships/image" Target="../media/image41.png"/><Relationship Id="rId18" Type="http://schemas.openxmlformats.org/officeDocument/2006/relationships/image" Target="../media/image15.png"/><Relationship Id="rId3" Type="http://schemas.openxmlformats.org/officeDocument/2006/relationships/chart" Target="../charts/chart10.xml"/><Relationship Id="rId7" Type="http://schemas.openxmlformats.org/officeDocument/2006/relationships/chart" Target="../charts/chart14.xml"/><Relationship Id="rId12" Type="http://schemas.openxmlformats.org/officeDocument/2006/relationships/image" Target="../media/image40.png"/><Relationship Id="rId17" Type="http://schemas.openxmlformats.org/officeDocument/2006/relationships/image" Target="../media/image45.png"/><Relationship Id="rId2" Type="http://schemas.openxmlformats.org/officeDocument/2006/relationships/chart" Target="../charts/chart9.xml"/><Relationship Id="rId16" Type="http://schemas.openxmlformats.org/officeDocument/2006/relationships/image" Target="../media/image44.png"/><Relationship Id="rId1" Type="http://schemas.openxmlformats.org/officeDocument/2006/relationships/slideLayout" Target="../slideLayouts/slideLayout6.xml"/><Relationship Id="rId6" Type="http://schemas.openxmlformats.org/officeDocument/2006/relationships/chart" Target="../charts/chart13.xml"/><Relationship Id="rId11" Type="http://schemas.openxmlformats.org/officeDocument/2006/relationships/image" Target="../media/image39.png"/><Relationship Id="rId5" Type="http://schemas.openxmlformats.org/officeDocument/2006/relationships/chart" Target="../charts/chart12.xml"/><Relationship Id="rId15" Type="http://schemas.openxmlformats.org/officeDocument/2006/relationships/image" Target="../media/image43.png"/><Relationship Id="rId10" Type="http://schemas.openxmlformats.org/officeDocument/2006/relationships/image" Target="../media/image38.png"/><Relationship Id="rId4" Type="http://schemas.openxmlformats.org/officeDocument/2006/relationships/chart" Target="../charts/chart11.xml"/><Relationship Id="rId9" Type="http://schemas.openxmlformats.org/officeDocument/2006/relationships/chart" Target="../charts/chart16.xml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14" y="-95066"/>
            <a:ext cx="6609834" cy="990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6886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2727" y="436722"/>
            <a:ext cx="16121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>
                <a:solidFill>
                  <a:srgbClr val="EF3E5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ІСТОРІЯ</a:t>
            </a:r>
            <a:endParaRPr lang="ru-RU" sz="2800" dirty="0">
              <a:solidFill>
                <a:srgbClr val="EF3E5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86935" y="436722"/>
            <a:ext cx="33875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>
                <a:solidFill>
                  <a:srgbClr val="0C4A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ПОДАЛЬШІ КРОКИ</a:t>
            </a:r>
            <a:endParaRPr lang="ru-RU" sz="2800" dirty="0">
              <a:solidFill>
                <a:srgbClr val="0C4A8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-6199" y="2621711"/>
            <a:ext cx="2212465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1100" dirty="0">
                <a:latin typeface="Arial" panose="020B0604020202020204" pitchFamily="34" charset="0"/>
                <a:cs typeface="Arial" panose="020B0604020202020204" pitchFamily="34" charset="0"/>
              </a:rPr>
              <a:t>Початок переговорів -  2013 р. </a:t>
            </a:r>
          </a:p>
          <a:p>
            <a:pPr algn="ctr"/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7 </a:t>
            </a:r>
            <a:r>
              <a:rPr lang="uk-UA" sz="1100" dirty="0">
                <a:latin typeface="Arial" panose="020B0604020202020204" pitchFamily="34" charset="0"/>
                <a:cs typeface="Arial" panose="020B0604020202020204" pitchFamily="34" charset="0"/>
              </a:rPr>
              <a:t>раундів переговорів </a:t>
            </a:r>
            <a:endParaRPr lang="ru-RU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6186" y="4549449"/>
            <a:ext cx="173957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1100" dirty="0">
                <a:latin typeface="Arial" panose="020B0604020202020204" pitchFamily="34" charset="0"/>
                <a:cs typeface="Arial" panose="020B0604020202020204" pitchFamily="34" charset="0"/>
              </a:rPr>
              <a:t> 28 березня 201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uk-UA" sz="1100" dirty="0">
                <a:latin typeface="Arial" panose="020B0604020202020204" pitchFamily="34" charset="0"/>
                <a:cs typeface="Arial" panose="020B0604020202020204" pitchFamily="34" charset="0"/>
              </a:rPr>
              <a:t> р. </a:t>
            </a:r>
          </a:p>
          <a:p>
            <a:pPr algn="ctr"/>
            <a:r>
              <a:rPr lang="uk-UA" sz="1100" dirty="0">
                <a:latin typeface="Arial" panose="020B0604020202020204" pitchFamily="34" charset="0"/>
                <a:cs typeface="Arial" panose="020B0604020202020204" pitchFamily="34" charset="0"/>
              </a:rPr>
              <a:t>переговори завершено </a:t>
            </a:r>
            <a:endParaRPr lang="ru-RU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084" y="1405063"/>
            <a:ext cx="1219306" cy="1219306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143476" y="5250203"/>
            <a:ext cx="42346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>
                <a:solidFill>
                  <a:srgbClr val="0C4A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ГОЛОВНІ ПОЛОЖЕННЯ</a:t>
            </a:r>
            <a:endParaRPr lang="ru-RU" sz="2800" dirty="0">
              <a:solidFill>
                <a:srgbClr val="0C4A8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1" name="Рисунок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084" y="3188884"/>
            <a:ext cx="1219306" cy="1219306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4574" y="2555986"/>
            <a:ext cx="1529410" cy="2490308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1383" y="611850"/>
            <a:ext cx="1529410" cy="2490308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190605" y="6746093"/>
            <a:ext cx="93006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1100" dirty="0">
                <a:latin typeface="Arial" panose="020B0604020202020204" pitchFamily="34" charset="0"/>
                <a:cs typeface="Arial" panose="020B0604020202020204" pitchFamily="34" charset="0"/>
              </a:rPr>
              <a:t>Преамбула</a:t>
            </a:r>
            <a:endParaRPr lang="ru-RU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625411" y="6746093"/>
            <a:ext cx="95090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1100" dirty="0">
                <a:latin typeface="Arial" panose="020B0604020202020204" pitchFamily="34" charset="0"/>
                <a:cs typeface="Arial" panose="020B0604020202020204" pitchFamily="34" charset="0"/>
              </a:rPr>
              <a:t>Інституційні</a:t>
            </a:r>
          </a:p>
          <a:p>
            <a:pPr algn="ctr"/>
            <a:r>
              <a:rPr lang="uk-UA" sz="1100" dirty="0">
                <a:latin typeface="Arial" panose="020B0604020202020204" pitchFamily="34" charset="0"/>
                <a:cs typeface="Arial" panose="020B0604020202020204" pitchFamily="34" charset="0"/>
              </a:rPr>
              <a:t>положення</a:t>
            </a:r>
            <a:endParaRPr lang="ru-RU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040643" y="6746093"/>
            <a:ext cx="113364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1100" dirty="0">
                <a:latin typeface="Arial" panose="020B0604020202020204" pitchFamily="34" charset="0"/>
                <a:cs typeface="Arial" panose="020B0604020202020204" pitchFamily="34" charset="0"/>
              </a:rPr>
              <a:t>Врегулювання</a:t>
            </a:r>
          </a:p>
          <a:p>
            <a:pPr algn="ctr"/>
            <a:r>
              <a:rPr lang="uk-UA" sz="1100" dirty="0">
                <a:latin typeface="Arial" panose="020B0604020202020204" pitchFamily="34" charset="0"/>
                <a:cs typeface="Arial" panose="020B0604020202020204" pitchFamily="34" charset="0"/>
              </a:rPr>
              <a:t>спорів</a:t>
            </a:r>
            <a:endParaRPr lang="ru-RU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577874" y="6746093"/>
            <a:ext cx="81464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1100" dirty="0">
                <a:latin typeface="Arial" panose="020B0604020202020204" pitchFamily="34" charset="0"/>
                <a:cs typeface="Arial" panose="020B0604020202020204" pitchFamily="34" charset="0"/>
              </a:rPr>
              <a:t>Торгівля</a:t>
            </a:r>
          </a:p>
          <a:p>
            <a:pPr algn="ctr"/>
            <a:r>
              <a:rPr lang="uk-UA" sz="1100" dirty="0">
                <a:latin typeface="Arial" panose="020B0604020202020204" pitchFamily="34" charset="0"/>
                <a:cs typeface="Arial" panose="020B0604020202020204" pitchFamily="34" charset="0"/>
              </a:rPr>
              <a:t>товарами</a:t>
            </a:r>
            <a:endParaRPr lang="ru-RU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794010" y="6746092"/>
            <a:ext cx="88678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1100" dirty="0">
                <a:latin typeface="Arial" panose="020B0604020202020204" pitchFamily="34" charset="0"/>
                <a:cs typeface="Arial" panose="020B0604020202020204" pitchFamily="34" charset="0"/>
              </a:rPr>
              <a:t>Митні</a:t>
            </a:r>
          </a:p>
          <a:p>
            <a:pPr algn="ctr"/>
            <a:r>
              <a:rPr lang="uk-UA" sz="1100" dirty="0">
                <a:latin typeface="Arial" panose="020B0604020202020204" pitchFamily="34" charset="0"/>
                <a:cs typeface="Arial" panose="020B0604020202020204" pitchFamily="34" charset="0"/>
              </a:rPr>
              <a:t>процедури</a:t>
            </a:r>
            <a:endParaRPr lang="ru-RU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93600" y="8386099"/>
            <a:ext cx="105670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1100" dirty="0">
                <a:latin typeface="Arial" panose="020B0604020202020204" pitchFamily="34" charset="0"/>
                <a:cs typeface="Arial" panose="020B0604020202020204" pitchFamily="34" charset="0"/>
              </a:rPr>
              <a:t>Правила</a:t>
            </a:r>
          </a:p>
          <a:p>
            <a:pPr algn="ctr"/>
            <a:r>
              <a:rPr lang="uk-UA" sz="1100" dirty="0">
                <a:latin typeface="Arial" panose="020B0604020202020204" pitchFamily="34" charset="0"/>
                <a:cs typeface="Arial" panose="020B0604020202020204" pitchFamily="34" charset="0"/>
              </a:rPr>
              <a:t>проходження</a:t>
            </a:r>
            <a:endParaRPr lang="ru-RU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541041" y="8386099"/>
            <a:ext cx="125226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1100" dirty="0">
                <a:latin typeface="Arial" panose="020B0604020202020204" pitchFamily="34" charset="0"/>
                <a:cs typeface="Arial" panose="020B0604020202020204" pitchFamily="34" charset="0"/>
              </a:rPr>
              <a:t>Технічні бар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uk-UA" sz="1100" dirty="0" err="1">
                <a:latin typeface="Arial" panose="020B0604020202020204" pitchFamily="34" charset="0"/>
                <a:cs typeface="Arial" panose="020B0604020202020204" pitchFamily="34" charset="0"/>
              </a:rPr>
              <a:t>єри</a:t>
            </a:r>
            <a:endParaRPr lang="uk-UA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uk-UA" sz="1100" dirty="0">
                <a:latin typeface="Arial" panose="020B0604020202020204" pitchFamily="34" charset="0"/>
                <a:cs typeface="Arial" panose="020B0604020202020204" pitchFamily="34" charset="0"/>
              </a:rPr>
              <a:t>в торгівлі</a:t>
            </a:r>
            <a:endParaRPr lang="ru-RU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005970" y="8386099"/>
            <a:ext cx="1335622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1100" dirty="0">
                <a:latin typeface="Arial" panose="020B0604020202020204" pitchFamily="34" charset="0"/>
                <a:cs typeface="Arial" panose="020B0604020202020204" pitchFamily="34" charset="0"/>
              </a:rPr>
              <a:t>Захисні засоби</a:t>
            </a:r>
          </a:p>
          <a:p>
            <a:pPr algn="ctr"/>
            <a:r>
              <a:rPr lang="uk-UA" sz="1100" dirty="0">
                <a:latin typeface="Arial" panose="020B0604020202020204" pitchFamily="34" charset="0"/>
                <a:cs typeface="Arial" panose="020B0604020202020204" pitchFamily="34" charset="0"/>
              </a:rPr>
              <a:t>(двосторонні,</a:t>
            </a:r>
          </a:p>
          <a:p>
            <a:pPr algn="ctr"/>
            <a:r>
              <a:rPr lang="uk-UA" sz="1100" dirty="0">
                <a:latin typeface="Arial" panose="020B0604020202020204" pitchFamily="34" charset="0"/>
                <a:cs typeface="Arial" panose="020B0604020202020204" pitchFamily="34" charset="0"/>
              </a:rPr>
              <a:t>глобальні,</a:t>
            </a:r>
          </a:p>
          <a:p>
            <a:pPr algn="ctr"/>
            <a:r>
              <a:rPr lang="uk-UA" sz="1100" dirty="0">
                <a:latin typeface="Arial" panose="020B0604020202020204" pitchFamily="34" charset="0"/>
                <a:cs typeface="Arial" panose="020B0604020202020204" pitchFamily="34" charset="0"/>
              </a:rPr>
              <a:t>антидемпінгові </a:t>
            </a:r>
          </a:p>
          <a:p>
            <a:pPr algn="ctr"/>
            <a:r>
              <a:rPr lang="uk-UA" sz="1100" dirty="0">
                <a:latin typeface="Arial" panose="020B0604020202020204" pitchFamily="34" charset="0"/>
                <a:cs typeface="Arial" panose="020B0604020202020204" pitchFamily="34" charset="0"/>
              </a:rPr>
              <a:t>та компенсаційні)</a:t>
            </a:r>
            <a:endParaRPr lang="ru-RU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4548005" y="8386099"/>
            <a:ext cx="100700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1100" dirty="0">
                <a:latin typeface="Arial" panose="020B0604020202020204" pitchFamily="34" charset="0"/>
                <a:cs typeface="Arial" panose="020B0604020202020204" pitchFamily="34" charset="0"/>
              </a:rPr>
              <a:t>Навколишнє</a:t>
            </a:r>
          </a:p>
          <a:p>
            <a:pPr algn="ctr"/>
            <a:r>
              <a:rPr lang="uk-UA" sz="1100" dirty="0">
                <a:latin typeface="Arial" panose="020B0604020202020204" pitchFamily="34" charset="0"/>
                <a:cs typeface="Arial" panose="020B0604020202020204" pitchFamily="34" charset="0"/>
              </a:rPr>
              <a:t>середовище</a:t>
            </a:r>
            <a:endParaRPr lang="ru-RU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5770552" y="8386098"/>
            <a:ext cx="1066319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1100" dirty="0">
                <a:latin typeface="Arial" panose="020B0604020202020204" pitchFamily="34" charset="0"/>
                <a:cs typeface="Arial" panose="020B0604020202020204" pitchFamily="34" charset="0"/>
              </a:rPr>
              <a:t>Санітарні та</a:t>
            </a:r>
          </a:p>
          <a:p>
            <a:pPr algn="ctr"/>
            <a:r>
              <a:rPr lang="uk-UA" sz="1100" dirty="0" err="1">
                <a:latin typeface="Arial" panose="020B0604020202020204" pitchFamily="34" charset="0"/>
                <a:cs typeface="Arial" panose="020B0604020202020204" pitchFamily="34" charset="0"/>
              </a:rPr>
              <a:t>фітосанітарні</a:t>
            </a:r>
            <a:endParaRPr lang="uk-UA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uk-UA" sz="1100" dirty="0">
                <a:latin typeface="Arial" panose="020B0604020202020204" pitchFamily="34" charset="0"/>
                <a:cs typeface="Arial" panose="020B0604020202020204" pitchFamily="34" charset="0"/>
              </a:rPr>
              <a:t>заходи</a:t>
            </a:r>
            <a:endParaRPr lang="ru-RU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874" y="6026656"/>
            <a:ext cx="609524" cy="60952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8010" y="6026527"/>
            <a:ext cx="609653" cy="60965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2638" y="6026656"/>
            <a:ext cx="609524" cy="60952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5970" y="7707238"/>
            <a:ext cx="609524" cy="60952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347" y="7707238"/>
            <a:ext cx="609653" cy="60965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0581" y="6026656"/>
            <a:ext cx="609524" cy="60952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435" y="6026527"/>
            <a:ext cx="609524" cy="609524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084" y="7707109"/>
            <a:ext cx="609653" cy="609653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5577" y="7707109"/>
            <a:ext cx="609524" cy="609524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8884" y="7707238"/>
            <a:ext cx="609653" cy="609653"/>
          </a:xfrm>
          <a:prstGeom prst="rect">
            <a:avLst/>
          </a:prstGeom>
        </p:spPr>
      </p:pic>
      <p:pic>
        <p:nvPicPr>
          <p:cNvPr id="47" name="Shape 89" descr="logo-11.png">
            <a:extLst>
              <a:ext uri="{FF2B5EF4-FFF2-40B4-BE49-F238E27FC236}">
                <a16:creationId xmlns:a16="http://schemas.microsoft.com/office/drawing/2014/main" xmlns="" id="{30CA4868-56E3-48F9-9907-15C151A50BC2}"/>
              </a:ext>
            </a:extLst>
          </p:cNvPr>
          <p:cNvPicPr preferRelativeResize="0"/>
          <p:nvPr/>
        </p:nvPicPr>
        <p:blipFill rotWithShape="1">
          <a:blip r:embed="rId15">
            <a:alphaModFix/>
          </a:blip>
          <a:srcRect/>
          <a:stretch/>
        </p:blipFill>
        <p:spPr>
          <a:xfrm>
            <a:off x="5229199" y="9401832"/>
            <a:ext cx="1596233" cy="448771"/>
          </a:xfrm>
          <a:prstGeom prst="rect">
            <a:avLst/>
          </a:prstGeom>
          <a:noFill/>
          <a:ln>
            <a:noFill/>
          </a:ln>
        </p:spPr>
      </p:pic>
      <p:pic>
        <p:nvPicPr>
          <p:cNvPr id="48" name="Рисунок 47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2299" y="1183475"/>
            <a:ext cx="690243" cy="690243"/>
          </a:xfrm>
          <a:prstGeom prst="rect">
            <a:avLst/>
          </a:prstGeom>
        </p:spPr>
      </p:pic>
      <p:pic>
        <p:nvPicPr>
          <p:cNvPr id="49" name="Рисунок 48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7363" y="4004434"/>
            <a:ext cx="929480" cy="929480"/>
          </a:xfrm>
          <a:prstGeom prst="rect">
            <a:avLst/>
          </a:prstGeom>
        </p:spPr>
      </p:pic>
      <p:grpSp>
        <p:nvGrpSpPr>
          <p:cNvPr id="50" name="Групувати 10"/>
          <p:cNvGrpSpPr/>
          <p:nvPr/>
        </p:nvGrpSpPr>
        <p:grpSpPr>
          <a:xfrm>
            <a:off x="2962164" y="2237311"/>
            <a:ext cx="3738427" cy="1558913"/>
            <a:chOff x="2962164" y="2388986"/>
            <a:chExt cx="3738427" cy="1558913"/>
          </a:xfrm>
        </p:grpSpPr>
        <p:sp>
          <p:nvSpPr>
            <p:cNvPr id="51" name="TextBox 50"/>
            <p:cNvSpPr txBox="1"/>
            <p:nvPr/>
          </p:nvSpPr>
          <p:spPr>
            <a:xfrm>
              <a:off x="2962164" y="3417164"/>
              <a:ext cx="1755610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uk-UA" sz="1100" dirty="0">
                  <a:latin typeface="Arial" panose="020B0604020202020204" pitchFamily="34" charset="0"/>
                  <a:cs typeface="Arial" panose="020B0604020202020204" pitchFamily="34" charset="0"/>
                </a:rPr>
                <a:t>Ратифікація Верховною</a:t>
              </a:r>
            </a:p>
            <a:p>
              <a:pPr algn="ctr"/>
              <a:r>
                <a:rPr lang="uk-UA" sz="1100" dirty="0">
                  <a:latin typeface="Arial" panose="020B0604020202020204" pitchFamily="34" charset="0"/>
                  <a:cs typeface="Arial" panose="020B0604020202020204" pitchFamily="34" charset="0"/>
                </a:rPr>
                <a:t>Радою</a:t>
              </a:r>
              <a:endParaRPr lang="ru-RU" sz="11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52" name="Рисунок 51"/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89892" y="2493213"/>
              <a:ext cx="906926" cy="906926"/>
            </a:xfrm>
            <a:prstGeom prst="rect">
              <a:avLst/>
            </a:prstGeom>
          </p:spPr>
        </p:pic>
        <p:sp>
          <p:nvSpPr>
            <p:cNvPr id="53" name="TextBox 52"/>
            <p:cNvSpPr txBox="1"/>
            <p:nvPr/>
          </p:nvSpPr>
          <p:spPr>
            <a:xfrm>
              <a:off x="4927233" y="3445865"/>
              <a:ext cx="1645002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uk-UA" sz="1100" dirty="0">
                  <a:latin typeface="Arial" panose="020B0604020202020204" pitchFamily="34" charset="0"/>
                  <a:cs typeface="Arial" panose="020B0604020202020204" pitchFamily="34" charset="0"/>
                </a:rPr>
                <a:t>Ратифікація Кнесетом</a:t>
              </a:r>
            </a:p>
            <a:p>
              <a:pPr algn="ctr"/>
              <a:r>
                <a:rPr lang="uk-UA" sz="1100" dirty="0">
                  <a:latin typeface="Arial" panose="020B0604020202020204" pitchFamily="34" charset="0"/>
                  <a:cs typeface="Arial" panose="020B0604020202020204" pitchFamily="34" charset="0"/>
                </a:rPr>
                <a:t>Держави Ізраїль</a:t>
              </a:r>
              <a:endParaRPr lang="ru-RU" sz="11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54" name="Рисунок 53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11443" y="2388986"/>
              <a:ext cx="1030331" cy="1030331"/>
            </a:xfrm>
            <a:prstGeom prst="rect">
              <a:avLst/>
            </a:prstGeom>
          </p:spPr>
        </p:pic>
        <p:cxnSp>
          <p:nvCxnSpPr>
            <p:cNvPr id="55" name="Прямая соединительная линия 54"/>
            <p:cNvCxnSpPr/>
            <p:nvPr/>
          </p:nvCxnSpPr>
          <p:spPr>
            <a:xfrm>
              <a:off x="4717774" y="2408990"/>
              <a:ext cx="0" cy="1528922"/>
            </a:xfrm>
            <a:prstGeom prst="line">
              <a:avLst/>
            </a:prstGeom>
            <a:ln w="9525">
              <a:solidFill>
                <a:srgbClr val="CECFD2"/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Прямая соединительная линия 55"/>
            <p:cNvCxnSpPr/>
            <p:nvPr/>
          </p:nvCxnSpPr>
          <p:spPr>
            <a:xfrm>
              <a:off x="3145661" y="2399003"/>
              <a:ext cx="3554930" cy="9987"/>
            </a:xfrm>
            <a:prstGeom prst="line">
              <a:avLst/>
            </a:prstGeom>
            <a:ln w="9525">
              <a:solidFill>
                <a:srgbClr val="CFCED2"/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Прямая соединительная линия 54"/>
            <p:cNvCxnSpPr/>
            <p:nvPr/>
          </p:nvCxnSpPr>
          <p:spPr>
            <a:xfrm>
              <a:off x="3017305" y="3937912"/>
              <a:ext cx="3554930" cy="9987"/>
            </a:xfrm>
            <a:prstGeom prst="line">
              <a:avLst/>
            </a:prstGeom>
            <a:ln w="9525">
              <a:solidFill>
                <a:srgbClr val="CFCED2"/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8" name="TextBox 57"/>
          <p:cNvSpPr txBox="1"/>
          <p:nvPr/>
        </p:nvSpPr>
        <p:spPr>
          <a:xfrm>
            <a:off x="4124304" y="1919371"/>
            <a:ext cx="135646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100" dirty="0">
                <a:latin typeface="Arial" panose="020B0604020202020204" pitchFamily="34" charset="0"/>
                <a:cs typeface="Arial" panose="020B0604020202020204" pitchFamily="34" charset="0"/>
              </a:rPr>
              <a:t>Підписання Угоди</a:t>
            </a:r>
            <a:endParaRPr lang="ru-RU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3839969" y="4946086"/>
            <a:ext cx="195438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1100" dirty="0">
                <a:latin typeface="Arial" panose="020B0604020202020204" pitchFamily="34" charset="0"/>
                <a:cs typeface="Arial" panose="020B0604020202020204" pitchFamily="34" charset="0"/>
              </a:rPr>
              <a:t>Набрання Угодою чинності</a:t>
            </a:r>
            <a:endParaRPr lang="ru-RU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0" name="Прямая соединительная линия 54">
            <a:extLst>
              <a:ext uri="{FF2B5EF4-FFF2-40B4-BE49-F238E27FC236}">
                <a16:creationId xmlns:a16="http://schemas.microsoft.com/office/drawing/2014/main" xmlns="" id="{FB44A83E-E4D3-6343-A355-EE7217005021}"/>
              </a:ext>
            </a:extLst>
          </p:cNvPr>
          <p:cNvCxnSpPr>
            <a:cxnSpLocks/>
          </p:cNvCxnSpPr>
          <p:nvPr/>
        </p:nvCxnSpPr>
        <p:spPr>
          <a:xfrm>
            <a:off x="1372372" y="6026527"/>
            <a:ext cx="0" cy="3298291"/>
          </a:xfrm>
          <a:prstGeom prst="line">
            <a:avLst/>
          </a:prstGeom>
          <a:ln w="9525">
            <a:solidFill>
              <a:srgbClr val="CECFD2"/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единительная линия 54">
            <a:extLst>
              <a:ext uri="{FF2B5EF4-FFF2-40B4-BE49-F238E27FC236}">
                <a16:creationId xmlns:a16="http://schemas.microsoft.com/office/drawing/2014/main" xmlns="" id="{4C8DD665-363D-564E-828B-29715A324AD4}"/>
              </a:ext>
            </a:extLst>
          </p:cNvPr>
          <p:cNvCxnSpPr>
            <a:cxnSpLocks/>
          </p:cNvCxnSpPr>
          <p:nvPr/>
        </p:nvCxnSpPr>
        <p:spPr>
          <a:xfrm>
            <a:off x="2826630" y="6026527"/>
            <a:ext cx="0" cy="3298291"/>
          </a:xfrm>
          <a:prstGeom prst="line">
            <a:avLst/>
          </a:prstGeom>
          <a:ln w="9525">
            <a:solidFill>
              <a:srgbClr val="CECFD2"/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2" name="Прямая соединительная линия 54">
            <a:extLst>
              <a:ext uri="{FF2B5EF4-FFF2-40B4-BE49-F238E27FC236}">
                <a16:creationId xmlns:a16="http://schemas.microsoft.com/office/drawing/2014/main" xmlns="" id="{66BB58AE-23F4-B14F-8F97-F89FC90FB8F7}"/>
              </a:ext>
            </a:extLst>
          </p:cNvPr>
          <p:cNvCxnSpPr>
            <a:cxnSpLocks/>
          </p:cNvCxnSpPr>
          <p:nvPr/>
        </p:nvCxnSpPr>
        <p:spPr>
          <a:xfrm>
            <a:off x="4384787" y="6026527"/>
            <a:ext cx="0" cy="3298291"/>
          </a:xfrm>
          <a:prstGeom prst="line">
            <a:avLst/>
          </a:prstGeom>
          <a:ln w="9525">
            <a:solidFill>
              <a:srgbClr val="CECFD2"/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единительная линия 54">
            <a:extLst>
              <a:ext uri="{FF2B5EF4-FFF2-40B4-BE49-F238E27FC236}">
                <a16:creationId xmlns:a16="http://schemas.microsoft.com/office/drawing/2014/main" xmlns="" id="{8C6AD58B-A3A4-5044-81C4-7BB55960809E}"/>
              </a:ext>
            </a:extLst>
          </p:cNvPr>
          <p:cNvCxnSpPr>
            <a:cxnSpLocks/>
          </p:cNvCxnSpPr>
          <p:nvPr/>
        </p:nvCxnSpPr>
        <p:spPr>
          <a:xfrm>
            <a:off x="5661767" y="6026526"/>
            <a:ext cx="0" cy="3298291"/>
          </a:xfrm>
          <a:prstGeom prst="line">
            <a:avLst/>
          </a:prstGeom>
          <a:ln w="9525">
            <a:solidFill>
              <a:srgbClr val="CECFD2"/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4" name="Прямая соединительная линия 55">
            <a:extLst>
              <a:ext uri="{FF2B5EF4-FFF2-40B4-BE49-F238E27FC236}">
                <a16:creationId xmlns:a16="http://schemas.microsoft.com/office/drawing/2014/main" xmlns="" id="{69B647DF-29C3-CB46-A428-2BD75FF83DA9}"/>
              </a:ext>
            </a:extLst>
          </p:cNvPr>
          <p:cNvCxnSpPr>
            <a:cxnSpLocks/>
          </p:cNvCxnSpPr>
          <p:nvPr/>
        </p:nvCxnSpPr>
        <p:spPr>
          <a:xfrm>
            <a:off x="182490" y="7436987"/>
            <a:ext cx="6592039" cy="0"/>
          </a:xfrm>
          <a:prstGeom prst="line">
            <a:avLst/>
          </a:prstGeom>
          <a:ln w="9525">
            <a:solidFill>
              <a:srgbClr val="CFCED2"/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61026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TextBox 210"/>
          <p:cNvSpPr txBox="1"/>
          <p:nvPr/>
        </p:nvSpPr>
        <p:spPr>
          <a:xfrm>
            <a:off x="309145" y="3534135"/>
            <a:ext cx="2875954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100" dirty="0" err="1">
                <a:solidFill>
                  <a:srgbClr val="094170"/>
                </a:solidFill>
                <a:cs typeface="PFDinTextCondPro-Light"/>
              </a:rPr>
              <a:t>м’ясо</a:t>
            </a:r>
            <a:r>
              <a:rPr lang="ru-RU" sz="1100" dirty="0">
                <a:solidFill>
                  <a:srgbClr val="094170"/>
                </a:solidFill>
                <a:cs typeface="PFDinTextCondPro-Light"/>
              </a:rPr>
              <a:t> </a:t>
            </a:r>
            <a:r>
              <a:rPr lang="ru-RU" sz="1100" dirty="0" err="1">
                <a:solidFill>
                  <a:srgbClr val="094170"/>
                </a:solidFill>
                <a:cs typeface="PFDinTextCondPro-Light"/>
              </a:rPr>
              <a:t>птиці</a:t>
            </a:r>
            <a:r>
              <a:rPr lang="ru-RU" sz="1100" dirty="0">
                <a:solidFill>
                  <a:srgbClr val="094170"/>
                </a:solidFill>
                <a:cs typeface="PFDinTextCondPro-Light"/>
              </a:rPr>
              <a:t>, </a:t>
            </a:r>
            <a:r>
              <a:rPr lang="ru-RU" sz="1100" dirty="0" err="1">
                <a:solidFill>
                  <a:srgbClr val="094170"/>
                </a:solidFill>
                <a:cs typeface="PFDinTextCondPro-Light"/>
              </a:rPr>
              <a:t>готові</a:t>
            </a:r>
            <a:r>
              <a:rPr lang="ru-RU" sz="1100" dirty="0">
                <a:solidFill>
                  <a:srgbClr val="094170"/>
                </a:solidFill>
                <a:cs typeface="PFDinTextCondPro-Light"/>
              </a:rPr>
              <a:t> </a:t>
            </a:r>
            <a:r>
              <a:rPr lang="ru-RU" sz="1100" dirty="0" err="1">
                <a:solidFill>
                  <a:srgbClr val="094170"/>
                </a:solidFill>
                <a:cs typeface="PFDinTextCondPro-Light"/>
              </a:rPr>
              <a:t>продукти</a:t>
            </a:r>
            <a:r>
              <a:rPr lang="ru-RU" sz="1100" dirty="0">
                <a:solidFill>
                  <a:srgbClr val="094170"/>
                </a:solidFill>
                <a:cs typeface="PFDinTextCondPro-Light"/>
              </a:rPr>
              <a:t> з </a:t>
            </a:r>
            <a:r>
              <a:rPr lang="ru-RU" sz="1100" dirty="0" err="1">
                <a:solidFill>
                  <a:srgbClr val="094170"/>
                </a:solidFill>
                <a:cs typeface="PFDinTextCondPro-Light"/>
              </a:rPr>
              <a:t>м’яса</a:t>
            </a:r>
            <a:r>
              <a:rPr lang="ru-RU" sz="1100" dirty="0">
                <a:solidFill>
                  <a:srgbClr val="094170"/>
                </a:solidFill>
                <a:cs typeface="PFDinTextCondPro-Light"/>
              </a:rPr>
              <a:t> </a:t>
            </a:r>
            <a:r>
              <a:rPr lang="ru-RU" sz="1100" dirty="0" err="1">
                <a:solidFill>
                  <a:srgbClr val="094170"/>
                </a:solidFill>
                <a:cs typeface="PFDinTextCondPro-Light"/>
              </a:rPr>
              <a:t>птиці</a:t>
            </a:r>
            <a:endParaRPr lang="en-US" sz="1100" dirty="0">
              <a:solidFill>
                <a:srgbClr val="094170"/>
              </a:solidFill>
              <a:cs typeface="PFDinTextCondPro-Light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uk-UA" sz="1100" dirty="0">
                <a:solidFill>
                  <a:srgbClr val="094170"/>
                </a:solidFill>
                <a:cs typeface="PFDinTextCondPro-Light"/>
              </a:rPr>
              <a:t>молочні продукти, морозиво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uk-UA" sz="1100" dirty="0">
                <a:solidFill>
                  <a:srgbClr val="094170"/>
                </a:solidFill>
                <a:cs typeface="PFDinTextCondPro-Light"/>
              </a:rPr>
              <a:t>соняшникова олія</a:t>
            </a:r>
            <a:endParaRPr lang="en-US" sz="1100" dirty="0">
              <a:solidFill>
                <a:srgbClr val="094170"/>
              </a:solidFill>
              <a:cs typeface="PFDinTextCondPro-Light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uk-UA" sz="1100" dirty="0">
                <a:solidFill>
                  <a:srgbClr val="094170"/>
                </a:solidFill>
                <a:cs typeface="PFDinTextCondPro-Light"/>
              </a:rPr>
              <a:t>яйця, мед,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uk-UA" sz="1100" dirty="0">
                <a:solidFill>
                  <a:srgbClr val="094170"/>
                </a:solidFill>
                <a:cs typeface="PFDinTextCondPro-Light"/>
              </a:rPr>
              <a:t>пшениця, хлібобулочні вироби</a:t>
            </a:r>
            <a:endParaRPr lang="en-US" sz="1100" dirty="0">
              <a:solidFill>
                <a:srgbClr val="094170"/>
              </a:solidFill>
              <a:cs typeface="PFDinTextCondPro-Light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100" dirty="0">
                <a:solidFill>
                  <a:srgbClr val="094170"/>
                </a:solidFill>
                <a:cs typeface="PFDinTextCondPro-Light"/>
              </a:rPr>
              <a:t>вина </a:t>
            </a:r>
            <a:r>
              <a:rPr lang="ru-RU" sz="1100" dirty="0" err="1">
                <a:solidFill>
                  <a:srgbClr val="094170"/>
                </a:solidFill>
                <a:cs typeface="PFDinTextCondPro-Light"/>
              </a:rPr>
              <a:t>ігристі</a:t>
            </a:r>
            <a:r>
              <a:rPr lang="ru-RU" sz="1100" dirty="0">
                <a:solidFill>
                  <a:srgbClr val="094170"/>
                </a:solidFill>
                <a:cs typeface="PFDinTextCondPro-Light"/>
              </a:rPr>
              <a:t> та </a:t>
            </a:r>
            <a:r>
              <a:rPr lang="ru-RU" sz="1100" dirty="0" err="1">
                <a:solidFill>
                  <a:srgbClr val="094170"/>
                </a:solidFill>
                <a:cs typeface="PFDinTextCondPro-Light"/>
              </a:rPr>
              <a:t>виноградні</a:t>
            </a:r>
            <a:r>
              <a:rPr lang="ru-RU" sz="1100" dirty="0">
                <a:solidFill>
                  <a:srgbClr val="094170"/>
                </a:solidFill>
                <a:cs typeface="PFDinTextCondPro-Light"/>
              </a:rPr>
              <a:t> </a:t>
            </a:r>
            <a:r>
              <a:rPr lang="ru-RU" sz="1100" dirty="0" err="1">
                <a:solidFill>
                  <a:srgbClr val="094170"/>
                </a:solidFill>
                <a:cs typeface="PFDinTextCondPro-Light"/>
              </a:rPr>
              <a:t>тощо</a:t>
            </a:r>
            <a:endParaRPr lang="en-US" sz="1100" dirty="0">
              <a:solidFill>
                <a:srgbClr val="094170"/>
              </a:solidFill>
              <a:cs typeface="PFDinTextCondPro-Light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100" dirty="0">
              <a:solidFill>
                <a:srgbClr val="094170"/>
              </a:solidFill>
              <a:cs typeface="PFDinTextCondPro-Light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100" dirty="0">
              <a:solidFill>
                <a:srgbClr val="094170"/>
              </a:solidFill>
              <a:cs typeface="PFDinTextCondPro-Light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100" dirty="0">
              <a:solidFill>
                <a:srgbClr val="094170"/>
              </a:solidFill>
              <a:cs typeface="PFDinTextCondPro-Light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100" dirty="0">
              <a:solidFill>
                <a:srgbClr val="094170"/>
              </a:solidFill>
              <a:cs typeface="PFDinTextCondPro-Light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658438" y="3119980"/>
            <a:ext cx="33002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094170"/>
                </a:solidFill>
                <a:cs typeface="PFDinTextCondPro-Medium"/>
              </a:rPr>
              <a:t>0% у рамках </a:t>
            </a:r>
            <a:r>
              <a:rPr lang="ru-RU" sz="1400" b="1" dirty="0" err="1">
                <a:solidFill>
                  <a:srgbClr val="094170"/>
                </a:solidFill>
                <a:cs typeface="PFDinTextCondPro-Medium"/>
              </a:rPr>
              <a:t>тарифної</a:t>
            </a:r>
            <a:r>
              <a:rPr lang="ru-RU" sz="1400" b="1" dirty="0">
                <a:solidFill>
                  <a:srgbClr val="094170"/>
                </a:solidFill>
                <a:cs typeface="PFDinTextCondPro-Medium"/>
              </a:rPr>
              <a:t> </a:t>
            </a:r>
            <a:r>
              <a:rPr lang="ru-RU" sz="1400" b="1" dirty="0" err="1">
                <a:solidFill>
                  <a:srgbClr val="094170"/>
                </a:solidFill>
                <a:cs typeface="PFDinTextCondPro-Medium"/>
              </a:rPr>
              <a:t>квоти</a:t>
            </a:r>
            <a:r>
              <a:rPr lang="ru-RU" sz="1400" b="1" dirty="0">
                <a:solidFill>
                  <a:srgbClr val="094170"/>
                </a:solidFill>
                <a:cs typeface="PFDinTextCondPro-Medium"/>
              </a:rPr>
              <a:t>:</a:t>
            </a:r>
          </a:p>
        </p:txBody>
      </p:sp>
      <p:cxnSp>
        <p:nvCxnSpPr>
          <p:cNvPr id="40" name="Straight Connector 87"/>
          <p:cNvCxnSpPr/>
          <p:nvPr/>
        </p:nvCxnSpPr>
        <p:spPr>
          <a:xfrm>
            <a:off x="537215" y="708611"/>
            <a:ext cx="5958567" cy="0"/>
          </a:xfrm>
          <a:prstGeom prst="line">
            <a:avLst/>
          </a:prstGeom>
          <a:ln w="19050" cmpd="sng">
            <a:solidFill>
              <a:srgbClr val="4E4E4E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926291" y="2854013"/>
            <a:ext cx="25632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dirty="0">
                <a:solidFill>
                  <a:srgbClr val="094170"/>
                </a:solidFill>
                <a:cs typeface="PFDinTextCondPro-Light"/>
              </a:rPr>
              <a:t>овочі консервовані та приготовлені</a:t>
            </a:r>
            <a:endParaRPr lang="en-US" sz="1100" dirty="0">
              <a:solidFill>
                <a:srgbClr val="094170"/>
              </a:solidFill>
              <a:cs typeface="PFDinTextCondPro-Light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907431" y="2481257"/>
            <a:ext cx="229008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dirty="0">
                <a:solidFill>
                  <a:srgbClr val="094170"/>
                </a:solidFill>
                <a:cs typeface="PFDinTextCondPro-Light"/>
              </a:rPr>
              <a:t>рослинні олії (</a:t>
            </a:r>
            <a:r>
              <a:rPr lang="uk-UA" sz="1100" dirty="0" err="1">
                <a:solidFill>
                  <a:srgbClr val="094170"/>
                </a:solidFill>
                <a:cs typeface="PFDinTextCondPro-Light"/>
              </a:rPr>
              <a:t>свіріпова</a:t>
            </a:r>
            <a:r>
              <a:rPr lang="uk-UA" sz="1100" dirty="0">
                <a:solidFill>
                  <a:srgbClr val="094170"/>
                </a:solidFill>
                <a:cs typeface="PFDinTextCondPro-Light"/>
              </a:rPr>
              <a:t>, ріпакова)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926291" y="2149565"/>
            <a:ext cx="218010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dirty="0">
                <a:solidFill>
                  <a:srgbClr val="094170"/>
                </a:solidFill>
                <a:cs typeface="PFDinTextCondPro-Light"/>
              </a:rPr>
              <a:t>риба, філе з риби</a:t>
            </a:r>
          </a:p>
        </p:txBody>
      </p:sp>
      <p:sp>
        <p:nvSpPr>
          <p:cNvPr id="61" name="Chevron 8"/>
          <p:cNvSpPr/>
          <p:nvPr/>
        </p:nvSpPr>
        <p:spPr>
          <a:xfrm>
            <a:off x="1346191" y="815054"/>
            <a:ext cx="1901460" cy="252517"/>
          </a:xfrm>
          <a:custGeom>
            <a:avLst/>
            <a:gdLst>
              <a:gd name="connsiteX0" fmla="*/ 0 w 1953798"/>
              <a:gd name="connsiteY0" fmla="*/ 0 h 337461"/>
              <a:gd name="connsiteX1" fmla="*/ 1785068 w 1953798"/>
              <a:gd name="connsiteY1" fmla="*/ 0 h 337461"/>
              <a:gd name="connsiteX2" fmla="*/ 1953798 w 1953798"/>
              <a:gd name="connsiteY2" fmla="*/ 168731 h 337461"/>
              <a:gd name="connsiteX3" fmla="*/ 1785068 w 1953798"/>
              <a:gd name="connsiteY3" fmla="*/ 337461 h 337461"/>
              <a:gd name="connsiteX4" fmla="*/ 0 w 1953798"/>
              <a:gd name="connsiteY4" fmla="*/ 337461 h 337461"/>
              <a:gd name="connsiteX5" fmla="*/ 168731 w 1953798"/>
              <a:gd name="connsiteY5" fmla="*/ 168731 h 337461"/>
              <a:gd name="connsiteX6" fmla="*/ 0 w 1953798"/>
              <a:gd name="connsiteY6" fmla="*/ 0 h 337461"/>
              <a:gd name="connsiteX0" fmla="*/ 0 w 1793942"/>
              <a:gd name="connsiteY0" fmla="*/ 0 h 337461"/>
              <a:gd name="connsiteX1" fmla="*/ 1785068 w 1793942"/>
              <a:gd name="connsiteY1" fmla="*/ 0 h 337461"/>
              <a:gd name="connsiteX2" fmla="*/ 1793942 w 1793942"/>
              <a:gd name="connsiteY2" fmla="*/ 168731 h 337461"/>
              <a:gd name="connsiteX3" fmla="*/ 1785068 w 1793942"/>
              <a:gd name="connsiteY3" fmla="*/ 337461 h 337461"/>
              <a:gd name="connsiteX4" fmla="*/ 0 w 1793942"/>
              <a:gd name="connsiteY4" fmla="*/ 337461 h 337461"/>
              <a:gd name="connsiteX5" fmla="*/ 168731 w 1793942"/>
              <a:gd name="connsiteY5" fmla="*/ 168731 h 337461"/>
              <a:gd name="connsiteX6" fmla="*/ 0 w 1793942"/>
              <a:gd name="connsiteY6" fmla="*/ 0 h 3374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93942" h="337461">
                <a:moveTo>
                  <a:pt x="0" y="0"/>
                </a:moveTo>
                <a:lnTo>
                  <a:pt x="1785068" y="0"/>
                </a:lnTo>
                <a:lnTo>
                  <a:pt x="1793942" y="168731"/>
                </a:lnTo>
                <a:lnTo>
                  <a:pt x="1785068" y="337461"/>
                </a:lnTo>
                <a:lnTo>
                  <a:pt x="0" y="337461"/>
                </a:lnTo>
                <a:lnTo>
                  <a:pt x="168731" y="168731"/>
                </a:lnTo>
                <a:lnTo>
                  <a:pt x="0" y="0"/>
                </a:lnTo>
                <a:close/>
              </a:path>
            </a:pathLst>
          </a:custGeom>
          <a:solidFill>
            <a:srgbClr val="0C4A82"/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2" name="Chevron 8"/>
          <p:cNvSpPr/>
          <p:nvPr/>
        </p:nvSpPr>
        <p:spPr>
          <a:xfrm flipH="1">
            <a:off x="3385547" y="813186"/>
            <a:ext cx="2362014" cy="254383"/>
          </a:xfrm>
          <a:custGeom>
            <a:avLst/>
            <a:gdLst>
              <a:gd name="connsiteX0" fmla="*/ 0 w 1953798"/>
              <a:gd name="connsiteY0" fmla="*/ 0 h 337461"/>
              <a:gd name="connsiteX1" fmla="*/ 1785068 w 1953798"/>
              <a:gd name="connsiteY1" fmla="*/ 0 h 337461"/>
              <a:gd name="connsiteX2" fmla="*/ 1953798 w 1953798"/>
              <a:gd name="connsiteY2" fmla="*/ 168731 h 337461"/>
              <a:gd name="connsiteX3" fmla="*/ 1785068 w 1953798"/>
              <a:gd name="connsiteY3" fmla="*/ 337461 h 337461"/>
              <a:gd name="connsiteX4" fmla="*/ 0 w 1953798"/>
              <a:gd name="connsiteY4" fmla="*/ 337461 h 337461"/>
              <a:gd name="connsiteX5" fmla="*/ 168731 w 1953798"/>
              <a:gd name="connsiteY5" fmla="*/ 168731 h 337461"/>
              <a:gd name="connsiteX6" fmla="*/ 0 w 1953798"/>
              <a:gd name="connsiteY6" fmla="*/ 0 h 337461"/>
              <a:gd name="connsiteX0" fmla="*/ 0 w 1793942"/>
              <a:gd name="connsiteY0" fmla="*/ 0 h 337461"/>
              <a:gd name="connsiteX1" fmla="*/ 1785068 w 1793942"/>
              <a:gd name="connsiteY1" fmla="*/ 0 h 337461"/>
              <a:gd name="connsiteX2" fmla="*/ 1793942 w 1793942"/>
              <a:gd name="connsiteY2" fmla="*/ 168731 h 337461"/>
              <a:gd name="connsiteX3" fmla="*/ 1785068 w 1793942"/>
              <a:gd name="connsiteY3" fmla="*/ 337461 h 337461"/>
              <a:gd name="connsiteX4" fmla="*/ 0 w 1793942"/>
              <a:gd name="connsiteY4" fmla="*/ 337461 h 337461"/>
              <a:gd name="connsiteX5" fmla="*/ 168731 w 1793942"/>
              <a:gd name="connsiteY5" fmla="*/ 168731 h 337461"/>
              <a:gd name="connsiteX6" fmla="*/ 0 w 1793942"/>
              <a:gd name="connsiteY6" fmla="*/ 0 h 3374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93942" h="337461">
                <a:moveTo>
                  <a:pt x="0" y="0"/>
                </a:moveTo>
                <a:lnTo>
                  <a:pt x="1785068" y="0"/>
                </a:lnTo>
                <a:lnTo>
                  <a:pt x="1793942" y="168731"/>
                </a:lnTo>
                <a:lnTo>
                  <a:pt x="1785068" y="337461"/>
                </a:lnTo>
                <a:lnTo>
                  <a:pt x="0" y="337461"/>
                </a:lnTo>
                <a:lnTo>
                  <a:pt x="168731" y="168731"/>
                </a:lnTo>
                <a:lnTo>
                  <a:pt x="0" y="0"/>
                </a:lnTo>
                <a:close/>
              </a:path>
            </a:pathLst>
          </a:custGeom>
          <a:solidFill>
            <a:srgbClr val="EF3E5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3" name="Rectangle 43"/>
          <p:cNvSpPr/>
          <p:nvPr/>
        </p:nvSpPr>
        <p:spPr>
          <a:xfrm>
            <a:off x="2536351" y="748915"/>
            <a:ext cx="84045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>
                <a:solidFill>
                  <a:schemeClr val="bg1"/>
                </a:solidFill>
              </a:rPr>
              <a:t>АГРО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64" name="Rectangle 44"/>
          <p:cNvSpPr/>
          <p:nvPr/>
        </p:nvSpPr>
        <p:spPr>
          <a:xfrm>
            <a:off x="3073652" y="744236"/>
            <a:ext cx="201042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uk-UA" sz="2000" dirty="0">
                <a:solidFill>
                  <a:schemeClr val="bg1"/>
                </a:solidFill>
              </a:rPr>
              <a:t>ПРОМТОВАРИ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176049" y="1197657"/>
            <a:ext cx="29954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200" dirty="0">
                <a:solidFill>
                  <a:srgbClr val="094170"/>
                </a:solidFill>
                <a:cs typeface="PFDinTextCondPro-Regular"/>
              </a:rPr>
              <a:t>сільськогосподарські товари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4040292" y="1228791"/>
            <a:ext cx="26490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sz="1200" dirty="0">
                <a:solidFill>
                  <a:srgbClr val="EF3E57"/>
                </a:solidFill>
                <a:cs typeface="PFDinTextCondPro-Regular"/>
              </a:rPr>
              <a:t>промислові товари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2230711" y="1548239"/>
            <a:ext cx="263097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200" b="1" dirty="0">
                <a:cs typeface="PFDinTextCondPro-Medium"/>
              </a:rPr>
              <a:t>Спеціальні умови лібералізації</a:t>
            </a:r>
          </a:p>
        </p:txBody>
      </p:sp>
      <p:sp>
        <p:nvSpPr>
          <p:cNvPr id="70" name="Rectangle 11"/>
          <p:cNvSpPr/>
          <p:nvPr/>
        </p:nvSpPr>
        <p:spPr>
          <a:xfrm>
            <a:off x="3390947" y="1816734"/>
            <a:ext cx="3190918" cy="7286325"/>
          </a:xfrm>
          <a:prstGeom prst="rect">
            <a:avLst/>
          </a:prstGeom>
          <a:noFill/>
          <a:ln w="19050" cmpd="sng">
            <a:solidFill>
              <a:srgbClr val="EF3E57"/>
            </a:solidFill>
            <a:prstDash val="dot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58"/>
          <p:cNvSpPr/>
          <p:nvPr/>
        </p:nvSpPr>
        <p:spPr>
          <a:xfrm>
            <a:off x="176048" y="1816734"/>
            <a:ext cx="3071603" cy="7286325"/>
          </a:xfrm>
          <a:prstGeom prst="rect">
            <a:avLst/>
          </a:prstGeom>
          <a:noFill/>
          <a:ln w="19050" cmpd="sng">
            <a:solidFill>
              <a:srgbClr val="18757F"/>
            </a:solidFill>
            <a:prstDash val="dot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3" name="Straight Connector 61"/>
          <p:cNvCxnSpPr/>
          <p:nvPr/>
        </p:nvCxnSpPr>
        <p:spPr>
          <a:xfrm>
            <a:off x="252249" y="1549430"/>
            <a:ext cx="2956728" cy="0"/>
          </a:xfrm>
          <a:prstGeom prst="line">
            <a:avLst/>
          </a:prstGeom>
          <a:ln w="12700" cmpd="sng">
            <a:solidFill>
              <a:srgbClr val="18757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63"/>
          <p:cNvCxnSpPr/>
          <p:nvPr/>
        </p:nvCxnSpPr>
        <p:spPr>
          <a:xfrm>
            <a:off x="3385549" y="1549430"/>
            <a:ext cx="3228904" cy="5962"/>
          </a:xfrm>
          <a:prstGeom prst="line">
            <a:avLst/>
          </a:prstGeom>
          <a:ln w="12700" cmpd="sng">
            <a:solidFill>
              <a:srgbClr val="ED565A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69"/>
          <p:cNvCxnSpPr/>
          <p:nvPr/>
        </p:nvCxnSpPr>
        <p:spPr>
          <a:xfrm>
            <a:off x="197003" y="2041163"/>
            <a:ext cx="3011975" cy="0"/>
          </a:xfrm>
          <a:prstGeom prst="line">
            <a:avLst/>
          </a:prstGeom>
          <a:ln w="19050" cmpd="sng">
            <a:solidFill>
              <a:srgbClr val="18757F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0"/>
          <p:cNvCxnSpPr/>
          <p:nvPr/>
        </p:nvCxnSpPr>
        <p:spPr>
          <a:xfrm>
            <a:off x="1062010" y="2406771"/>
            <a:ext cx="2130465" cy="0"/>
          </a:xfrm>
          <a:prstGeom prst="line">
            <a:avLst/>
          </a:prstGeom>
          <a:ln w="19050" cmpd="sng">
            <a:solidFill>
              <a:srgbClr val="18757F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2"/>
          <p:cNvCxnSpPr/>
          <p:nvPr/>
        </p:nvCxnSpPr>
        <p:spPr>
          <a:xfrm>
            <a:off x="1076205" y="2843888"/>
            <a:ext cx="2130465" cy="619"/>
          </a:xfrm>
          <a:prstGeom prst="line">
            <a:avLst/>
          </a:prstGeom>
          <a:ln w="19050" cmpd="sng">
            <a:solidFill>
              <a:srgbClr val="18757F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9"/>
          <p:cNvCxnSpPr/>
          <p:nvPr/>
        </p:nvCxnSpPr>
        <p:spPr>
          <a:xfrm>
            <a:off x="201377" y="3135470"/>
            <a:ext cx="3001731" cy="0"/>
          </a:xfrm>
          <a:prstGeom prst="line">
            <a:avLst/>
          </a:prstGeom>
          <a:ln w="19050" cmpd="sng">
            <a:solidFill>
              <a:srgbClr val="18757F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80"/>
          <p:cNvCxnSpPr/>
          <p:nvPr/>
        </p:nvCxnSpPr>
        <p:spPr>
          <a:xfrm flipV="1">
            <a:off x="176048" y="3410964"/>
            <a:ext cx="3071603" cy="6192"/>
          </a:xfrm>
          <a:prstGeom prst="line">
            <a:avLst/>
          </a:prstGeom>
          <a:ln w="19050" cmpd="sng">
            <a:solidFill>
              <a:srgbClr val="18757F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81"/>
          <p:cNvCxnSpPr/>
          <p:nvPr/>
        </p:nvCxnSpPr>
        <p:spPr>
          <a:xfrm>
            <a:off x="3942043" y="2897053"/>
            <a:ext cx="2630073" cy="4439"/>
          </a:xfrm>
          <a:prstGeom prst="line">
            <a:avLst/>
          </a:prstGeom>
          <a:ln w="19050" cmpd="sng">
            <a:solidFill>
              <a:srgbClr val="EF3E57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2" name="Прямоугольник 81"/>
          <p:cNvSpPr/>
          <p:nvPr/>
        </p:nvSpPr>
        <p:spPr>
          <a:xfrm>
            <a:off x="3093552" y="1150716"/>
            <a:ext cx="59166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cs typeface="PFDinTextCondPro-Regular"/>
              </a:rPr>
              <a:t>0% </a:t>
            </a:r>
            <a:endParaRPr lang="uk-UA" dirty="0"/>
          </a:p>
        </p:txBody>
      </p:sp>
      <p:cxnSp>
        <p:nvCxnSpPr>
          <p:cNvPr id="85" name="Straight Connector 63"/>
          <p:cNvCxnSpPr/>
          <p:nvPr/>
        </p:nvCxnSpPr>
        <p:spPr>
          <a:xfrm>
            <a:off x="3385549" y="1185130"/>
            <a:ext cx="3228904" cy="5962"/>
          </a:xfrm>
          <a:prstGeom prst="line">
            <a:avLst/>
          </a:prstGeom>
          <a:ln w="12700" cmpd="sng">
            <a:solidFill>
              <a:srgbClr val="ED565A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61"/>
          <p:cNvCxnSpPr/>
          <p:nvPr/>
        </p:nvCxnSpPr>
        <p:spPr>
          <a:xfrm>
            <a:off x="252249" y="1185130"/>
            <a:ext cx="2956728" cy="0"/>
          </a:xfrm>
          <a:prstGeom prst="line">
            <a:avLst/>
          </a:prstGeom>
          <a:ln w="12700" cmpd="sng">
            <a:solidFill>
              <a:srgbClr val="18757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1" name="Title 1"/>
          <p:cNvSpPr txBox="1">
            <a:spLocks/>
          </p:cNvSpPr>
          <p:nvPr/>
        </p:nvSpPr>
        <p:spPr>
          <a:xfrm>
            <a:off x="911735" y="65956"/>
            <a:ext cx="5315117" cy="6225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uk-UA" sz="2800" dirty="0">
                <a:solidFill>
                  <a:srgbClr val="0C4A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ДОСТУП ДО РИНКУ ІЗРАЇЛЮ</a:t>
            </a:r>
            <a:endParaRPr lang="en-US" sz="2800" dirty="0">
              <a:solidFill>
                <a:srgbClr val="0C4A8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7" name="TextBox 166"/>
          <p:cNvSpPr txBox="1"/>
          <p:nvPr/>
        </p:nvSpPr>
        <p:spPr>
          <a:xfrm>
            <a:off x="3848492" y="2035368"/>
            <a:ext cx="230826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dirty="0">
                <a:cs typeface="PFDinTextCondPro-Light"/>
              </a:rPr>
              <a:t>лікарські засоби</a:t>
            </a:r>
          </a:p>
        </p:txBody>
      </p:sp>
      <p:sp>
        <p:nvSpPr>
          <p:cNvPr id="168" name="TextBox 167"/>
          <p:cNvSpPr txBox="1"/>
          <p:nvPr/>
        </p:nvSpPr>
        <p:spPr>
          <a:xfrm>
            <a:off x="3872717" y="3225084"/>
            <a:ext cx="230826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dirty="0">
                <a:cs typeface="Arial" panose="020B0604020202020204" pitchFamily="34" charset="0"/>
              </a:rPr>
              <a:t>добрива</a:t>
            </a:r>
          </a:p>
        </p:txBody>
      </p:sp>
      <p:cxnSp>
        <p:nvCxnSpPr>
          <p:cNvPr id="170" name="Straight Connector 81"/>
          <p:cNvCxnSpPr/>
          <p:nvPr/>
        </p:nvCxnSpPr>
        <p:spPr>
          <a:xfrm>
            <a:off x="3507017" y="2043142"/>
            <a:ext cx="3074849" cy="45741"/>
          </a:xfrm>
          <a:prstGeom prst="line">
            <a:avLst/>
          </a:prstGeom>
          <a:ln w="19050" cmpd="sng">
            <a:solidFill>
              <a:srgbClr val="EF3E57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1" name="Straight Connector 81"/>
          <p:cNvCxnSpPr/>
          <p:nvPr/>
        </p:nvCxnSpPr>
        <p:spPr>
          <a:xfrm flipV="1">
            <a:off x="3942043" y="2274261"/>
            <a:ext cx="2634800" cy="22719"/>
          </a:xfrm>
          <a:prstGeom prst="line">
            <a:avLst/>
          </a:prstGeom>
          <a:ln w="19050" cmpd="sng">
            <a:solidFill>
              <a:srgbClr val="EF3E57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1500103" y="1774100"/>
            <a:ext cx="4042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>
                <a:solidFill>
                  <a:srgbClr val="094170"/>
                </a:solidFill>
                <a:cs typeface="PFDinTextCondPro-Medium"/>
              </a:rPr>
              <a:t>0%</a:t>
            </a:r>
            <a:endParaRPr lang="ru-RU" sz="1400" b="1" dirty="0">
              <a:solidFill>
                <a:srgbClr val="094170"/>
              </a:solidFill>
            </a:endParaRPr>
          </a:p>
        </p:txBody>
      </p:sp>
      <p:cxnSp>
        <p:nvCxnSpPr>
          <p:cNvPr id="181" name="Straight Connector 69"/>
          <p:cNvCxnSpPr/>
          <p:nvPr/>
        </p:nvCxnSpPr>
        <p:spPr>
          <a:xfrm>
            <a:off x="305716" y="4602021"/>
            <a:ext cx="2970027" cy="0"/>
          </a:xfrm>
          <a:prstGeom prst="line">
            <a:avLst/>
          </a:prstGeom>
          <a:ln w="19050" cmpd="sng">
            <a:solidFill>
              <a:srgbClr val="18757F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2" name="TextBox 181"/>
          <p:cNvSpPr txBox="1"/>
          <p:nvPr/>
        </p:nvSpPr>
        <p:spPr>
          <a:xfrm>
            <a:off x="429410" y="4575812"/>
            <a:ext cx="24984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400" b="1" dirty="0">
                <a:solidFill>
                  <a:srgbClr val="094170"/>
                </a:solidFill>
                <a:latin typeface="+mj-lt"/>
                <a:cs typeface="PFDinTextCondPro-Medium"/>
              </a:rPr>
              <a:t>Перехід до 0% за років:</a:t>
            </a:r>
          </a:p>
        </p:txBody>
      </p:sp>
      <p:cxnSp>
        <p:nvCxnSpPr>
          <p:cNvPr id="183" name="Straight Connector 69"/>
          <p:cNvCxnSpPr>
            <a:cxnSpLocks/>
          </p:cNvCxnSpPr>
          <p:nvPr/>
        </p:nvCxnSpPr>
        <p:spPr>
          <a:xfrm>
            <a:off x="176048" y="4859535"/>
            <a:ext cx="3099695" cy="11704"/>
          </a:xfrm>
          <a:prstGeom prst="line">
            <a:avLst/>
          </a:prstGeom>
          <a:ln w="19050" cmpd="sng">
            <a:solidFill>
              <a:srgbClr val="18757F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4" name="TextBox 183"/>
          <p:cNvSpPr txBox="1"/>
          <p:nvPr/>
        </p:nvSpPr>
        <p:spPr>
          <a:xfrm>
            <a:off x="183955" y="5806639"/>
            <a:ext cx="3005141" cy="12582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 algn="just">
              <a:lnSpc>
                <a:spcPts val="900"/>
              </a:lnSpc>
            </a:pPr>
            <a:r>
              <a:rPr lang="en-US" sz="1200" b="1" dirty="0">
                <a:solidFill>
                  <a:srgbClr val="094170"/>
                </a:solidFill>
                <a:cs typeface="Arial" panose="020B0604020202020204" pitchFamily="34" charset="0"/>
              </a:rPr>
              <a:t>5:</a:t>
            </a:r>
            <a:r>
              <a:rPr lang="en-US" sz="1200" dirty="0">
                <a:solidFill>
                  <a:srgbClr val="094170"/>
                </a:solidFill>
                <a:cs typeface="Arial" panose="020B0604020202020204" pitchFamily="34" charset="0"/>
              </a:rPr>
              <a:t> </a:t>
            </a:r>
            <a:r>
              <a:rPr lang="uk-UA" sz="1200" dirty="0">
                <a:solidFill>
                  <a:srgbClr val="094170"/>
                </a:solidFill>
                <a:cs typeface="Arial" panose="020B0604020202020204" pitchFamily="34" charset="0"/>
              </a:rPr>
              <a:t> </a:t>
            </a: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м'ясо</a:t>
            </a: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 качки </a:t>
            </a: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морожене</a:t>
            </a: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 та </a:t>
            </a: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субпродукти</a:t>
            </a:r>
            <a:endParaRPr lang="ru-RU" sz="1200" dirty="0">
              <a:solidFill>
                <a:srgbClr val="094170"/>
              </a:solidFill>
              <a:cs typeface="Arial" panose="020B0604020202020204" pitchFamily="34" charset="0"/>
            </a:endParaRPr>
          </a:p>
          <a:p>
            <a:pPr marL="180975" indent="-180975" algn="just">
              <a:lnSpc>
                <a:spcPts val="900"/>
              </a:lnSpc>
              <a:buFont typeface="Arial" panose="020B0604020202020204" pitchFamily="34" charset="0"/>
              <a:buChar char="•"/>
            </a:pP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риба</a:t>
            </a: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, </a:t>
            </a: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продукти</a:t>
            </a: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 з </a:t>
            </a: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риби</a:t>
            </a: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 та </a:t>
            </a: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ракоподібні</a:t>
            </a:r>
            <a:endParaRPr lang="ru-RU" sz="1200" dirty="0">
              <a:solidFill>
                <a:srgbClr val="094170"/>
              </a:solidFill>
              <a:cs typeface="Arial" panose="020B0604020202020204" pitchFamily="34" charset="0"/>
            </a:endParaRPr>
          </a:p>
          <a:p>
            <a:pPr marL="180975" indent="-180975" algn="just">
              <a:lnSpc>
                <a:spcPts val="900"/>
              </a:lnSpc>
              <a:buFont typeface="Arial" panose="020B0604020202020204" pitchFamily="34" charset="0"/>
              <a:buChar char="•"/>
            </a:pP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борошно</a:t>
            </a: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 </a:t>
            </a:r>
          </a:p>
          <a:p>
            <a:pPr marL="180975" indent="-180975" algn="just">
              <a:lnSpc>
                <a:spcPts val="900"/>
              </a:lnSpc>
              <a:buFont typeface="Arial" panose="020B0604020202020204" pitchFamily="34" charset="0"/>
              <a:buChar char="•"/>
            </a:pP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крохмаль</a:t>
            </a: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 </a:t>
            </a: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кукурудзяний</a:t>
            </a:r>
            <a:endParaRPr lang="ru-RU" sz="1200" dirty="0">
              <a:solidFill>
                <a:srgbClr val="094170"/>
              </a:solidFill>
              <a:cs typeface="Arial" panose="020B0604020202020204" pitchFamily="34" charset="0"/>
            </a:endParaRPr>
          </a:p>
          <a:p>
            <a:pPr marL="180975" indent="-180975" algn="just">
              <a:lnSpc>
                <a:spcPts val="900"/>
              </a:lnSpc>
              <a:buFont typeface="Arial" panose="020B0604020202020204" pitchFamily="34" charset="0"/>
              <a:buChar char="•"/>
            </a:pP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рослинні</a:t>
            </a: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 </a:t>
            </a: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олії</a:t>
            </a: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 (</a:t>
            </a: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арахісова</a:t>
            </a: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, </a:t>
            </a: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пальмова</a:t>
            </a: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,     </a:t>
            </a: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кокосова</a:t>
            </a: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, </a:t>
            </a: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лляна</a:t>
            </a: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, </a:t>
            </a: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кукурудзяна</a:t>
            </a: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,</a:t>
            </a:r>
            <a:r>
              <a:rPr lang="en-US" sz="1200" dirty="0">
                <a:solidFill>
                  <a:srgbClr val="094170"/>
                </a:solidFill>
                <a:cs typeface="Arial" panose="020B0604020202020204" pitchFamily="34" charset="0"/>
              </a:rPr>
              <a:t> </a:t>
            </a: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рицинова</a:t>
            </a: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)</a:t>
            </a:r>
          </a:p>
          <a:p>
            <a:pPr marL="180975" indent="-180975" algn="just">
              <a:lnSpc>
                <a:spcPts val="900"/>
              </a:lnSpc>
              <a:buFont typeface="Arial" panose="020B0604020202020204" pitchFamily="34" charset="0"/>
              <a:buChar char="•"/>
            </a:pP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консерви</a:t>
            </a: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 з </a:t>
            </a: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м’яса</a:t>
            </a:r>
            <a:endParaRPr lang="ru-RU" sz="1200" dirty="0">
              <a:solidFill>
                <a:srgbClr val="094170"/>
              </a:solidFill>
              <a:cs typeface="Arial" panose="020B0604020202020204" pitchFamily="34" charset="0"/>
            </a:endParaRPr>
          </a:p>
          <a:p>
            <a:pPr marL="180975" indent="-180975" algn="just">
              <a:lnSpc>
                <a:spcPts val="900"/>
              </a:lnSpc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соки, </a:t>
            </a: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овочі</a:t>
            </a: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, плоди</a:t>
            </a:r>
          </a:p>
          <a:p>
            <a:pPr marL="180975" indent="-180975" algn="just">
              <a:lnSpc>
                <a:spcPts val="900"/>
              </a:lnSpc>
              <a:buFont typeface="Arial" panose="020B0604020202020204" pitchFamily="34" charset="0"/>
              <a:buChar char="•"/>
            </a:pP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кондитерські</a:t>
            </a: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 </a:t>
            </a: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вироби</a:t>
            </a: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, желатин </a:t>
            </a: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тощо</a:t>
            </a:r>
            <a:endParaRPr lang="uk-UA" sz="1200" dirty="0">
              <a:solidFill>
                <a:srgbClr val="094170"/>
              </a:solidFill>
              <a:cs typeface="Arial" panose="020B0604020202020204" pitchFamily="34" charset="0"/>
            </a:endParaRPr>
          </a:p>
        </p:txBody>
      </p:sp>
      <p:sp>
        <p:nvSpPr>
          <p:cNvPr id="185" name="TextBox 184"/>
          <p:cNvSpPr txBox="1"/>
          <p:nvPr/>
        </p:nvSpPr>
        <p:spPr>
          <a:xfrm>
            <a:off x="197003" y="7183805"/>
            <a:ext cx="3242998" cy="357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>
              <a:lnSpc>
                <a:spcPts val="1000"/>
              </a:lnSpc>
            </a:pPr>
            <a:r>
              <a:rPr lang="en-US" sz="1200" b="1" dirty="0">
                <a:solidFill>
                  <a:srgbClr val="094170"/>
                </a:solidFill>
                <a:cs typeface="Arial" panose="020B0604020202020204" pitchFamily="34" charset="0"/>
              </a:rPr>
              <a:t>7:</a:t>
            </a:r>
            <a:r>
              <a:rPr lang="en-US" sz="1200" dirty="0">
                <a:solidFill>
                  <a:srgbClr val="094170"/>
                </a:solidFill>
                <a:cs typeface="Arial" panose="020B0604020202020204" pitchFamily="34" charset="0"/>
              </a:rPr>
              <a:t> </a:t>
            </a:r>
            <a:r>
              <a:rPr lang="uk-UA" sz="1200" dirty="0">
                <a:solidFill>
                  <a:srgbClr val="094170"/>
                </a:solidFill>
                <a:cs typeface="Arial" panose="020B0604020202020204" pitchFamily="34" charset="0"/>
              </a:rPr>
              <a:t> </a:t>
            </a: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екстракт</a:t>
            </a: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 </a:t>
            </a: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солодовий</a:t>
            </a: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 </a:t>
            </a:r>
          </a:p>
          <a:p>
            <a:pPr marL="180975" indent="-180975">
              <a:lnSpc>
                <a:spcPts val="1000"/>
              </a:lnSpc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кетчуп та </a:t>
            </a: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домашні</a:t>
            </a: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 </a:t>
            </a: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соуси</a:t>
            </a:r>
            <a:endParaRPr lang="uk-UA" sz="1200" dirty="0">
              <a:solidFill>
                <a:srgbClr val="094170"/>
              </a:solidFill>
              <a:cs typeface="Arial" panose="020B0604020202020204" pitchFamily="34" charset="0"/>
            </a:endParaRPr>
          </a:p>
        </p:txBody>
      </p:sp>
      <p:sp>
        <p:nvSpPr>
          <p:cNvPr id="190" name="TextBox 189"/>
          <p:cNvSpPr txBox="1"/>
          <p:nvPr/>
        </p:nvSpPr>
        <p:spPr>
          <a:xfrm>
            <a:off x="183955" y="7958246"/>
            <a:ext cx="260555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ts val="900"/>
              </a:lnSpc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rgbClr val="23467C"/>
                </a:solidFill>
                <a:cs typeface="Arial" panose="020B0604020202020204" pitchFamily="34" charset="0"/>
              </a:rPr>
              <a:t>капуста, </a:t>
            </a:r>
            <a:r>
              <a:rPr lang="ru-RU" sz="1200" dirty="0" err="1">
                <a:solidFill>
                  <a:srgbClr val="23467C"/>
                </a:solidFill>
                <a:cs typeface="Arial" panose="020B0604020202020204" pitchFamily="34" charset="0"/>
              </a:rPr>
              <a:t>огірки</a:t>
            </a:r>
            <a:r>
              <a:rPr lang="ru-RU" sz="1200" dirty="0">
                <a:solidFill>
                  <a:srgbClr val="23467C"/>
                </a:solidFill>
                <a:cs typeface="Arial" panose="020B0604020202020204" pitchFamily="34" charset="0"/>
              </a:rPr>
              <a:t> </a:t>
            </a:r>
            <a:r>
              <a:rPr lang="ru-RU" sz="1200" dirty="0" err="1">
                <a:solidFill>
                  <a:srgbClr val="23467C"/>
                </a:solidFill>
                <a:cs typeface="Arial" panose="020B0604020202020204" pitchFamily="34" charset="0"/>
              </a:rPr>
              <a:t>свіжі</a:t>
            </a:r>
            <a:endParaRPr lang="ru-RU" sz="1200" dirty="0">
              <a:solidFill>
                <a:srgbClr val="23467C"/>
              </a:solidFill>
              <a:cs typeface="Arial" panose="020B0604020202020204" pitchFamily="34" charset="0"/>
            </a:endParaRPr>
          </a:p>
          <a:p>
            <a:pPr marL="171450" indent="-171450">
              <a:lnSpc>
                <a:spcPts val="900"/>
              </a:lnSpc>
              <a:buFont typeface="Arial" panose="020B0604020202020204" pitchFamily="34" charset="0"/>
              <a:buChar char="•"/>
            </a:pPr>
            <a:r>
              <a:rPr lang="ru-RU" sz="1200" dirty="0" err="1">
                <a:solidFill>
                  <a:srgbClr val="23467C"/>
                </a:solidFill>
                <a:cs typeface="Arial" panose="020B0604020202020204" pitchFamily="34" charset="0"/>
              </a:rPr>
              <a:t>окремі</a:t>
            </a:r>
            <a:r>
              <a:rPr lang="ru-RU" sz="1200" dirty="0">
                <a:solidFill>
                  <a:srgbClr val="23467C"/>
                </a:solidFill>
                <a:cs typeface="Arial" panose="020B0604020202020204" pitchFamily="34" charset="0"/>
              </a:rPr>
              <a:t> </a:t>
            </a:r>
            <a:r>
              <a:rPr lang="ru-RU" sz="1200" dirty="0" err="1">
                <a:solidFill>
                  <a:srgbClr val="23467C"/>
                </a:solidFill>
                <a:cs typeface="Arial" panose="020B0604020202020204" pitchFamily="34" charset="0"/>
              </a:rPr>
              <a:t>види</a:t>
            </a:r>
            <a:r>
              <a:rPr lang="ru-RU" sz="1200" dirty="0">
                <a:solidFill>
                  <a:srgbClr val="23467C"/>
                </a:solidFill>
                <a:cs typeface="Arial" panose="020B0604020202020204" pitchFamily="34" charset="0"/>
              </a:rPr>
              <a:t> молока та </a:t>
            </a:r>
            <a:r>
              <a:rPr lang="ru-RU" sz="1200" dirty="0" err="1">
                <a:solidFill>
                  <a:srgbClr val="23467C"/>
                </a:solidFill>
                <a:cs typeface="Arial" panose="020B0604020202020204" pitchFamily="34" charset="0"/>
              </a:rPr>
              <a:t>вершків</a:t>
            </a:r>
            <a:endParaRPr lang="uk-UA" sz="1200" dirty="0">
              <a:solidFill>
                <a:srgbClr val="23467C"/>
              </a:solidFill>
              <a:cs typeface="Arial" panose="020B0604020202020204" pitchFamily="34" charset="0"/>
            </a:endParaRPr>
          </a:p>
        </p:txBody>
      </p:sp>
      <p:sp>
        <p:nvSpPr>
          <p:cNvPr id="194" name="TextBox 193"/>
          <p:cNvSpPr txBox="1"/>
          <p:nvPr/>
        </p:nvSpPr>
        <p:spPr>
          <a:xfrm>
            <a:off x="305716" y="8794826"/>
            <a:ext cx="2030226" cy="219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ts val="900"/>
              </a:lnSpc>
              <a:buFont typeface="Arial" panose="020B0604020202020204" pitchFamily="34" charset="0"/>
              <a:buChar char="•"/>
            </a:pPr>
            <a:r>
              <a:rPr lang="uk-UA" sz="1200" dirty="0">
                <a:solidFill>
                  <a:srgbClr val="23467C"/>
                </a:solidFill>
                <a:cs typeface="Arial" panose="020B0604020202020204" pitchFamily="34" charset="0"/>
              </a:rPr>
              <a:t>окремі чутливі товари</a:t>
            </a:r>
            <a:endParaRPr lang="en-US" sz="1200" dirty="0">
              <a:solidFill>
                <a:srgbClr val="23467C"/>
              </a:solidFill>
              <a:cs typeface="Arial" panose="020B0604020202020204" pitchFamily="34" charset="0"/>
            </a:endParaRPr>
          </a:p>
        </p:txBody>
      </p:sp>
      <p:sp>
        <p:nvSpPr>
          <p:cNvPr id="195" name="TextBox 194"/>
          <p:cNvSpPr txBox="1"/>
          <p:nvPr/>
        </p:nvSpPr>
        <p:spPr>
          <a:xfrm>
            <a:off x="3772672" y="4578040"/>
            <a:ext cx="24984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400" b="1" dirty="0">
                <a:solidFill>
                  <a:srgbClr val="EF3E57"/>
                </a:solidFill>
                <a:latin typeface="+mj-lt"/>
                <a:cs typeface="PFDinTextCondPro-Medium"/>
              </a:rPr>
              <a:t>Перехід до 0% за років:</a:t>
            </a:r>
          </a:p>
        </p:txBody>
      </p:sp>
      <p:cxnSp>
        <p:nvCxnSpPr>
          <p:cNvPr id="196" name="Straight Connector 69"/>
          <p:cNvCxnSpPr>
            <a:cxnSpLocks/>
          </p:cNvCxnSpPr>
          <p:nvPr/>
        </p:nvCxnSpPr>
        <p:spPr>
          <a:xfrm flipV="1">
            <a:off x="3385547" y="4859535"/>
            <a:ext cx="3157458" cy="11704"/>
          </a:xfrm>
          <a:prstGeom prst="line">
            <a:avLst/>
          </a:prstGeom>
          <a:ln w="19050" cmpd="sng">
            <a:solidFill>
              <a:srgbClr val="EF3E57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9" name="TextBox 198"/>
          <p:cNvSpPr txBox="1"/>
          <p:nvPr/>
        </p:nvSpPr>
        <p:spPr>
          <a:xfrm>
            <a:off x="3540307" y="7196533"/>
            <a:ext cx="2919388" cy="357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>
              <a:lnSpc>
                <a:spcPts val="1000"/>
              </a:lnSpc>
            </a:pPr>
            <a:r>
              <a:rPr lang="en-US" sz="1200" b="1" dirty="0">
                <a:solidFill>
                  <a:srgbClr val="FF0000"/>
                </a:solidFill>
                <a:cs typeface="Arial" panose="020B0604020202020204" pitchFamily="34" charset="0"/>
              </a:rPr>
              <a:t>7:</a:t>
            </a:r>
            <a:r>
              <a:rPr lang="en-US" sz="1200" dirty="0">
                <a:solidFill>
                  <a:srgbClr val="FF0000"/>
                </a:solidFill>
                <a:cs typeface="Arial" panose="020B0604020202020204" pitchFamily="34" charset="0"/>
              </a:rPr>
              <a:t> </a:t>
            </a:r>
            <a:r>
              <a:rPr lang="uk-UA" sz="1200" dirty="0">
                <a:solidFill>
                  <a:srgbClr val="FF0000"/>
                </a:solidFill>
                <a:cs typeface="Arial" panose="020B0604020202020204" pitchFamily="34" charset="0"/>
              </a:rPr>
              <a:t> </a:t>
            </a:r>
            <a:r>
              <a:rPr lang="ru-RU" sz="1200" dirty="0" err="1">
                <a:cs typeface="Arial" panose="020B0604020202020204" pitchFamily="34" charset="0"/>
              </a:rPr>
              <a:t>шампуні</a:t>
            </a:r>
            <a:r>
              <a:rPr lang="ru-RU" sz="1200" dirty="0">
                <a:cs typeface="Arial" panose="020B0604020202020204" pitchFamily="34" charset="0"/>
              </a:rPr>
              <a:t> </a:t>
            </a:r>
          </a:p>
          <a:p>
            <a:pPr marL="180975" indent="-180975">
              <a:lnSpc>
                <a:spcPts val="1000"/>
              </a:lnSpc>
              <a:buFont typeface="Arial" panose="020B0604020202020204" pitchFamily="34" charset="0"/>
              <a:buChar char="•"/>
            </a:pPr>
            <a:r>
              <a:rPr lang="ru-RU" sz="1200" dirty="0" err="1">
                <a:cs typeface="Arial" panose="020B0604020202020204" pitchFamily="34" charset="0"/>
              </a:rPr>
              <a:t>меблі</a:t>
            </a:r>
            <a:r>
              <a:rPr lang="ru-RU" sz="1200" dirty="0">
                <a:cs typeface="Arial" panose="020B0604020202020204" pitchFamily="34" charset="0"/>
              </a:rPr>
              <a:t> та </a:t>
            </a:r>
            <a:r>
              <a:rPr lang="ru-RU" sz="1200" dirty="0" err="1">
                <a:cs typeface="Arial" panose="020B0604020202020204" pitchFamily="34" charset="0"/>
              </a:rPr>
              <a:t>їх</a:t>
            </a:r>
            <a:r>
              <a:rPr lang="ru-RU" sz="1200" dirty="0">
                <a:cs typeface="Arial" panose="020B0604020202020204" pitchFamily="34" charset="0"/>
              </a:rPr>
              <a:t> </a:t>
            </a:r>
            <a:r>
              <a:rPr lang="ru-RU" sz="1200" dirty="0" err="1">
                <a:cs typeface="Arial" panose="020B0604020202020204" pitchFamily="34" charset="0"/>
              </a:rPr>
              <a:t>частин</a:t>
            </a:r>
            <a:endParaRPr lang="uk-UA" sz="1200" dirty="0">
              <a:cs typeface="Arial" panose="020B0604020202020204" pitchFamily="34" charset="0"/>
            </a:endParaRPr>
          </a:p>
        </p:txBody>
      </p:sp>
      <p:cxnSp>
        <p:nvCxnSpPr>
          <p:cNvPr id="200" name="Straight Connector 69"/>
          <p:cNvCxnSpPr/>
          <p:nvPr/>
        </p:nvCxnSpPr>
        <p:spPr>
          <a:xfrm>
            <a:off x="3494506" y="4615669"/>
            <a:ext cx="3087360" cy="0"/>
          </a:xfrm>
          <a:prstGeom prst="line">
            <a:avLst/>
          </a:prstGeom>
          <a:ln w="19050" cmpd="sng">
            <a:solidFill>
              <a:srgbClr val="EF3E57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1" name="TextBox 200"/>
          <p:cNvSpPr txBox="1"/>
          <p:nvPr/>
        </p:nvSpPr>
        <p:spPr>
          <a:xfrm>
            <a:off x="4836047" y="1771406"/>
            <a:ext cx="4042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>
                <a:solidFill>
                  <a:srgbClr val="EF3E57"/>
                </a:solidFill>
                <a:cs typeface="PFDinTextCondPro-Medium"/>
              </a:rPr>
              <a:t>0%</a:t>
            </a:r>
            <a:endParaRPr lang="ru-RU" sz="1400" b="1" dirty="0">
              <a:solidFill>
                <a:srgbClr val="EF3E57"/>
              </a:solidFill>
            </a:endParaRPr>
          </a:p>
        </p:txBody>
      </p:sp>
      <p:sp>
        <p:nvSpPr>
          <p:cNvPr id="202" name="TextBox 201"/>
          <p:cNvSpPr txBox="1"/>
          <p:nvPr/>
        </p:nvSpPr>
        <p:spPr>
          <a:xfrm>
            <a:off x="183955" y="5068216"/>
            <a:ext cx="3171511" cy="5657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>
              <a:lnSpc>
                <a:spcPts val="900"/>
              </a:lnSpc>
            </a:pPr>
            <a:r>
              <a:rPr lang="ru-RU" sz="1200" b="1" dirty="0">
                <a:solidFill>
                  <a:srgbClr val="094170"/>
                </a:solidFill>
                <a:cs typeface="PFDinTextCondPro-Medium"/>
              </a:rPr>
              <a:t>3:  </a:t>
            </a: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горіхи</a:t>
            </a: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, </a:t>
            </a: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спеції</a:t>
            </a: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, </a:t>
            </a:r>
          </a:p>
          <a:p>
            <a:pPr marL="180975" indent="-180975">
              <a:lnSpc>
                <a:spcPts val="900"/>
              </a:lnSpc>
              <a:buFont typeface="Arial" panose="020B0604020202020204" pitchFamily="34" charset="0"/>
              <a:buChar char="•"/>
            </a:pP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насіння</a:t>
            </a: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 </a:t>
            </a:r>
          </a:p>
          <a:p>
            <a:pPr marL="180975" indent="-180975">
              <a:lnSpc>
                <a:spcPts val="900"/>
              </a:lnSpc>
              <a:buFont typeface="Arial" panose="020B0604020202020204" pitchFamily="34" charset="0"/>
              <a:buChar char="•"/>
            </a:pP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плодове</a:t>
            </a: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 пюре</a:t>
            </a:r>
          </a:p>
          <a:p>
            <a:pPr marL="180975" indent="-180975">
              <a:lnSpc>
                <a:spcPts val="900"/>
              </a:lnSpc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тютюн </a:t>
            </a: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тощо</a:t>
            </a:r>
            <a:endParaRPr lang="uk-UA" sz="1200" dirty="0">
              <a:solidFill>
                <a:srgbClr val="094170"/>
              </a:solidFill>
              <a:cs typeface="Arial" panose="020B0604020202020204" pitchFamily="34" charset="0"/>
            </a:endParaRPr>
          </a:p>
        </p:txBody>
      </p:sp>
      <p:sp>
        <p:nvSpPr>
          <p:cNvPr id="204" name="TextBox 203"/>
          <p:cNvSpPr txBox="1"/>
          <p:nvPr/>
        </p:nvSpPr>
        <p:spPr>
          <a:xfrm>
            <a:off x="3516499" y="8784885"/>
            <a:ext cx="3663070" cy="219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ts val="900"/>
              </a:lnSpc>
              <a:buFont typeface="Arial" panose="020B0604020202020204" pitchFamily="34" charset="0"/>
              <a:buChar char="•"/>
            </a:pPr>
            <a:r>
              <a:rPr lang="ru-RU" sz="1200" dirty="0" err="1">
                <a:latin typeface="+mj-lt"/>
                <a:cs typeface="PFDinTextCondPro-Light"/>
              </a:rPr>
              <a:t>ювелірні</a:t>
            </a:r>
            <a:r>
              <a:rPr lang="ru-RU" sz="1200" dirty="0">
                <a:latin typeface="+mj-lt"/>
                <a:cs typeface="PFDinTextCondPro-Light"/>
              </a:rPr>
              <a:t> </a:t>
            </a:r>
            <a:r>
              <a:rPr lang="ru-RU" sz="1200" dirty="0" err="1">
                <a:latin typeface="+mj-lt"/>
                <a:cs typeface="PFDinTextCondPro-Light"/>
              </a:rPr>
              <a:t>вироби</a:t>
            </a:r>
            <a:r>
              <a:rPr lang="ru-RU" sz="1200" dirty="0">
                <a:latin typeface="+mj-lt"/>
                <a:cs typeface="PFDinTextCondPro-Light"/>
              </a:rPr>
              <a:t> з </a:t>
            </a:r>
            <a:r>
              <a:rPr lang="ru-RU" sz="1200" dirty="0" err="1">
                <a:latin typeface="+mj-lt"/>
                <a:cs typeface="PFDinTextCondPro-Light"/>
              </a:rPr>
              <a:t>дорогоцінних</a:t>
            </a:r>
            <a:r>
              <a:rPr lang="ru-RU" sz="1200" dirty="0">
                <a:latin typeface="+mj-lt"/>
                <a:cs typeface="PFDinTextCondPro-Light"/>
              </a:rPr>
              <a:t> </a:t>
            </a:r>
            <a:r>
              <a:rPr lang="ru-RU" sz="1200" dirty="0" err="1">
                <a:latin typeface="+mj-lt"/>
                <a:cs typeface="PFDinTextCondPro-Light"/>
              </a:rPr>
              <a:t>металів</a:t>
            </a:r>
            <a:endParaRPr lang="en-US" sz="1200" dirty="0">
              <a:latin typeface="+mj-lt"/>
              <a:cs typeface="PFDinTextCondPro-Light"/>
            </a:endParaRPr>
          </a:p>
        </p:txBody>
      </p:sp>
      <p:sp>
        <p:nvSpPr>
          <p:cNvPr id="205" name="TextBox 204"/>
          <p:cNvSpPr txBox="1"/>
          <p:nvPr/>
        </p:nvSpPr>
        <p:spPr>
          <a:xfrm>
            <a:off x="3847879" y="2306158"/>
            <a:ext cx="230826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dirty="0" err="1">
                <a:cs typeface="PFDinTextCondPro-Light"/>
              </a:rPr>
              <a:t>парфюмерно</a:t>
            </a:r>
            <a:r>
              <a:rPr lang="uk-UA" sz="1100" dirty="0">
                <a:cs typeface="PFDinTextCondPro-Light"/>
              </a:rPr>
              <a:t>-косметичні засоби</a:t>
            </a:r>
          </a:p>
        </p:txBody>
      </p:sp>
      <p:sp>
        <p:nvSpPr>
          <p:cNvPr id="207" name="TextBox 206"/>
          <p:cNvSpPr txBox="1"/>
          <p:nvPr/>
        </p:nvSpPr>
        <p:spPr>
          <a:xfrm>
            <a:off x="3860068" y="2944513"/>
            <a:ext cx="31823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dirty="0">
                <a:cs typeface="Arial" panose="020B0604020202020204" pitchFamily="34" charset="0"/>
              </a:rPr>
              <a:t>паперова продукція</a:t>
            </a:r>
          </a:p>
        </p:txBody>
      </p:sp>
      <p:sp>
        <p:nvSpPr>
          <p:cNvPr id="206" name="TextBox 205"/>
          <p:cNvSpPr txBox="1"/>
          <p:nvPr/>
        </p:nvSpPr>
        <p:spPr>
          <a:xfrm>
            <a:off x="3839010" y="2601391"/>
            <a:ext cx="288539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err="1">
                <a:cs typeface="PFDinTextCondPro-Light"/>
              </a:rPr>
              <a:t>продукція</a:t>
            </a:r>
            <a:r>
              <a:rPr lang="ru-RU" sz="1100" dirty="0">
                <a:cs typeface="PFDinTextCondPro-Light"/>
              </a:rPr>
              <a:t> </a:t>
            </a:r>
            <a:r>
              <a:rPr lang="ru-RU" sz="1100" dirty="0" err="1">
                <a:cs typeface="PFDinTextCondPro-Light"/>
              </a:rPr>
              <a:t>хімічної</a:t>
            </a:r>
            <a:r>
              <a:rPr lang="ru-RU" sz="1100" dirty="0">
                <a:cs typeface="PFDinTextCondPro-Light"/>
              </a:rPr>
              <a:t> та </a:t>
            </a:r>
            <a:r>
              <a:rPr lang="ru-RU" sz="1100" dirty="0" err="1">
                <a:cs typeface="PFDinTextCondPro-Light"/>
              </a:rPr>
              <a:t>легкої</a:t>
            </a:r>
            <a:r>
              <a:rPr lang="ru-RU" sz="1100" dirty="0">
                <a:cs typeface="PFDinTextCondPro-Light"/>
              </a:rPr>
              <a:t> </a:t>
            </a:r>
            <a:r>
              <a:rPr lang="ru-RU" sz="1100" dirty="0" err="1">
                <a:cs typeface="PFDinTextCondPro-Light"/>
              </a:rPr>
              <a:t>промисловості</a:t>
            </a:r>
            <a:endParaRPr lang="uk-UA" sz="1100" dirty="0">
              <a:cs typeface="PFDinTextCondPro-Light"/>
            </a:endParaRPr>
          </a:p>
        </p:txBody>
      </p:sp>
      <p:sp>
        <p:nvSpPr>
          <p:cNvPr id="208" name="TextBox 207"/>
          <p:cNvSpPr txBox="1"/>
          <p:nvPr/>
        </p:nvSpPr>
        <p:spPr>
          <a:xfrm>
            <a:off x="3872717" y="3525614"/>
            <a:ext cx="31823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dirty="0">
                <a:cs typeface="Arial" panose="020B0604020202020204" pitchFamily="34" charset="0"/>
              </a:rPr>
              <a:t>будівельні матеріали</a:t>
            </a:r>
          </a:p>
        </p:txBody>
      </p:sp>
      <p:sp>
        <p:nvSpPr>
          <p:cNvPr id="209" name="TextBox 208"/>
          <p:cNvSpPr txBox="1"/>
          <p:nvPr/>
        </p:nvSpPr>
        <p:spPr>
          <a:xfrm>
            <a:off x="3859750" y="3863217"/>
            <a:ext cx="31823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dirty="0">
                <a:cs typeface="Arial" panose="020B0604020202020204" pitchFamily="34" charset="0"/>
              </a:rPr>
              <a:t>побутова техніка, автомобілі</a:t>
            </a:r>
          </a:p>
        </p:txBody>
      </p:sp>
      <p:sp>
        <p:nvSpPr>
          <p:cNvPr id="210" name="TextBox 209"/>
          <p:cNvSpPr txBox="1"/>
          <p:nvPr/>
        </p:nvSpPr>
        <p:spPr>
          <a:xfrm>
            <a:off x="3878828" y="4189652"/>
            <a:ext cx="31823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err="1">
                <a:cs typeface="Arial" panose="020B0604020202020204" pitchFamily="34" charset="0"/>
              </a:rPr>
              <a:t>електронні</a:t>
            </a:r>
            <a:r>
              <a:rPr lang="ru-RU" sz="1100" dirty="0">
                <a:cs typeface="Arial" panose="020B0604020202020204" pitchFamily="34" charset="0"/>
              </a:rPr>
              <a:t> </a:t>
            </a:r>
            <a:r>
              <a:rPr lang="ru-RU" sz="1100" dirty="0" err="1">
                <a:cs typeface="Arial" panose="020B0604020202020204" pitchFamily="34" charset="0"/>
              </a:rPr>
              <a:t>прилади</a:t>
            </a:r>
            <a:r>
              <a:rPr lang="ru-RU" sz="1100" dirty="0">
                <a:cs typeface="Arial" panose="020B0604020202020204" pitchFamily="34" charset="0"/>
              </a:rPr>
              <a:t> та </a:t>
            </a:r>
            <a:r>
              <a:rPr lang="ru-RU" sz="1100" dirty="0" err="1">
                <a:cs typeface="Arial" panose="020B0604020202020204" pitchFamily="34" charset="0"/>
              </a:rPr>
              <a:t>апарати</a:t>
            </a:r>
            <a:r>
              <a:rPr lang="ru-RU" sz="1100" dirty="0">
                <a:cs typeface="Arial" panose="020B0604020202020204" pitchFamily="34" charset="0"/>
              </a:rPr>
              <a:t> </a:t>
            </a:r>
            <a:r>
              <a:rPr lang="ru-RU" sz="1100" dirty="0" err="1">
                <a:cs typeface="Arial" panose="020B0604020202020204" pitchFamily="34" charset="0"/>
              </a:rPr>
              <a:t>тощо</a:t>
            </a:r>
            <a:endParaRPr lang="uk-UA" sz="1100" dirty="0">
              <a:cs typeface="Arial" panose="020B0604020202020204" pitchFamily="34" charset="0"/>
            </a:endParaRPr>
          </a:p>
        </p:txBody>
      </p:sp>
      <p:sp>
        <p:nvSpPr>
          <p:cNvPr id="215" name="TextBox 214"/>
          <p:cNvSpPr txBox="1"/>
          <p:nvPr/>
        </p:nvSpPr>
        <p:spPr>
          <a:xfrm>
            <a:off x="3473353" y="5046298"/>
            <a:ext cx="3005141" cy="6812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 algn="just">
              <a:lnSpc>
                <a:spcPts val="900"/>
              </a:lnSpc>
            </a:pPr>
            <a:r>
              <a:rPr lang="en-US" sz="1200" b="1" dirty="0">
                <a:solidFill>
                  <a:srgbClr val="EF3E57"/>
                </a:solidFill>
                <a:cs typeface="Arial" panose="020B0604020202020204" pitchFamily="34" charset="0"/>
              </a:rPr>
              <a:t>3: </a:t>
            </a:r>
            <a:r>
              <a:rPr lang="uk-UA" sz="1200" b="1" dirty="0">
                <a:solidFill>
                  <a:srgbClr val="EF3E57"/>
                </a:solidFill>
                <a:cs typeface="Arial" panose="020B0604020202020204" pitchFamily="34" charset="0"/>
              </a:rPr>
              <a:t> </a:t>
            </a:r>
            <a:r>
              <a:rPr lang="ru-RU" sz="1200" dirty="0" err="1">
                <a:cs typeface="Arial" panose="020B0604020202020204" pitchFamily="34" charset="0"/>
              </a:rPr>
              <a:t>косметичні</a:t>
            </a:r>
            <a:r>
              <a:rPr lang="ru-RU" sz="1200" dirty="0">
                <a:cs typeface="Arial" panose="020B0604020202020204" pitchFamily="34" charset="0"/>
              </a:rPr>
              <a:t> </a:t>
            </a:r>
            <a:r>
              <a:rPr lang="ru-RU" sz="1200" dirty="0" err="1">
                <a:cs typeface="Arial" panose="020B0604020202020204" pitchFamily="34" charset="0"/>
              </a:rPr>
              <a:t>препарати</a:t>
            </a:r>
            <a:endParaRPr lang="ru-RU" sz="1200" dirty="0">
              <a:cs typeface="Arial" panose="020B0604020202020204" pitchFamily="34" charset="0"/>
            </a:endParaRPr>
          </a:p>
          <a:p>
            <a:pPr marL="180975" indent="-180975" algn="just">
              <a:lnSpc>
                <a:spcPts val="900"/>
              </a:lnSpc>
              <a:buFont typeface="Arial" panose="020B0604020202020204" pitchFamily="34" charset="0"/>
              <a:buChar char="•"/>
            </a:pPr>
            <a:r>
              <a:rPr lang="ru-RU" sz="1200" dirty="0" err="1">
                <a:cs typeface="Arial" panose="020B0604020202020204" pitchFamily="34" charset="0"/>
              </a:rPr>
              <a:t>верхній</a:t>
            </a:r>
            <a:r>
              <a:rPr lang="ru-RU" sz="1200" dirty="0">
                <a:cs typeface="Arial" panose="020B0604020202020204" pitchFamily="34" charset="0"/>
              </a:rPr>
              <a:t> </a:t>
            </a:r>
            <a:r>
              <a:rPr lang="ru-RU" sz="1200" dirty="0" err="1">
                <a:cs typeface="Arial" panose="020B0604020202020204" pitchFamily="34" charset="0"/>
              </a:rPr>
              <a:t>одяг</a:t>
            </a:r>
            <a:r>
              <a:rPr lang="ru-RU" sz="1200" dirty="0">
                <a:cs typeface="Arial" panose="020B0604020202020204" pitchFamily="34" charset="0"/>
              </a:rPr>
              <a:t> для </a:t>
            </a:r>
            <a:r>
              <a:rPr lang="ru-RU" sz="1200" dirty="0" err="1">
                <a:cs typeface="Arial" panose="020B0604020202020204" pitchFamily="34" charset="0"/>
              </a:rPr>
              <a:t>жінок</a:t>
            </a:r>
            <a:endParaRPr lang="ru-RU" sz="1200" dirty="0">
              <a:cs typeface="Arial" panose="020B0604020202020204" pitchFamily="34" charset="0"/>
            </a:endParaRPr>
          </a:p>
          <a:p>
            <a:pPr marL="180975" indent="-180975" algn="just">
              <a:lnSpc>
                <a:spcPts val="900"/>
              </a:lnSpc>
              <a:buFont typeface="Arial" panose="020B0604020202020204" pitchFamily="34" charset="0"/>
              <a:buChar char="•"/>
            </a:pPr>
            <a:r>
              <a:rPr lang="ru-RU" sz="1200" dirty="0" err="1">
                <a:cs typeface="Arial" panose="020B0604020202020204" pitchFamily="34" charset="0"/>
              </a:rPr>
              <a:t>санітарно-технічні</a:t>
            </a:r>
            <a:r>
              <a:rPr lang="ru-RU" sz="1200" dirty="0">
                <a:cs typeface="Arial" panose="020B0604020202020204" pitchFamily="34" charset="0"/>
              </a:rPr>
              <a:t> </a:t>
            </a:r>
            <a:r>
              <a:rPr lang="ru-RU" sz="1200" dirty="0" err="1">
                <a:cs typeface="Arial" panose="020B0604020202020204" pitchFamily="34" charset="0"/>
              </a:rPr>
              <a:t>вироби</a:t>
            </a:r>
            <a:r>
              <a:rPr lang="ru-RU" sz="1200" dirty="0">
                <a:cs typeface="Arial" panose="020B0604020202020204" pitchFamily="34" charset="0"/>
              </a:rPr>
              <a:t> </a:t>
            </a:r>
            <a:r>
              <a:rPr lang="ru-RU" sz="1200" dirty="0" err="1">
                <a:cs typeface="Arial" panose="020B0604020202020204" pitchFamily="34" charset="0"/>
              </a:rPr>
              <a:t>зкераміки</a:t>
            </a:r>
            <a:endParaRPr lang="ru-RU" sz="1200" dirty="0">
              <a:cs typeface="Arial" panose="020B0604020202020204" pitchFamily="34" charset="0"/>
            </a:endParaRPr>
          </a:p>
          <a:p>
            <a:pPr marL="180975" indent="-180975" algn="just">
              <a:lnSpc>
                <a:spcPts val="900"/>
              </a:lnSpc>
              <a:buFont typeface="Arial" panose="020B0604020202020204" pitchFamily="34" charset="0"/>
              <a:buChar char="•"/>
            </a:pPr>
            <a:r>
              <a:rPr lang="ru-RU" sz="1200" dirty="0" err="1">
                <a:cs typeface="Arial" panose="020B0604020202020204" pitchFamily="34" charset="0"/>
              </a:rPr>
              <a:t>інструменти</a:t>
            </a:r>
            <a:r>
              <a:rPr lang="ru-RU" sz="1200" dirty="0">
                <a:cs typeface="Arial" panose="020B0604020202020204" pitchFamily="34" charset="0"/>
              </a:rPr>
              <a:t> </a:t>
            </a:r>
            <a:r>
              <a:rPr lang="ru-RU" sz="1200" dirty="0" err="1">
                <a:cs typeface="Arial" panose="020B0604020202020204" pitchFamily="34" charset="0"/>
              </a:rPr>
              <a:t>садові</a:t>
            </a:r>
            <a:r>
              <a:rPr lang="ru-RU" sz="1200" dirty="0">
                <a:cs typeface="Arial" panose="020B0604020202020204" pitchFamily="34" charset="0"/>
              </a:rPr>
              <a:t> та для ремонту</a:t>
            </a:r>
          </a:p>
          <a:p>
            <a:pPr marL="180975" indent="-180975" algn="just">
              <a:lnSpc>
                <a:spcPts val="900"/>
              </a:lnSpc>
              <a:buFont typeface="Arial" panose="020B0604020202020204" pitchFamily="34" charset="0"/>
              <a:buChar char="•"/>
            </a:pPr>
            <a:r>
              <a:rPr lang="ru-RU" sz="1200" dirty="0" err="1">
                <a:cs typeface="Arial" panose="020B0604020202020204" pitchFamily="34" charset="0"/>
              </a:rPr>
              <a:t>електрична</a:t>
            </a:r>
            <a:r>
              <a:rPr lang="ru-RU" sz="1200" dirty="0">
                <a:cs typeface="Arial" panose="020B0604020202020204" pitchFamily="34" charset="0"/>
              </a:rPr>
              <a:t> </a:t>
            </a:r>
            <a:r>
              <a:rPr lang="ru-RU" sz="1200" dirty="0" err="1">
                <a:cs typeface="Arial" panose="020B0604020202020204" pitchFamily="34" charset="0"/>
              </a:rPr>
              <a:t>апаратура</a:t>
            </a:r>
            <a:r>
              <a:rPr lang="ru-RU" sz="1200" dirty="0">
                <a:cs typeface="Arial" panose="020B0604020202020204" pitchFamily="34" charset="0"/>
              </a:rPr>
              <a:t> </a:t>
            </a:r>
            <a:r>
              <a:rPr lang="ru-RU" sz="1200" dirty="0" err="1">
                <a:cs typeface="Arial" panose="020B0604020202020204" pitchFamily="34" charset="0"/>
              </a:rPr>
              <a:t>тощо</a:t>
            </a:r>
            <a:r>
              <a:rPr lang="ru-RU" sz="1200" dirty="0">
                <a:cs typeface="Arial" panose="020B0604020202020204" pitchFamily="34" charset="0"/>
              </a:rPr>
              <a:t>.</a:t>
            </a:r>
            <a:endParaRPr lang="uk-UA" sz="1200" dirty="0">
              <a:cs typeface="Arial" panose="020B0604020202020204" pitchFamily="34" charset="0"/>
            </a:endParaRPr>
          </a:p>
        </p:txBody>
      </p:sp>
      <p:cxnSp>
        <p:nvCxnSpPr>
          <p:cNvPr id="69" name="Straight Connector 81"/>
          <p:cNvCxnSpPr/>
          <p:nvPr/>
        </p:nvCxnSpPr>
        <p:spPr>
          <a:xfrm flipV="1">
            <a:off x="3952676" y="2586804"/>
            <a:ext cx="2622461" cy="3954"/>
          </a:xfrm>
          <a:prstGeom prst="line">
            <a:avLst/>
          </a:prstGeom>
          <a:ln w="19050" cmpd="sng">
            <a:solidFill>
              <a:srgbClr val="EF3E57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81"/>
          <p:cNvCxnSpPr/>
          <p:nvPr/>
        </p:nvCxnSpPr>
        <p:spPr>
          <a:xfrm>
            <a:off x="3956589" y="3198469"/>
            <a:ext cx="2630073" cy="4439"/>
          </a:xfrm>
          <a:prstGeom prst="line">
            <a:avLst/>
          </a:prstGeom>
          <a:ln w="19050" cmpd="sng">
            <a:solidFill>
              <a:srgbClr val="EF3E57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1"/>
          <p:cNvCxnSpPr/>
          <p:nvPr/>
        </p:nvCxnSpPr>
        <p:spPr>
          <a:xfrm flipV="1">
            <a:off x="3951467" y="3470998"/>
            <a:ext cx="2634800" cy="22719"/>
          </a:xfrm>
          <a:prstGeom prst="line">
            <a:avLst/>
          </a:prstGeom>
          <a:ln w="19050" cmpd="sng">
            <a:solidFill>
              <a:srgbClr val="EF3E57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1"/>
          <p:cNvCxnSpPr/>
          <p:nvPr/>
        </p:nvCxnSpPr>
        <p:spPr>
          <a:xfrm flipV="1">
            <a:off x="3979652" y="3797836"/>
            <a:ext cx="2634800" cy="22719"/>
          </a:xfrm>
          <a:prstGeom prst="line">
            <a:avLst/>
          </a:prstGeom>
          <a:ln w="19050" cmpd="sng">
            <a:solidFill>
              <a:srgbClr val="EF3E57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1"/>
          <p:cNvCxnSpPr/>
          <p:nvPr/>
        </p:nvCxnSpPr>
        <p:spPr>
          <a:xfrm flipV="1">
            <a:off x="3970692" y="4156728"/>
            <a:ext cx="2634800" cy="22719"/>
          </a:xfrm>
          <a:prstGeom prst="line">
            <a:avLst/>
          </a:prstGeom>
          <a:ln w="19050" cmpd="sng">
            <a:solidFill>
              <a:srgbClr val="EF3E57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7" name="TextBox 86"/>
          <p:cNvSpPr txBox="1"/>
          <p:nvPr/>
        </p:nvSpPr>
        <p:spPr>
          <a:xfrm>
            <a:off x="3489769" y="5811799"/>
            <a:ext cx="2360616" cy="5657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900"/>
              </a:lnSpc>
            </a:pPr>
            <a:r>
              <a:rPr lang="en-US" sz="1200" b="1" dirty="0">
                <a:solidFill>
                  <a:srgbClr val="EF3E57"/>
                </a:solidFill>
                <a:cs typeface="Arial" panose="020B0604020202020204" pitchFamily="34" charset="0"/>
              </a:rPr>
              <a:t>5:</a:t>
            </a:r>
            <a:r>
              <a:rPr lang="en-US" sz="1200" dirty="0">
                <a:solidFill>
                  <a:srgbClr val="EF3E57"/>
                </a:solidFill>
                <a:cs typeface="Arial" panose="020B0604020202020204" pitchFamily="34" charset="0"/>
              </a:rPr>
              <a:t> </a:t>
            </a:r>
            <a:r>
              <a:rPr lang="uk-UA" sz="1200" dirty="0">
                <a:solidFill>
                  <a:srgbClr val="EF3E57"/>
                </a:solidFill>
                <a:cs typeface="Arial" panose="020B0604020202020204" pitchFamily="34" charset="0"/>
              </a:rPr>
              <a:t> </a:t>
            </a:r>
            <a:r>
              <a:rPr lang="ru-RU" sz="1200" dirty="0" err="1">
                <a:cs typeface="Arial" panose="020B0604020202020204" pitchFamily="34" charset="0"/>
              </a:rPr>
              <a:t>білизна</a:t>
            </a:r>
            <a:r>
              <a:rPr lang="ru-RU" sz="1200" dirty="0">
                <a:cs typeface="Arial" panose="020B0604020202020204" pitchFamily="34" charset="0"/>
              </a:rPr>
              <a:t> </a:t>
            </a:r>
            <a:r>
              <a:rPr lang="ru-RU" sz="1200" dirty="0" err="1">
                <a:cs typeface="Arial" panose="020B0604020202020204" pitchFamily="34" charset="0"/>
              </a:rPr>
              <a:t>постільна</a:t>
            </a:r>
            <a:r>
              <a:rPr lang="ru-RU" sz="1200" dirty="0">
                <a:cs typeface="Arial" panose="020B0604020202020204" pitchFamily="34" charset="0"/>
              </a:rPr>
              <a:t> та </a:t>
            </a:r>
            <a:r>
              <a:rPr lang="ru-RU" sz="1200" dirty="0" err="1">
                <a:cs typeface="Arial" panose="020B0604020202020204" pitchFamily="34" charset="0"/>
              </a:rPr>
              <a:t>кухонна</a:t>
            </a:r>
            <a:r>
              <a:rPr lang="en-US" sz="1200" dirty="0">
                <a:cs typeface="Arial" panose="020B0604020202020204" pitchFamily="34" charset="0"/>
              </a:rPr>
              <a:t> </a:t>
            </a:r>
            <a:endParaRPr lang="uk-UA" sz="1200" dirty="0">
              <a:cs typeface="Arial" panose="020B0604020202020204" pitchFamily="34" charset="0"/>
            </a:endParaRPr>
          </a:p>
          <a:p>
            <a:pPr marL="180975" indent="-180975" algn="just">
              <a:lnSpc>
                <a:spcPts val="900"/>
              </a:lnSpc>
              <a:buFont typeface="Arial" panose="020B0604020202020204" pitchFamily="34" charset="0"/>
              <a:buChar char="•"/>
            </a:pPr>
            <a:r>
              <a:rPr lang="ru-RU" sz="1200" dirty="0" err="1">
                <a:cs typeface="Arial" panose="020B0604020202020204" pitchFamily="34" charset="0"/>
              </a:rPr>
              <a:t>скло</a:t>
            </a:r>
            <a:r>
              <a:rPr lang="ru-RU" sz="1200" dirty="0">
                <a:cs typeface="Arial" panose="020B0604020202020204" pitchFamily="34" charset="0"/>
              </a:rPr>
              <a:t> </a:t>
            </a:r>
            <a:r>
              <a:rPr lang="ru-RU" sz="1200" dirty="0" err="1">
                <a:cs typeface="Arial" panose="020B0604020202020204" pitchFamily="34" charset="0"/>
              </a:rPr>
              <a:t>термічно</a:t>
            </a:r>
            <a:r>
              <a:rPr lang="ru-RU" sz="1200" dirty="0">
                <a:cs typeface="Arial" panose="020B0604020202020204" pitchFamily="34" charset="0"/>
              </a:rPr>
              <a:t> </a:t>
            </a:r>
            <a:r>
              <a:rPr lang="ru-RU" sz="1200" dirty="0" err="1">
                <a:cs typeface="Arial" panose="020B0604020202020204" pitchFamily="34" charset="0"/>
              </a:rPr>
              <a:t>поліроване</a:t>
            </a:r>
            <a:r>
              <a:rPr lang="ru-RU" sz="1200" dirty="0">
                <a:cs typeface="Arial" panose="020B0604020202020204" pitchFamily="34" charset="0"/>
              </a:rPr>
              <a:t> </a:t>
            </a:r>
          </a:p>
          <a:p>
            <a:pPr marL="180975" indent="-180975" algn="just">
              <a:lnSpc>
                <a:spcPts val="900"/>
              </a:lnSpc>
              <a:buFont typeface="Arial" panose="020B0604020202020204" pitchFamily="34" charset="0"/>
              <a:buChar char="•"/>
            </a:pPr>
            <a:r>
              <a:rPr lang="ru-RU" sz="1200" dirty="0" err="1">
                <a:cs typeface="Arial" panose="020B0604020202020204" pitchFamily="34" charset="0"/>
              </a:rPr>
              <a:t>форми</a:t>
            </a:r>
            <a:r>
              <a:rPr lang="ru-RU" sz="1200" dirty="0">
                <a:cs typeface="Arial" panose="020B0604020202020204" pitchFamily="34" charset="0"/>
              </a:rPr>
              <a:t> для </a:t>
            </a:r>
            <a:r>
              <a:rPr lang="ru-RU" sz="1200" dirty="0" err="1">
                <a:cs typeface="Arial" panose="020B0604020202020204" pitchFamily="34" charset="0"/>
              </a:rPr>
              <a:t>металоливарного</a:t>
            </a:r>
            <a:r>
              <a:rPr lang="ru-RU" sz="1200" dirty="0">
                <a:cs typeface="Arial" panose="020B0604020202020204" pitchFamily="34" charset="0"/>
              </a:rPr>
              <a:t> </a:t>
            </a:r>
            <a:r>
              <a:rPr lang="ru-RU" sz="1200" dirty="0" err="1">
                <a:cs typeface="Arial" panose="020B0604020202020204" pitchFamily="34" charset="0"/>
              </a:rPr>
              <a:t>виробництва</a:t>
            </a:r>
            <a:r>
              <a:rPr lang="ru-RU" sz="1200" dirty="0">
                <a:cs typeface="Arial" panose="020B0604020202020204" pitchFamily="34" charset="0"/>
              </a:rPr>
              <a:t> </a:t>
            </a:r>
            <a:r>
              <a:rPr lang="ru-RU" sz="1200" dirty="0" err="1">
                <a:cs typeface="Arial" panose="020B0604020202020204" pitchFamily="34" charset="0"/>
              </a:rPr>
              <a:t>тощо</a:t>
            </a:r>
            <a:endParaRPr lang="uk-UA" sz="1200" dirty="0">
              <a:cs typeface="Arial" panose="020B0604020202020204" pitchFamily="34" charset="0"/>
            </a:endParaRPr>
          </a:p>
        </p:txBody>
      </p:sp>
      <p:pic>
        <p:nvPicPr>
          <p:cNvPr id="89" name="Picture 48" descr="1.eps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43" y="2133675"/>
            <a:ext cx="234312" cy="17428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291" y="2474611"/>
            <a:ext cx="224389" cy="224389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290" y="2844588"/>
            <a:ext cx="224388" cy="224388"/>
          </a:xfrm>
          <a:prstGeom prst="rect">
            <a:avLst/>
          </a:prstGeom>
        </p:spPr>
      </p:pic>
      <p:pic>
        <p:nvPicPr>
          <p:cNvPr id="93" name="Picture 13" descr="2.eps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401" y="3875936"/>
            <a:ext cx="274861" cy="290479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8775" y="2083313"/>
            <a:ext cx="270423" cy="270423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612" y="2362414"/>
            <a:ext cx="286330" cy="286330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6647" y="2661089"/>
            <a:ext cx="251761" cy="251761"/>
          </a:xfrm>
          <a:prstGeom prst="rect">
            <a:avLst/>
          </a:prstGeom>
        </p:spPr>
      </p:pic>
      <p:pic>
        <p:nvPicPr>
          <p:cNvPr id="94" name="Picture 29" descr="4.eps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246" y="3580682"/>
            <a:ext cx="334885" cy="261431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8687" y="2933881"/>
            <a:ext cx="296429" cy="296429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499" y="3225086"/>
            <a:ext cx="296429" cy="29642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8834" y="4221130"/>
            <a:ext cx="296428" cy="296428"/>
          </a:xfrm>
          <a:prstGeom prst="rect">
            <a:avLst/>
          </a:prstGeom>
        </p:spPr>
      </p:pic>
      <p:pic>
        <p:nvPicPr>
          <p:cNvPr id="90" name="Shape 89" descr="logo-11.png">
            <a:extLst>
              <a:ext uri="{FF2B5EF4-FFF2-40B4-BE49-F238E27FC236}">
                <a16:creationId xmlns:a16="http://schemas.microsoft.com/office/drawing/2014/main" xmlns="" id="{30CA4868-56E3-48F9-9907-15C151A50BC2}"/>
              </a:ext>
            </a:extLst>
          </p:cNvPr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5174607" y="9374536"/>
            <a:ext cx="1596233" cy="448771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91" name="Straight Connector 69">
            <a:extLst>
              <a:ext uri="{FF2B5EF4-FFF2-40B4-BE49-F238E27FC236}">
                <a16:creationId xmlns:a16="http://schemas.microsoft.com/office/drawing/2014/main" xmlns="" id="{61C39435-4041-3946-BB6C-8C75985E41F6}"/>
              </a:ext>
            </a:extLst>
          </p:cNvPr>
          <p:cNvCxnSpPr/>
          <p:nvPr/>
        </p:nvCxnSpPr>
        <p:spPr>
          <a:xfrm>
            <a:off x="200422" y="7576836"/>
            <a:ext cx="2970027" cy="0"/>
          </a:xfrm>
          <a:prstGeom prst="line">
            <a:avLst/>
          </a:prstGeom>
          <a:ln w="19050" cmpd="sng">
            <a:solidFill>
              <a:srgbClr val="18757F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2" name="TextBox 91">
            <a:extLst>
              <a:ext uri="{FF2B5EF4-FFF2-40B4-BE49-F238E27FC236}">
                <a16:creationId xmlns:a16="http://schemas.microsoft.com/office/drawing/2014/main" xmlns="" id="{3C134372-AAAC-1441-997A-73DAFBF39988}"/>
              </a:ext>
            </a:extLst>
          </p:cNvPr>
          <p:cNvSpPr txBox="1"/>
          <p:nvPr/>
        </p:nvSpPr>
        <p:spPr>
          <a:xfrm>
            <a:off x="927767" y="8360480"/>
            <a:ext cx="1280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400" b="1" dirty="0">
                <a:solidFill>
                  <a:srgbClr val="23467C"/>
                </a:solidFill>
                <a:cs typeface="Arial" panose="020B0604020202020204" pitchFamily="34" charset="0"/>
              </a:rPr>
              <a:t>Вилучення: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xmlns="" id="{B22B6604-7C24-F142-B103-10C1B92C7E8E}"/>
              </a:ext>
            </a:extLst>
          </p:cNvPr>
          <p:cNvSpPr txBox="1"/>
          <p:nvPr/>
        </p:nvSpPr>
        <p:spPr>
          <a:xfrm>
            <a:off x="668580" y="7563811"/>
            <a:ext cx="20337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400" b="1" dirty="0">
                <a:solidFill>
                  <a:srgbClr val="23467C"/>
                </a:solidFill>
                <a:cs typeface="Arial" panose="020B0604020202020204" pitchFamily="34" charset="0"/>
              </a:rPr>
              <a:t>Часткова лібералізація:</a:t>
            </a:r>
          </a:p>
        </p:txBody>
      </p:sp>
      <p:cxnSp>
        <p:nvCxnSpPr>
          <p:cNvPr id="96" name="Straight Connector 69">
            <a:extLst>
              <a:ext uri="{FF2B5EF4-FFF2-40B4-BE49-F238E27FC236}">
                <a16:creationId xmlns:a16="http://schemas.microsoft.com/office/drawing/2014/main" xmlns="" id="{9838BBF4-A787-9348-9A16-16C172CCB000}"/>
              </a:ext>
            </a:extLst>
          </p:cNvPr>
          <p:cNvCxnSpPr>
            <a:cxnSpLocks/>
          </p:cNvCxnSpPr>
          <p:nvPr/>
        </p:nvCxnSpPr>
        <p:spPr>
          <a:xfrm>
            <a:off x="159588" y="7885178"/>
            <a:ext cx="3051694" cy="0"/>
          </a:xfrm>
          <a:prstGeom prst="line">
            <a:avLst/>
          </a:prstGeom>
          <a:ln w="19050" cmpd="sng">
            <a:solidFill>
              <a:srgbClr val="18757F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69">
            <a:extLst>
              <a:ext uri="{FF2B5EF4-FFF2-40B4-BE49-F238E27FC236}">
                <a16:creationId xmlns:a16="http://schemas.microsoft.com/office/drawing/2014/main" xmlns="" id="{54512C5D-0067-E84F-B981-A2B1DC79D668}"/>
              </a:ext>
            </a:extLst>
          </p:cNvPr>
          <p:cNvCxnSpPr>
            <a:cxnSpLocks/>
          </p:cNvCxnSpPr>
          <p:nvPr/>
        </p:nvCxnSpPr>
        <p:spPr>
          <a:xfrm>
            <a:off x="197003" y="8353538"/>
            <a:ext cx="3051694" cy="0"/>
          </a:xfrm>
          <a:prstGeom prst="line">
            <a:avLst/>
          </a:prstGeom>
          <a:ln w="19050" cmpd="sng">
            <a:solidFill>
              <a:srgbClr val="18757F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69">
            <a:extLst>
              <a:ext uri="{FF2B5EF4-FFF2-40B4-BE49-F238E27FC236}">
                <a16:creationId xmlns:a16="http://schemas.microsoft.com/office/drawing/2014/main" xmlns="" id="{F9EB8853-C831-214F-980B-8D42A9776FF9}"/>
              </a:ext>
            </a:extLst>
          </p:cNvPr>
          <p:cNvCxnSpPr>
            <a:cxnSpLocks/>
          </p:cNvCxnSpPr>
          <p:nvPr/>
        </p:nvCxnSpPr>
        <p:spPr>
          <a:xfrm>
            <a:off x="224049" y="8681927"/>
            <a:ext cx="3051694" cy="0"/>
          </a:xfrm>
          <a:prstGeom prst="line">
            <a:avLst/>
          </a:prstGeom>
          <a:ln w="19050" cmpd="sng">
            <a:solidFill>
              <a:srgbClr val="18757F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69">
            <a:extLst>
              <a:ext uri="{FF2B5EF4-FFF2-40B4-BE49-F238E27FC236}">
                <a16:creationId xmlns:a16="http://schemas.microsoft.com/office/drawing/2014/main" xmlns="" id="{E71B55C1-3E3D-F444-8C56-CEA23A6818D4}"/>
              </a:ext>
            </a:extLst>
          </p:cNvPr>
          <p:cNvCxnSpPr>
            <a:cxnSpLocks/>
          </p:cNvCxnSpPr>
          <p:nvPr/>
        </p:nvCxnSpPr>
        <p:spPr>
          <a:xfrm flipV="1">
            <a:off x="3421272" y="7576603"/>
            <a:ext cx="3157458" cy="11704"/>
          </a:xfrm>
          <a:prstGeom prst="line">
            <a:avLst/>
          </a:prstGeom>
          <a:ln w="19050" cmpd="sng">
            <a:solidFill>
              <a:srgbClr val="EF3E57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Connector 69">
            <a:extLst>
              <a:ext uri="{FF2B5EF4-FFF2-40B4-BE49-F238E27FC236}">
                <a16:creationId xmlns:a16="http://schemas.microsoft.com/office/drawing/2014/main" xmlns="" id="{959F4DD1-D4D6-B04F-A6F6-07A3DEDFD9AB}"/>
              </a:ext>
            </a:extLst>
          </p:cNvPr>
          <p:cNvCxnSpPr>
            <a:cxnSpLocks/>
          </p:cNvCxnSpPr>
          <p:nvPr/>
        </p:nvCxnSpPr>
        <p:spPr>
          <a:xfrm flipV="1">
            <a:off x="3407677" y="8323926"/>
            <a:ext cx="3157458" cy="11704"/>
          </a:xfrm>
          <a:prstGeom prst="line">
            <a:avLst/>
          </a:prstGeom>
          <a:ln w="19050" cmpd="sng">
            <a:solidFill>
              <a:srgbClr val="EF3E57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69">
            <a:extLst>
              <a:ext uri="{FF2B5EF4-FFF2-40B4-BE49-F238E27FC236}">
                <a16:creationId xmlns:a16="http://schemas.microsoft.com/office/drawing/2014/main" xmlns="" id="{37FC1A1D-AEEF-B041-84C9-6989D5B5DFBC}"/>
              </a:ext>
            </a:extLst>
          </p:cNvPr>
          <p:cNvCxnSpPr>
            <a:cxnSpLocks/>
          </p:cNvCxnSpPr>
          <p:nvPr/>
        </p:nvCxnSpPr>
        <p:spPr>
          <a:xfrm flipV="1">
            <a:off x="3436221" y="8679402"/>
            <a:ext cx="3157458" cy="11704"/>
          </a:xfrm>
          <a:prstGeom prst="line">
            <a:avLst/>
          </a:prstGeom>
          <a:ln w="19050" cmpd="sng">
            <a:solidFill>
              <a:srgbClr val="EF3E57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8" name="TextBox 107">
            <a:extLst>
              <a:ext uri="{FF2B5EF4-FFF2-40B4-BE49-F238E27FC236}">
                <a16:creationId xmlns:a16="http://schemas.microsoft.com/office/drawing/2014/main" xmlns="" id="{CFCC2139-862F-9445-96D9-4938CB5C5C9B}"/>
              </a:ext>
            </a:extLst>
          </p:cNvPr>
          <p:cNvSpPr txBox="1"/>
          <p:nvPr/>
        </p:nvSpPr>
        <p:spPr>
          <a:xfrm>
            <a:off x="4324204" y="8360480"/>
            <a:ext cx="1280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400" b="1" dirty="0">
                <a:solidFill>
                  <a:srgbClr val="EF3E57"/>
                </a:solidFill>
                <a:latin typeface="+mj-lt"/>
              </a:rPr>
              <a:t>Вилучення:</a:t>
            </a:r>
          </a:p>
        </p:txBody>
      </p:sp>
    </p:spTree>
    <p:extLst>
      <p:ext uri="{BB962C8B-B14F-4D97-AF65-F5344CB8AC3E}">
        <p14:creationId xmlns:p14="http://schemas.microsoft.com/office/powerpoint/2010/main" val="19759694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0" name="Straight Connector 87"/>
          <p:cNvCxnSpPr/>
          <p:nvPr/>
        </p:nvCxnSpPr>
        <p:spPr>
          <a:xfrm>
            <a:off x="642670" y="714717"/>
            <a:ext cx="5958567" cy="0"/>
          </a:xfrm>
          <a:prstGeom prst="line">
            <a:avLst/>
          </a:prstGeom>
          <a:ln w="19050" cmpd="sng">
            <a:solidFill>
              <a:srgbClr val="4E4E4E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1" name="Title 1"/>
          <p:cNvSpPr txBox="1">
            <a:spLocks/>
          </p:cNvSpPr>
          <p:nvPr/>
        </p:nvSpPr>
        <p:spPr>
          <a:xfrm>
            <a:off x="912318" y="201724"/>
            <a:ext cx="5234432" cy="2961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uk-UA" sz="2800" dirty="0">
                <a:solidFill>
                  <a:srgbClr val="EF3E5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ДОСТУП ДО РИНКУ УКРАЇНИ</a:t>
            </a:r>
            <a:endParaRPr lang="en-US" sz="2800" dirty="0">
              <a:solidFill>
                <a:srgbClr val="EF3E5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2" name="Chevron 8"/>
          <p:cNvSpPr/>
          <p:nvPr/>
        </p:nvSpPr>
        <p:spPr>
          <a:xfrm>
            <a:off x="1306158" y="887000"/>
            <a:ext cx="1901460" cy="252517"/>
          </a:xfrm>
          <a:custGeom>
            <a:avLst/>
            <a:gdLst>
              <a:gd name="connsiteX0" fmla="*/ 0 w 1953798"/>
              <a:gd name="connsiteY0" fmla="*/ 0 h 337461"/>
              <a:gd name="connsiteX1" fmla="*/ 1785068 w 1953798"/>
              <a:gd name="connsiteY1" fmla="*/ 0 h 337461"/>
              <a:gd name="connsiteX2" fmla="*/ 1953798 w 1953798"/>
              <a:gd name="connsiteY2" fmla="*/ 168731 h 337461"/>
              <a:gd name="connsiteX3" fmla="*/ 1785068 w 1953798"/>
              <a:gd name="connsiteY3" fmla="*/ 337461 h 337461"/>
              <a:gd name="connsiteX4" fmla="*/ 0 w 1953798"/>
              <a:gd name="connsiteY4" fmla="*/ 337461 h 337461"/>
              <a:gd name="connsiteX5" fmla="*/ 168731 w 1953798"/>
              <a:gd name="connsiteY5" fmla="*/ 168731 h 337461"/>
              <a:gd name="connsiteX6" fmla="*/ 0 w 1953798"/>
              <a:gd name="connsiteY6" fmla="*/ 0 h 337461"/>
              <a:gd name="connsiteX0" fmla="*/ 0 w 1793942"/>
              <a:gd name="connsiteY0" fmla="*/ 0 h 337461"/>
              <a:gd name="connsiteX1" fmla="*/ 1785068 w 1793942"/>
              <a:gd name="connsiteY1" fmla="*/ 0 h 337461"/>
              <a:gd name="connsiteX2" fmla="*/ 1793942 w 1793942"/>
              <a:gd name="connsiteY2" fmla="*/ 168731 h 337461"/>
              <a:gd name="connsiteX3" fmla="*/ 1785068 w 1793942"/>
              <a:gd name="connsiteY3" fmla="*/ 337461 h 337461"/>
              <a:gd name="connsiteX4" fmla="*/ 0 w 1793942"/>
              <a:gd name="connsiteY4" fmla="*/ 337461 h 337461"/>
              <a:gd name="connsiteX5" fmla="*/ 168731 w 1793942"/>
              <a:gd name="connsiteY5" fmla="*/ 168731 h 337461"/>
              <a:gd name="connsiteX6" fmla="*/ 0 w 1793942"/>
              <a:gd name="connsiteY6" fmla="*/ 0 h 3374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93942" h="337461">
                <a:moveTo>
                  <a:pt x="0" y="0"/>
                </a:moveTo>
                <a:lnTo>
                  <a:pt x="1785068" y="0"/>
                </a:lnTo>
                <a:lnTo>
                  <a:pt x="1793942" y="168731"/>
                </a:lnTo>
                <a:lnTo>
                  <a:pt x="1785068" y="337461"/>
                </a:lnTo>
                <a:lnTo>
                  <a:pt x="0" y="337461"/>
                </a:lnTo>
                <a:lnTo>
                  <a:pt x="168731" y="168731"/>
                </a:lnTo>
                <a:lnTo>
                  <a:pt x="0" y="0"/>
                </a:lnTo>
                <a:close/>
              </a:path>
            </a:pathLst>
          </a:custGeom>
          <a:solidFill>
            <a:srgbClr val="0C4A82"/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2060"/>
              </a:solidFill>
            </a:endParaRPr>
          </a:p>
        </p:txBody>
      </p:sp>
      <p:sp>
        <p:nvSpPr>
          <p:cNvPr id="73" name="Chevron 8"/>
          <p:cNvSpPr/>
          <p:nvPr/>
        </p:nvSpPr>
        <p:spPr>
          <a:xfrm flipH="1">
            <a:off x="3345514" y="885134"/>
            <a:ext cx="2362014" cy="254383"/>
          </a:xfrm>
          <a:custGeom>
            <a:avLst/>
            <a:gdLst>
              <a:gd name="connsiteX0" fmla="*/ 0 w 1953798"/>
              <a:gd name="connsiteY0" fmla="*/ 0 h 337461"/>
              <a:gd name="connsiteX1" fmla="*/ 1785068 w 1953798"/>
              <a:gd name="connsiteY1" fmla="*/ 0 h 337461"/>
              <a:gd name="connsiteX2" fmla="*/ 1953798 w 1953798"/>
              <a:gd name="connsiteY2" fmla="*/ 168731 h 337461"/>
              <a:gd name="connsiteX3" fmla="*/ 1785068 w 1953798"/>
              <a:gd name="connsiteY3" fmla="*/ 337461 h 337461"/>
              <a:gd name="connsiteX4" fmla="*/ 0 w 1953798"/>
              <a:gd name="connsiteY4" fmla="*/ 337461 h 337461"/>
              <a:gd name="connsiteX5" fmla="*/ 168731 w 1953798"/>
              <a:gd name="connsiteY5" fmla="*/ 168731 h 337461"/>
              <a:gd name="connsiteX6" fmla="*/ 0 w 1953798"/>
              <a:gd name="connsiteY6" fmla="*/ 0 h 337461"/>
              <a:gd name="connsiteX0" fmla="*/ 0 w 1793942"/>
              <a:gd name="connsiteY0" fmla="*/ 0 h 337461"/>
              <a:gd name="connsiteX1" fmla="*/ 1785068 w 1793942"/>
              <a:gd name="connsiteY1" fmla="*/ 0 h 337461"/>
              <a:gd name="connsiteX2" fmla="*/ 1793942 w 1793942"/>
              <a:gd name="connsiteY2" fmla="*/ 168731 h 337461"/>
              <a:gd name="connsiteX3" fmla="*/ 1785068 w 1793942"/>
              <a:gd name="connsiteY3" fmla="*/ 337461 h 337461"/>
              <a:gd name="connsiteX4" fmla="*/ 0 w 1793942"/>
              <a:gd name="connsiteY4" fmla="*/ 337461 h 337461"/>
              <a:gd name="connsiteX5" fmla="*/ 168731 w 1793942"/>
              <a:gd name="connsiteY5" fmla="*/ 168731 h 337461"/>
              <a:gd name="connsiteX6" fmla="*/ 0 w 1793942"/>
              <a:gd name="connsiteY6" fmla="*/ 0 h 3374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93942" h="337461">
                <a:moveTo>
                  <a:pt x="0" y="0"/>
                </a:moveTo>
                <a:lnTo>
                  <a:pt x="1785068" y="0"/>
                </a:lnTo>
                <a:lnTo>
                  <a:pt x="1793942" y="168731"/>
                </a:lnTo>
                <a:lnTo>
                  <a:pt x="1785068" y="337461"/>
                </a:lnTo>
                <a:lnTo>
                  <a:pt x="0" y="337461"/>
                </a:lnTo>
                <a:lnTo>
                  <a:pt x="168731" y="168731"/>
                </a:lnTo>
                <a:lnTo>
                  <a:pt x="0" y="0"/>
                </a:lnTo>
                <a:close/>
              </a:path>
            </a:pathLst>
          </a:custGeom>
          <a:solidFill>
            <a:srgbClr val="EF3E5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4" name="Rectangle 43"/>
          <p:cNvSpPr/>
          <p:nvPr/>
        </p:nvSpPr>
        <p:spPr>
          <a:xfrm>
            <a:off x="2496319" y="811336"/>
            <a:ext cx="84045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>
                <a:solidFill>
                  <a:schemeClr val="bg1"/>
                </a:solidFill>
              </a:rPr>
              <a:t>АГРО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75" name="Rectangle 44"/>
          <p:cNvSpPr/>
          <p:nvPr/>
        </p:nvSpPr>
        <p:spPr>
          <a:xfrm>
            <a:off x="3279684" y="820305"/>
            <a:ext cx="176436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uk-UA" sz="2000" dirty="0">
                <a:solidFill>
                  <a:schemeClr val="bg1"/>
                </a:solidFill>
              </a:rPr>
              <a:t>ПРОМТОВАРИ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979161" y="2777209"/>
            <a:ext cx="25632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dirty="0">
                <a:solidFill>
                  <a:srgbClr val="094170"/>
                </a:solidFill>
                <a:cs typeface="PFDinTextCondPro-Light"/>
              </a:rPr>
              <a:t>горіхи (у т. </a:t>
            </a:r>
            <a:r>
              <a:rPr lang="uk-UA" sz="1100" dirty="0" err="1">
                <a:solidFill>
                  <a:srgbClr val="094170"/>
                </a:solidFill>
                <a:cs typeface="PFDinTextCondPro-Light"/>
              </a:rPr>
              <a:t>ч</a:t>
            </a:r>
            <a:r>
              <a:rPr lang="uk-UA" sz="1100" dirty="0">
                <a:solidFill>
                  <a:srgbClr val="094170"/>
                </a:solidFill>
                <a:cs typeface="PFDinTextCondPro-Light"/>
              </a:rPr>
              <a:t>. консервовані) </a:t>
            </a:r>
            <a:endParaRPr lang="en-US" sz="1100" dirty="0">
              <a:solidFill>
                <a:srgbClr val="094170"/>
              </a:solidFill>
              <a:cs typeface="PFDinTextCondPro-Light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979161" y="2413221"/>
            <a:ext cx="229008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dirty="0">
                <a:solidFill>
                  <a:srgbClr val="094170"/>
                </a:solidFill>
                <a:cs typeface="PFDinTextCondPro-Light"/>
              </a:rPr>
              <a:t>рослинні олії 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993291" y="2116675"/>
            <a:ext cx="230826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dirty="0">
                <a:solidFill>
                  <a:srgbClr val="094170"/>
                </a:solidFill>
                <a:cs typeface="PFDinTextCondPro-Light"/>
              </a:rPr>
              <a:t>анчоуси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2153512" y="1276322"/>
            <a:ext cx="263097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200" b="1" dirty="0">
                <a:cs typeface="PFDinTextCondPro-Medium"/>
              </a:rPr>
              <a:t>Спеціальні умови лібералізації</a:t>
            </a:r>
          </a:p>
        </p:txBody>
      </p:sp>
      <p:sp>
        <p:nvSpPr>
          <p:cNvPr id="84" name="Rectangle 11"/>
          <p:cNvSpPr/>
          <p:nvPr/>
        </p:nvSpPr>
        <p:spPr>
          <a:xfrm>
            <a:off x="3390947" y="1816734"/>
            <a:ext cx="3190918" cy="7286325"/>
          </a:xfrm>
          <a:prstGeom prst="rect">
            <a:avLst/>
          </a:prstGeom>
          <a:noFill/>
          <a:ln w="19050" cmpd="sng">
            <a:solidFill>
              <a:srgbClr val="EF3E57"/>
            </a:solidFill>
            <a:prstDash val="dot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85" name="Rectangle 58"/>
          <p:cNvSpPr/>
          <p:nvPr/>
        </p:nvSpPr>
        <p:spPr>
          <a:xfrm>
            <a:off x="176048" y="1816734"/>
            <a:ext cx="3071603" cy="7286325"/>
          </a:xfrm>
          <a:prstGeom prst="rect">
            <a:avLst/>
          </a:prstGeom>
          <a:noFill/>
          <a:ln w="19050" cmpd="sng">
            <a:solidFill>
              <a:srgbClr val="18757F"/>
            </a:solidFill>
            <a:prstDash val="dot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6" name="Straight Connector 61"/>
          <p:cNvCxnSpPr/>
          <p:nvPr/>
        </p:nvCxnSpPr>
        <p:spPr>
          <a:xfrm>
            <a:off x="252249" y="1549430"/>
            <a:ext cx="2956728" cy="0"/>
          </a:xfrm>
          <a:prstGeom prst="line">
            <a:avLst/>
          </a:prstGeom>
          <a:ln w="12700" cmpd="sng">
            <a:solidFill>
              <a:srgbClr val="18757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63"/>
          <p:cNvCxnSpPr/>
          <p:nvPr/>
        </p:nvCxnSpPr>
        <p:spPr>
          <a:xfrm>
            <a:off x="3385549" y="1549430"/>
            <a:ext cx="3228904" cy="5962"/>
          </a:xfrm>
          <a:prstGeom prst="line">
            <a:avLst/>
          </a:prstGeom>
          <a:ln w="12700" cmpd="sng">
            <a:solidFill>
              <a:srgbClr val="ED565A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69"/>
          <p:cNvCxnSpPr/>
          <p:nvPr/>
        </p:nvCxnSpPr>
        <p:spPr>
          <a:xfrm>
            <a:off x="197003" y="2041163"/>
            <a:ext cx="3011975" cy="0"/>
          </a:xfrm>
          <a:prstGeom prst="line">
            <a:avLst/>
          </a:prstGeom>
          <a:ln w="19050" cmpd="sng">
            <a:solidFill>
              <a:srgbClr val="18757F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70"/>
          <p:cNvCxnSpPr/>
          <p:nvPr/>
        </p:nvCxnSpPr>
        <p:spPr>
          <a:xfrm>
            <a:off x="1073885" y="2383021"/>
            <a:ext cx="2130465" cy="0"/>
          </a:xfrm>
          <a:prstGeom prst="line">
            <a:avLst/>
          </a:prstGeom>
          <a:ln w="19050" cmpd="sng">
            <a:solidFill>
              <a:srgbClr val="18757F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72"/>
          <p:cNvCxnSpPr/>
          <p:nvPr/>
        </p:nvCxnSpPr>
        <p:spPr>
          <a:xfrm>
            <a:off x="1076205" y="2701388"/>
            <a:ext cx="2130465" cy="619"/>
          </a:xfrm>
          <a:prstGeom prst="line">
            <a:avLst/>
          </a:prstGeom>
          <a:ln w="19050" cmpd="sng">
            <a:solidFill>
              <a:srgbClr val="18757F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79"/>
          <p:cNvCxnSpPr/>
          <p:nvPr/>
        </p:nvCxnSpPr>
        <p:spPr>
          <a:xfrm>
            <a:off x="1064330" y="3052345"/>
            <a:ext cx="2126903" cy="0"/>
          </a:xfrm>
          <a:prstGeom prst="line">
            <a:avLst/>
          </a:prstGeom>
          <a:ln w="19050" cmpd="sng">
            <a:solidFill>
              <a:srgbClr val="18757F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81"/>
          <p:cNvCxnSpPr/>
          <p:nvPr/>
        </p:nvCxnSpPr>
        <p:spPr>
          <a:xfrm>
            <a:off x="3942043" y="2980178"/>
            <a:ext cx="2630073" cy="4439"/>
          </a:xfrm>
          <a:prstGeom prst="line">
            <a:avLst/>
          </a:prstGeom>
          <a:ln w="19050" cmpd="sng">
            <a:solidFill>
              <a:srgbClr val="EF3E57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63"/>
          <p:cNvCxnSpPr/>
          <p:nvPr/>
        </p:nvCxnSpPr>
        <p:spPr>
          <a:xfrm>
            <a:off x="3385549" y="1256380"/>
            <a:ext cx="3228904" cy="5962"/>
          </a:xfrm>
          <a:prstGeom prst="line">
            <a:avLst/>
          </a:prstGeom>
          <a:ln w="12700" cmpd="sng">
            <a:solidFill>
              <a:srgbClr val="ED565A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61"/>
          <p:cNvCxnSpPr/>
          <p:nvPr/>
        </p:nvCxnSpPr>
        <p:spPr>
          <a:xfrm>
            <a:off x="252249" y="1268255"/>
            <a:ext cx="2956728" cy="0"/>
          </a:xfrm>
          <a:prstGeom prst="line">
            <a:avLst/>
          </a:prstGeom>
          <a:ln w="12700" cmpd="sng">
            <a:solidFill>
              <a:srgbClr val="18757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7" name="TextBox 96"/>
          <p:cNvSpPr txBox="1"/>
          <p:nvPr/>
        </p:nvSpPr>
        <p:spPr>
          <a:xfrm>
            <a:off x="3848492" y="2082868"/>
            <a:ext cx="230826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dirty="0">
                <a:cs typeface="PFDinTextCondPro-Light"/>
              </a:rPr>
              <a:t>мінеральні продукти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3872717" y="3308209"/>
            <a:ext cx="230826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dirty="0">
                <a:cs typeface="Arial" panose="020B0604020202020204" pitchFamily="34" charset="0"/>
              </a:rPr>
              <a:t>добрива</a:t>
            </a:r>
          </a:p>
        </p:txBody>
      </p:sp>
      <p:cxnSp>
        <p:nvCxnSpPr>
          <p:cNvPr id="99" name="Straight Connector 81"/>
          <p:cNvCxnSpPr/>
          <p:nvPr/>
        </p:nvCxnSpPr>
        <p:spPr>
          <a:xfrm>
            <a:off x="3507017" y="2043142"/>
            <a:ext cx="3074849" cy="45741"/>
          </a:xfrm>
          <a:prstGeom prst="line">
            <a:avLst/>
          </a:prstGeom>
          <a:ln w="19050" cmpd="sng">
            <a:solidFill>
              <a:srgbClr val="EF3E57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81"/>
          <p:cNvCxnSpPr/>
          <p:nvPr/>
        </p:nvCxnSpPr>
        <p:spPr>
          <a:xfrm flipV="1">
            <a:off x="3942043" y="2357386"/>
            <a:ext cx="2634800" cy="22719"/>
          </a:xfrm>
          <a:prstGeom prst="line">
            <a:avLst/>
          </a:prstGeom>
          <a:ln w="19050" cmpd="sng">
            <a:solidFill>
              <a:srgbClr val="EF3E57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1" name="TextBox 100"/>
          <p:cNvSpPr txBox="1"/>
          <p:nvPr/>
        </p:nvSpPr>
        <p:spPr>
          <a:xfrm>
            <a:off x="1437858" y="1790989"/>
            <a:ext cx="4042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>
                <a:solidFill>
                  <a:srgbClr val="094170"/>
                </a:solidFill>
                <a:cs typeface="PFDinTextCondPro-Medium"/>
              </a:rPr>
              <a:t>0%</a:t>
            </a:r>
            <a:endParaRPr lang="ru-RU" sz="1400" b="1" dirty="0">
              <a:solidFill>
                <a:srgbClr val="094170"/>
              </a:solidFill>
            </a:endParaRPr>
          </a:p>
        </p:txBody>
      </p:sp>
      <p:cxnSp>
        <p:nvCxnSpPr>
          <p:cNvPr id="102" name="Straight Connector 69"/>
          <p:cNvCxnSpPr>
            <a:cxnSpLocks/>
          </p:cNvCxnSpPr>
          <p:nvPr/>
        </p:nvCxnSpPr>
        <p:spPr>
          <a:xfrm>
            <a:off x="224049" y="4602021"/>
            <a:ext cx="3051694" cy="0"/>
          </a:xfrm>
          <a:prstGeom prst="line">
            <a:avLst/>
          </a:prstGeom>
          <a:ln w="19050" cmpd="sng">
            <a:solidFill>
              <a:srgbClr val="18757F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3" name="TextBox 102"/>
          <p:cNvSpPr txBox="1"/>
          <p:nvPr/>
        </p:nvSpPr>
        <p:spPr>
          <a:xfrm>
            <a:off x="390771" y="4585041"/>
            <a:ext cx="24984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400" b="1" dirty="0">
                <a:solidFill>
                  <a:srgbClr val="094170"/>
                </a:solidFill>
                <a:latin typeface="+mj-lt"/>
                <a:cs typeface="PFDinTextCondPro-Medium"/>
              </a:rPr>
              <a:t>Перехід до 0% за років:</a:t>
            </a:r>
          </a:p>
        </p:txBody>
      </p:sp>
      <p:cxnSp>
        <p:nvCxnSpPr>
          <p:cNvPr id="104" name="Straight Connector 69"/>
          <p:cNvCxnSpPr>
            <a:cxnSpLocks/>
          </p:cNvCxnSpPr>
          <p:nvPr/>
        </p:nvCxnSpPr>
        <p:spPr>
          <a:xfrm>
            <a:off x="224049" y="4871239"/>
            <a:ext cx="3051694" cy="0"/>
          </a:xfrm>
          <a:prstGeom prst="line">
            <a:avLst/>
          </a:prstGeom>
          <a:ln w="19050" cmpd="sng">
            <a:solidFill>
              <a:srgbClr val="18757F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5" name="TextBox 104"/>
          <p:cNvSpPr txBox="1"/>
          <p:nvPr/>
        </p:nvSpPr>
        <p:spPr>
          <a:xfrm>
            <a:off x="188712" y="5820388"/>
            <a:ext cx="3005141" cy="912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 algn="just">
              <a:lnSpc>
                <a:spcPts val="900"/>
              </a:lnSpc>
            </a:pPr>
            <a:r>
              <a:rPr lang="en-US" sz="1200" b="1" dirty="0">
                <a:solidFill>
                  <a:srgbClr val="094170"/>
                </a:solidFill>
                <a:cs typeface="Arial" panose="020B0604020202020204" pitchFamily="34" charset="0"/>
              </a:rPr>
              <a:t>5:</a:t>
            </a:r>
            <a:r>
              <a:rPr lang="uk-UA" sz="1200" dirty="0">
                <a:solidFill>
                  <a:srgbClr val="094170"/>
                </a:solidFill>
                <a:cs typeface="Arial" panose="020B0604020202020204" pitchFamily="34" charset="0"/>
              </a:rPr>
              <a:t>  </a:t>
            </a: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свіжі</a:t>
            </a: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 </a:t>
            </a: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помідори</a:t>
            </a: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, </a:t>
            </a: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морква</a:t>
            </a: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, </a:t>
            </a: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ріпа</a:t>
            </a: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, </a:t>
            </a: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перець</a:t>
            </a: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,</a:t>
            </a:r>
          </a:p>
          <a:p>
            <a:pPr marL="171450" indent="-171450" algn="just">
              <a:lnSpc>
                <a:spcPts val="900"/>
              </a:lnSpc>
              <a:buFont typeface="Arial" panose="020B0604020202020204" pitchFamily="34" charset="0"/>
              <a:buChar char="•"/>
            </a:pP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овочі</a:t>
            </a: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 </a:t>
            </a: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сушені</a:t>
            </a:r>
            <a:endParaRPr lang="ru-RU" sz="1200" dirty="0">
              <a:solidFill>
                <a:srgbClr val="094170"/>
              </a:solidFill>
              <a:cs typeface="Arial" panose="020B0604020202020204" pitchFamily="34" charset="0"/>
            </a:endParaRPr>
          </a:p>
          <a:p>
            <a:pPr marL="171450" indent="-171450" algn="just">
              <a:lnSpc>
                <a:spcPts val="900"/>
              </a:lnSpc>
              <a:buFont typeface="Arial" panose="020B0604020202020204" pitchFamily="34" charset="0"/>
              <a:buChar char="•"/>
            </a:pP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абрикоси</a:t>
            </a: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, </a:t>
            </a: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сливи</a:t>
            </a: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, </a:t>
            </a: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нектарини</a:t>
            </a: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, </a:t>
            </a: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суниці</a:t>
            </a: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, </a:t>
            </a: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полуниці</a:t>
            </a: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,</a:t>
            </a:r>
          </a:p>
          <a:p>
            <a:pPr marL="171450" indent="-171450" algn="just">
              <a:lnSpc>
                <a:spcPts val="900"/>
              </a:lnSpc>
              <a:buFont typeface="Arial" panose="020B0604020202020204" pitchFamily="34" charset="0"/>
              <a:buChar char="•"/>
            </a:pP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кава</a:t>
            </a: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 </a:t>
            </a: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смажена</a:t>
            </a: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, чай, соки з </a:t>
            </a: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плодів</a:t>
            </a: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 </a:t>
            </a:r>
          </a:p>
          <a:p>
            <a:pPr marL="171450" indent="-171450" algn="just">
              <a:lnSpc>
                <a:spcPts val="900"/>
              </a:lnSpc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кетчуп та </a:t>
            </a: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томатні</a:t>
            </a: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 </a:t>
            </a: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соуси</a:t>
            </a: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 </a:t>
            </a:r>
          </a:p>
          <a:p>
            <a:pPr marL="171450" indent="-171450" algn="just">
              <a:lnSpc>
                <a:spcPts val="900"/>
              </a:lnSpc>
              <a:buFont typeface="Arial" panose="020B0604020202020204" pitchFamily="34" charset="0"/>
              <a:buChar char="•"/>
            </a:pP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виноградні</a:t>
            </a:r>
            <a:r>
              <a:rPr lang="ru-RU" sz="1200" dirty="0">
                <a:solidFill>
                  <a:srgbClr val="094170"/>
                </a:solidFill>
                <a:cs typeface="Arial" panose="020B0604020202020204" pitchFamily="34" charset="0"/>
              </a:rPr>
              <a:t> вина </a:t>
            </a:r>
            <a:r>
              <a:rPr lang="ru-RU" sz="1200" dirty="0" err="1">
                <a:solidFill>
                  <a:srgbClr val="094170"/>
                </a:solidFill>
                <a:cs typeface="Arial" panose="020B0604020202020204" pitchFamily="34" charset="0"/>
              </a:rPr>
              <a:t>тощо</a:t>
            </a:r>
            <a:endParaRPr lang="uk-UA" sz="1200" dirty="0">
              <a:solidFill>
                <a:srgbClr val="094170"/>
              </a:solidFill>
              <a:cs typeface="Arial" panose="020B0604020202020204" pitchFamily="34" charset="0"/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183955" y="7218371"/>
            <a:ext cx="2456561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ts val="900"/>
              </a:lnSpc>
              <a:buFont typeface="Arial" panose="020B0604020202020204" pitchFamily="34" charset="0"/>
              <a:buChar char="•"/>
            </a:pPr>
            <a:r>
              <a:rPr lang="ru-RU" sz="1200" dirty="0" err="1">
                <a:solidFill>
                  <a:srgbClr val="23467C"/>
                </a:solidFill>
                <a:cs typeface="Arial" panose="020B0604020202020204" pitchFamily="34" charset="0"/>
              </a:rPr>
              <a:t>сушені</a:t>
            </a:r>
            <a:r>
              <a:rPr lang="ru-RU" sz="1200" dirty="0">
                <a:solidFill>
                  <a:srgbClr val="23467C"/>
                </a:solidFill>
                <a:cs typeface="Arial" panose="020B0604020202020204" pitchFamily="34" charset="0"/>
              </a:rPr>
              <a:t> </a:t>
            </a:r>
            <a:r>
              <a:rPr lang="ru-RU" sz="1200" dirty="0" err="1">
                <a:solidFill>
                  <a:srgbClr val="23467C"/>
                </a:solidFill>
                <a:cs typeface="Arial" panose="020B0604020202020204" pitchFamily="34" charset="0"/>
              </a:rPr>
              <a:t>томати</a:t>
            </a:r>
            <a:endParaRPr lang="ru-RU" sz="1200" dirty="0">
              <a:solidFill>
                <a:srgbClr val="23467C"/>
              </a:solidFill>
              <a:cs typeface="Arial" panose="020B0604020202020204" pitchFamily="34" charset="0"/>
            </a:endParaRPr>
          </a:p>
          <a:p>
            <a:pPr marL="171450" indent="-171450">
              <a:lnSpc>
                <a:spcPts val="900"/>
              </a:lnSpc>
              <a:buFont typeface="Arial" panose="020B0604020202020204" pitchFamily="34" charset="0"/>
              <a:buChar char="•"/>
            </a:pPr>
            <a:r>
              <a:rPr lang="ru-RU" sz="1200" dirty="0" err="1">
                <a:solidFill>
                  <a:srgbClr val="23467C"/>
                </a:solidFill>
                <a:cs typeface="Arial" panose="020B0604020202020204" pitchFamily="34" charset="0"/>
              </a:rPr>
              <a:t>хлібобулочні</a:t>
            </a:r>
            <a:r>
              <a:rPr lang="ru-RU" sz="1200" dirty="0">
                <a:solidFill>
                  <a:srgbClr val="23467C"/>
                </a:solidFill>
                <a:cs typeface="Arial" panose="020B0604020202020204" pitchFamily="34" charset="0"/>
              </a:rPr>
              <a:t> </a:t>
            </a:r>
            <a:r>
              <a:rPr lang="ru-RU" sz="1200" dirty="0" err="1">
                <a:solidFill>
                  <a:srgbClr val="23467C"/>
                </a:solidFill>
                <a:cs typeface="Arial" panose="020B0604020202020204" pitchFamily="34" charset="0"/>
              </a:rPr>
              <a:t>вироби</a:t>
            </a:r>
            <a:r>
              <a:rPr lang="ru-RU" sz="1200" dirty="0">
                <a:solidFill>
                  <a:srgbClr val="23467C"/>
                </a:solidFill>
                <a:cs typeface="Arial" panose="020B0604020202020204" pitchFamily="34" charset="0"/>
              </a:rPr>
              <a:t> без </a:t>
            </a:r>
            <a:r>
              <a:rPr lang="ru-RU" sz="1200" dirty="0" err="1">
                <a:solidFill>
                  <a:srgbClr val="23467C"/>
                </a:solidFill>
                <a:cs typeface="Arial" panose="020B0604020202020204" pitchFamily="34" charset="0"/>
              </a:rPr>
              <a:t>додання</a:t>
            </a:r>
            <a:r>
              <a:rPr lang="ru-RU" sz="1200" dirty="0">
                <a:solidFill>
                  <a:srgbClr val="23467C"/>
                </a:solidFill>
                <a:cs typeface="Arial" panose="020B0604020202020204" pitchFamily="34" charset="0"/>
              </a:rPr>
              <a:t> меду</a:t>
            </a:r>
          </a:p>
          <a:p>
            <a:pPr marL="171450" indent="-171450">
              <a:lnSpc>
                <a:spcPts val="900"/>
              </a:lnSpc>
              <a:buFont typeface="Arial" panose="020B0604020202020204" pitchFamily="34" charset="0"/>
              <a:buChar char="•"/>
            </a:pPr>
            <a:r>
              <a:rPr lang="ru-RU" sz="1200" dirty="0" err="1">
                <a:solidFill>
                  <a:srgbClr val="23467C"/>
                </a:solidFill>
                <a:cs typeface="Arial" panose="020B0604020202020204" pitchFamily="34" charset="0"/>
              </a:rPr>
              <a:t>печиво</a:t>
            </a:r>
            <a:endParaRPr lang="uk-UA" sz="1200" dirty="0">
              <a:solidFill>
                <a:srgbClr val="23467C"/>
              </a:solidFill>
              <a:cs typeface="Arial" panose="020B0604020202020204" pitchFamily="34" charset="0"/>
            </a:endParaRPr>
          </a:p>
          <a:p>
            <a:pPr marL="171450" indent="-171450">
              <a:lnSpc>
                <a:spcPts val="900"/>
              </a:lnSpc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rgbClr val="23467C"/>
                </a:solidFill>
                <a:cs typeface="Arial" panose="020B0604020202020204" pitchFamily="34" charset="0"/>
              </a:rPr>
              <a:t>соки </a:t>
            </a:r>
            <a:r>
              <a:rPr lang="ru-RU" sz="1200" dirty="0" err="1">
                <a:solidFill>
                  <a:srgbClr val="23467C"/>
                </a:solidFill>
                <a:cs typeface="Arial" panose="020B0604020202020204" pitchFamily="34" charset="0"/>
              </a:rPr>
              <a:t>окремих</a:t>
            </a:r>
            <a:r>
              <a:rPr lang="ru-RU" sz="1200" dirty="0">
                <a:solidFill>
                  <a:srgbClr val="23467C"/>
                </a:solidFill>
                <a:cs typeface="Arial" panose="020B0604020202020204" pitchFamily="34" charset="0"/>
              </a:rPr>
              <a:t> </a:t>
            </a:r>
            <a:r>
              <a:rPr lang="ru-RU" sz="1200" dirty="0" err="1">
                <a:solidFill>
                  <a:srgbClr val="23467C"/>
                </a:solidFill>
                <a:cs typeface="Arial" panose="020B0604020202020204" pitchFamily="34" charset="0"/>
              </a:rPr>
              <a:t>видів</a:t>
            </a:r>
            <a:r>
              <a:rPr lang="ru-RU" sz="1200" dirty="0">
                <a:solidFill>
                  <a:srgbClr val="23467C"/>
                </a:solidFill>
                <a:cs typeface="Arial" panose="020B0604020202020204" pitchFamily="34" charset="0"/>
              </a:rPr>
              <a:t> </a:t>
            </a:r>
            <a:r>
              <a:rPr lang="ru-RU" sz="1200" dirty="0" err="1">
                <a:solidFill>
                  <a:srgbClr val="23467C"/>
                </a:solidFill>
                <a:cs typeface="Arial" panose="020B0604020202020204" pitchFamily="34" charset="0"/>
              </a:rPr>
              <a:t>плодів</a:t>
            </a:r>
            <a:r>
              <a:rPr lang="ru-RU" sz="1200" dirty="0">
                <a:solidFill>
                  <a:srgbClr val="23467C"/>
                </a:solidFill>
                <a:cs typeface="Arial" panose="020B0604020202020204" pitchFamily="34" charset="0"/>
              </a:rPr>
              <a:t>, </a:t>
            </a:r>
            <a:r>
              <a:rPr lang="ru-RU" sz="1200" dirty="0" err="1">
                <a:solidFill>
                  <a:srgbClr val="23467C"/>
                </a:solidFill>
                <a:cs typeface="Arial" panose="020B0604020202020204" pitchFamily="34" charset="0"/>
              </a:rPr>
              <a:t>тощо</a:t>
            </a:r>
            <a:endParaRPr lang="uk-UA" sz="1200" dirty="0">
              <a:solidFill>
                <a:srgbClr val="23467C"/>
              </a:solidFill>
              <a:cs typeface="Arial" panose="020B0604020202020204" pitchFamily="34" charset="0"/>
            </a:endParaRPr>
          </a:p>
          <a:p>
            <a:pPr marL="171450" indent="-171450">
              <a:lnSpc>
                <a:spcPts val="900"/>
              </a:lnSpc>
              <a:buFont typeface="Arial" panose="020B0604020202020204" pitchFamily="34" charset="0"/>
              <a:buChar char="•"/>
            </a:pPr>
            <a:endParaRPr lang="uk-UA" sz="1200" dirty="0">
              <a:solidFill>
                <a:srgbClr val="23467C"/>
              </a:solidFill>
              <a:cs typeface="Arial" panose="020B0604020202020204" pitchFamily="34" charset="0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3799450" y="4575477"/>
            <a:ext cx="24984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400" b="1" dirty="0">
                <a:solidFill>
                  <a:srgbClr val="EF3E57"/>
                </a:solidFill>
                <a:latin typeface="+mj-lt"/>
                <a:cs typeface="PFDinTextCondPro-Medium"/>
              </a:rPr>
              <a:t>Перехід до 0% за років:</a:t>
            </a:r>
          </a:p>
        </p:txBody>
      </p:sp>
      <p:cxnSp>
        <p:nvCxnSpPr>
          <p:cNvPr id="112" name="Straight Connector 69"/>
          <p:cNvCxnSpPr>
            <a:cxnSpLocks/>
          </p:cNvCxnSpPr>
          <p:nvPr/>
        </p:nvCxnSpPr>
        <p:spPr>
          <a:xfrm>
            <a:off x="3438847" y="4859535"/>
            <a:ext cx="3104158" cy="0"/>
          </a:xfrm>
          <a:prstGeom prst="line">
            <a:avLst/>
          </a:prstGeom>
          <a:ln w="19050" cmpd="sng">
            <a:solidFill>
              <a:srgbClr val="EF3E57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Connector 69"/>
          <p:cNvCxnSpPr>
            <a:cxnSpLocks/>
          </p:cNvCxnSpPr>
          <p:nvPr/>
        </p:nvCxnSpPr>
        <p:spPr>
          <a:xfrm>
            <a:off x="3438847" y="4615669"/>
            <a:ext cx="3143019" cy="0"/>
          </a:xfrm>
          <a:prstGeom prst="line">
            <a:avLst/>
          </a:prstGeom>
          <a:ln w="19050" cmpd="sng">
            <a:solidFill>
              <a:srgbClr val="EF3E57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5" name="TextBox 114"/>
          <p:cNvSpPr txBox="1"/>
          <p:nvPr/>
        </p:nvSpPr>
        <p:spPr>
          <a:xfrm>
            <a:off x="4797862" y="1787917"/>
            <a:ext cx="4042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>
                <a:solidFill>
                  <a:srgbClr val="EF3E57"/>
                </a:solidFill>
                <a:cs typeface="PFDinTextCondPro-Medium"/>
              </a:rPr>
              <a:t>0%</a:t>
            </a:r>
            <a:endParaRPr lang="ru-RU" sz="1400" b="1" dirty="0">
              <a:solidFill>
                <a:srgbClr val="EF3E57"/>
              </a:solidFill>
            </a:endParaRPr>
          </a:p>
        </p:txBody>
      </p:sp>
      <p:sp>
        <p:nvSpPr>
          <p:cNvPr id="116" name="TextBox 115"/>
          <p:cNvSpPr txBox="1"/>
          <p:nvPr/>
        </p:nvSpPr>
        <p:spPr>
          <a:xfrm>
            <a:off x="183955" y="5068215"/>
            <a:ext cx="3171511" cy="677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>
              <a:lnSpc>
                <a:spcPts val="900"/>
              </a:lnSpc>
            </a:pPr>
            <a:r>
              <a:rPr lang="ru-RU" sz="1200" b="1" dirty="0">
                <a:solidFill>
                  <a:srgbClr val="094170"/>
                </a:solidFill>
                <a:cs typeface="PFDinTextCondPro-Medium"/>
              </a:rPr>
              <a:t>3:  </a:t>
            </a:r>
            <a:r>
              <a:rPr lang="ru-RU" sz="1100" dirty="0" err="1">
                <a:solidFill>
                  <a:srgbClr val="23467C"/>
                </a:solidFill>
              </a:rPr>
              <a:t>живі</a:t>
            </a:r>
            <a:r>
              <a:rPr lang="ru-RU" sz="1100" dirty="0">
                <a:solidFill>
                  <a:srgbClr val="23467C"/>
                </a:solidFill>
              </a:rPr>
              <a:t> </a:t>
            </a:r>
            <a:r>
              <a:rPr lang="ru-RU" sz="1100" dirty="0" err="1">
                <a:solidFill>
                  <a:srgbClr val="23467C"/>
                </a:solidFill>
              </a:rPr>
              <a:t>рослини</a:t>
            </a:r>
            <a:r>
              <a:rPr lang="ru-RU" sz="1100" dirty="0">
                <a:solidFill>
                  <a:srgbClr val="23467C"/>
                </a:solidFill>
              </a:rPr>
              <a:t>, </a:t>
            </a:r>
            <a:r>
              <a:rPr lang="ru-RU" sz="1100" dirty="0" err="1">
                <a:solidFill>
                  <a:srgbClr val="23467C"/>
                </a:solidFill>
              </a:rPr>
              <a:t>картопля</a:t>
            </a:r>
            <a:r>
              <a:rPr lang="ru-RU" sz="1100" dirty="0">
                <a:solidFill>
                  <a:srgbClr val="23467C"/>
                </a:solidFill>
              </a:rPr>
              <a:t>, </a:t>
            </a:r>
            <a:r>
              <a:rPr lang="ru-RU" sz="1100" dirty="0" err="1">
                <a:solidFill>
                  <a:srgbClr val="23467C"/>
                </a:solidFill>
              </a:rPr>
              <a:t>свіжі</a:t>
            </a:r>
            <a:r>
              <a:rPr lang="ru-RU" sz="1100" dirty="0">
                <a:solidFill>
                  <a:srgbClr val="23467C"/>
                </a:solidFill>
              </a:rPr>
              <a:t> плоди</a:t>
            </a:r>
          </a:p>
          <a:p>
            <a:pPr marL="180975" indent="-180975">
              <a:lnSpc>
                <a:spcPts val="900"/>
              </a:lnSpc>
              <a:buFont typeface="Arial" panose="020B0604020202020204" pitchFamily="34" charset="0"/>
              <a:buChar char="•"/>
            </a:pPr>
            <a:r>
              <a:rPr lang="ru-RU" sz="1100" dirty="0" err="1">
                <a:solidFill>
                  <a:srgbClr val="23467C"/>
                </a:solidFill>
              </a:rPr>
              <a:t>овочеві</a:t>
            </a:r>
            <a:r>
              <a:rPr lang="ru-RU" sz="1100" dirty="0">
                <a:solidFill>
                  <a:srgbClr val="23467C"/>
                </a:solidFill>
              </a:rPr>
              <a:t> </a:t>
            </a:r>
            <a:r>
              <a:rPr lang="ru-RU" sz="1100" dirty="0" err="1">
                <a:solidFill>
                  <a:srgbClr val="23467C"/>
                </a:solidFill>
              </a:rPr>
              <a:t>суміші</a:t>
            </a:r>
            <a:r>
              <a:rPr lang="ru-RU" sz="1100" dirty="0">
                <a:solidFill>
                  <a:srgbClr val="23467C"/>
                </a:solidFill>
              </a:rPr>
              <a:t>, </a:t>
            </a:r>
            <a:r>
              <a:rPr lang="ru-RU" sz="1100" dirty="0" err="1">
                <a:solidFill>
                  <a:srgbClr val="23467C"/>
                </a:solidFill>
              </a:rPr>
              <a:t>консервовані</a:t>
            </a:r>
            <a:r>
              <a:rPr lang="ru-RU" sz="1100" dirty="0">
                <a:solidFill>
                  <a:srgbClr val="23467C"/>
                </a:solidFill>
              </a:rPr>
              <a:t> </a:t>
            </a:r>
            <a:r>
              <a:rPr lang="ru-RU" sz="1100" dirty="0" err="1">
                <a:solidFill>
                  <a:srgbClr val="23467C"/>
                </a:solidFill>
              </a:rPr>
              <a:t>тропічні</a:t>
            </a:r>
            <a:r>
              <a:rPr lang="ru-RU" sz="1100" dirty="0">
                <a:solidFill>
                  <a:srgbClr val="23467C"/>
                </a:solidFill>
              </a:rPr>
              <a:t> плоди</a:t>
            </a:r>
          </a:p>
          <a:p>
            <a:pPr marL="180975" indent="-180975">
              <a:lnSpc>
                <a:spcPts val="900"/>
              </a:lnSpc>
              <a:buFont typeface="Arial" panose="020B0604020202020204" pitchFamily="34" charset="0"/>
              <a:buChar char="•"/>
            </a:pPr>
            <a:r>
              <a:rPr lang="ru-RU" sz="1100" dirty="0" err="1">
                <a:solidFill>
                  <a:srgbClr val="23467C"/>
                </a:solidFill>
              </a:rPr>
              <a:t>варення</a:t>
            </a:r>
            <a:r>
              <a:rPr lang="ru-RU" sz="1100" dirty="0">
                <a:solidFill>
                  <a:srgbClr val="23467C"/>
                </a:solidFill>
              </a:rPr>
              <a:t> та желе </a:t>
            </a:r>
          </a:p>
          <a:p>
            <a:pPr marL="180975" indent="-180975">
              <a:lnSpc>
                <a:spcPts val="900"/>
              </a:lnSpc>
              <a:buFont typeface="Arial" panose="020B0604020202020204" pitchFamily="34" charset="0"/>
              <a:buChar char="•"/>
            </a:pPr>
            <a:r>
              <a:rPr lang="ru-RU" sz="1100" dirty="0" err="1">
                <a:solidFill>
                  <a:srgbClr val="23467C"/>
                </a:solidFill>
              </a:rPr>
              <a:t>екстракти</a:t>
            </a:r>
            <a:r>
              <a:rPr lang="ru-RU" sz="1100" dirty="0">
                <a:solidFill>
                  <a:srgbClr val="23467C"/>
                </a:solidFill>
              </a:rPr>
              <a:t>, </a:t>
            </a:r>
            <a:r>
              <a:rPr lang="ru-RU" sz="1100" dirty="0" err="1">
                <a:solidFill>
                  <a:srgbClr val="23467C"/>
                </a:solidFill>
              </a:rPr>
              <a:t>есенції</a:t>
            </a:r>
            <a:r>
              <a:rPr lang="ru-RU" sz="1100" dirty="0">
                <a:solidFill>
                  <a:srgbClr val="23467C"/>
                </a:solidFill>
              </a:rPr>
              <a:t> та </a:t>
            </a:r>
            <a:r>
              <a:rPr lang="ru-RU" sz="1100" dirty="0" err="1">
                <a:solidFill>
                  <a:srgbClr val="23467C"/>
                </a:solidFill>
              </a:rPr>
              <a:t>концентрати</a:t>
            </a:r>
            <a:r>
              <a:rPr lang="ru-RU" sz="1100" dirty="0">
                <a:solidFill>
                  <a:srgbClr val="23467C"/>
                </a:solidFill>
              </a:rPr>
              <a:t> (у т. ч. </a:t>
            </a:r>
            <a:r>
              <a:rPr lang="ru-RU" sz="1100" dirty="0" err="1">
                <a:solidFill>
                  <a:srgbClr val="23467C"/>
                </a:solidFill>
              </a:rPr>
              <a:t>білкові</a:t>
            </a:r>
            <a:r>
              <a:rPr lang="ru-RU" sz="1100" dirty="0">
                <a:solidFill>
                  <a:srgbClr val="23467C"/>
                </a:solidFill>
              </a:rPr>
              <a:t>)</a:t>
            </a:r>
            <a:endParaRPr lang="uk-UA" sz="1100" dirty="0">
              <a:solidFill>
                <a:srgbClr val="23467C"/>
              </a:solidFill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3836004" y="2377408"/>
            <a:ext cx="230826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dirty="0" err="1">
                <a:cs typeface="PFDinTextCondPro-Light"/>
              </a:rPr>
              <a:t>парфюмерно</a:t>
            </a:r>
            <a:r>
              <a:rPr lang="uk-UA" sz="1100" dirty="0">
                <a:cs typeface="PFDinTextCondPro-Light"/>
              </a:rPr>
              <a:t>-косметичні засоби</a:t>
            </a:r>
          </a:p>
        </p:txBody>
      </p:sp>
      <p:sp>
        <p:nvSpPr>
          <p:cNvPr id="120" name="TextBox 119"/>
          <p:cNvSpPr txBox="1"/>
          <p:nvPr/>
        </p:nvSpPr>
        <p:spPr>
          <a:xfrm>
            <a:off x="3839010" y="2660766"/>
            <a:ext cx="288539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err="1">
                <a:cs typeface="PFDinTextCondPro-Light"/>
              </a:rPr>
              <a:t>продукція</a:t>
            </a:r>
            <a:r>
              <a:rPr lang="ru-RU" sz="1100" dirty="0">
                <a:cs typeface="PFDinTextCondPro-Light"/>
              </a:rPr>
              <a:t> </a:t>
            </a:r>
            <a:r>
              <a:rPr lang="ru-RU" sz="1100" dirty="0" err="1">
                <a:cs typeface="PFDinTextCondPro-Light"/>
              </a:rPr>
              <a:t>хімічної</a:t>
            </a:r>
            <a:r>
              <a:rPr lang="ru-RU" sz="1100" dirty="0">
                <a:cs typeface="PFDinTextCondPro-Light"/>
              </a:rPr>
              <a:t> та </a:t>
            </a:r>
            <a:r>
              <a:rPr lang="ru-RU" sz="1100" dirty="0" err="1">
                <a:cs typeface="PFDinTextCondPro-Light"/>
              </a:rPr>
              <a:t>легкої</a:t>
            </a:r>
            <a:r>
              <a:rPr lang="ru-RU" sz="1100" dirty="0">
                <a:cs typeface="PFDinTextCondPro-Light"/>
              </a:rPr>
              <a:t> </a:t>
            </a:r>
            <a:r>
              <a:rPr lang="ru-RU" sz="1100" dirty="0" err="1">
                <a:cs typeface="PFDinTextCondPro-Light"/>
              </a:rPr>
              <a:t>промисловості</a:t>
            </a:r>
            <a:endParaRPr lang="uk-UA" sz="1100" dirty="0">
              <a:cs typeface="PFDinTextCondPro-Light"/>
            </a:endParaRPr>
          </a:p>
        </p:txBody>
      </p:sp>
      <p:sp>
        <p:nvSpPr>
          <p:cNvPr id="121" name="TextBox 120"/>
          <p:cNvSpPr txBox="1"/>
          <p:nvPr/>
        </p:nvSpPr>
        <p:spPr>
          <a:xfrm>
            <a:off x="3473353" y="5046298"/>
            <a:ext cx="3005141" cy="6812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 algn="just">
              <a:lnSpc>
                <a:spcPts val="900"/>
              </a:lnSpc>
            </a:pPr>
            <a:r>
              <a:rPr lang="en-US" sz="1200" b="1" dirty="0">
                <a:solidFill>
                  <a:srgbClr val="EF3E57"/>
                </a:solidFill>
                <a:cs typeface="Arial" panose="020B0604020202020204" pitchFamily="34" charset="0"/>
              </a:rPr>
              <a:t>3: </a:t>
            </a:r>
            <a:r>
              <a:rPr lang="uk-UA" sz="1200" b="1" dirty="0">
                <a:solidFill>
                  <a:srgbClr val="EF3E57"/>
                </a:solidFill>
                <a:cs typeface="Arial" panose="020B0604020202020204" pitchFamily="34" charset="0"/>
              </a:rPr>
              <a:t> </a:t>
            </a:r>
            <a:r>
              <a:rPr lang="ru-RU" sz="1200" dirty="0" err="1">
                <a:cs typeface="Arial" panose="020B0604020202020204" pitchFamily="34" charset="0"/>
              </a:rPr>
              <a:t>засоби</a:t>
            </a:r>
            <a:r>
              <a:rPr lang="ru-RU" sz="1200" dirty="0">
                <a:cs typeface="Arial" panose="020B0604020202020204" pitchFamily="34" charset="0"/>
              </a:rPr>
              <a:t> для </a:t>
            </a:r>
            <a:r>
              <a:rPr lang="ru-RU" sz="1200" dirty="0" err="1">
                <a:cs typeface="Arial" panose="020B0604020202020204" pitchFamily="34" charset="0"/>
              </a:rPr>
              <a:t>миття</a:t>
            </a:r>
            <a:r>
              <a:rPr lang="ru-RU" sz="1200" dirty="0">
                <a:cs typeface="Arial" panose="020B0604020202020204" pitchFamily="34" charset="0"/>
              </a:rPr>
              <a:t> та </a:t>
            </a:r>
            <a:r>
              <a:rPr lang="ru-RU" sz="1200" dirty="0" err="1">
                <a:cs typeface="Arial" panose="020B0604020202020204" pitchFamily="34" charset="0"/>
              </a:rPr>
              <a:t>чищення</a:t>
            </a:r>
            <a:r>
              <a:rPr lang="ru-RU" sz="1200" dirty="0">
                <a:cs typeface="Arial" panose="020B0604020202020204" pitchFamily="34" charset="0"/>
              </a:rPr>
              <a:t> </a:t>
            </a:r>
          </a:p>
          <a:p>
            <a:pPr marL="180975" indent="-180975" algn="just">
              <a:lnSpc>
                <a:spcPts val="900"/>
              </a:lnSpc>
              <a:buFont typeface="Arial" panose="020B0604020202020204" pitchFamily="34" charset="0"/>
              <a:buChar char="•"/>
            </a:pPr>
            <a:r>
              <a:rPr lang="ru-RU" sz="1200" dirty="0" err="1">
                <a:cs typeface="Arial" panose="020B0604020202020204" pitchFamily="34" charset="0"/>
              </a:rPr>
              <a:t>продукція</a:t>
            </a:r>
            <a:r>
              <a:rPr lang="ru-RU" sz="1200" dirty="0">
                <a:cs typeface="Arial" panose="020B0604020202020204" pitchFamily="34" charset="0"/>
              </a:rPr>
              <a:t> </a:t>
            </a:r>
            <a:r>
              <a:rPr lang="ru-RU" sz="1200" dirty="0" err="1">
                <a:cs typeface="Arial" panose="020B0604020202020204" pitchFamily="34" charset="0"/>
              </a:rPr>
              <a:t>легкої</a:t>
            </a:r>
            <a:r>
              <a:rPr lang="ru-RU" sz="1200" dirty="0">
                <a:cs typeface="Arial" panose="020B0604020202020204" pitchFamily="34" charset="0"/>
              </a:rPr>
              <a:t> </a:t>
            </a:r>
            <a:r>
              <a:rPr lang="ru-RU" sz="1200" dirty="0" err="1">
                <a:cs typeface="Arial" panose="020B0604020202020204" pitchFamily="34" charset="0"/>
              </a:rPr>
              <a:t>промисловості</a:t>
            </a:r>
            <a:endParaRPr lang="ru-RU" sz="1200" dirty="0">
              <a:cs typeface="Arial" panose="020B0604020202020204" pitchFamily="34" charset="0"/>
            </a:endParaRPr>
          </a:p>
          <a:p>
            <a:pPr marL="180975" indent="-180975" algn="just">
              <a:lnSpc>
                <a:spcPts val="900"/>
              </a:lnSpc>
              <a:buFont typeface="Arial" panose="020B0604020202020204" pitchFamily="34" charset="0"/>
              <a:buChar char="•"/>
            </a:pPr>
            <a:r>
              <a:rPr lang="ru-RU" sz="1200" dirty="0" err="1">
                <a:cs typeface="Arial" panose="020B0604020202020204" pitchFamily="34" charset="0"/>
              </a:rPr>
              <a:t>будівельні</a:t>
            </a:r>
            <a:r>
              <a:rPr lang="ru-RU" sz="1200" dirty="0">
                <a:cs typeface="Arial" panose="020B0604020202020204" pitchFamily="34" charset="0"/>
              </a:rPr>
              <a:t> </a:t>
            </a:r>
            <a:r>
              <a:rPr lang="ru-RU" sz="1200" dirty="0" err="1">
                <a:cs typeface="Arial" panose="020B0604020202020204" pitchFamily="34" charset="0"/>
              </a:rPr>
              <a:t>матеріали</a:t>
            </a:r>
            <a:r>
              <a:rPr lang="ru-RU" sz="1200" dirty="0">
                <a:cs typeface="Arial" panose="020B0604020202020204" pitchFamily="34" charset="0"/>
              </a:rPr>
              <a:t> </a:t>
            </a:r>
          </a:p>
          <a:p>
            <a:pPr marL="180975" indent="-180975" algn="just">
              <a:lnSpc>
                <a:spcPts val="900"/>
              </a:lnSpc>
              <a:buFont typeface="Arial" panose="020B0604020202020204" pitchFamily="34" charset="0"/>
              <a:buChar char="•"/>
            </a:pPr>
            <a:r>
              <a:rPr lang="ru-RU" sz="1200" dirty="0" err="1">
                <a:cs typeface="Arial" panose="020B0604020202020204" pitchFamily="34" charset="0"/>
              </a:rPr>
              <a:t>побутова</a:t>
            </a:r>
            <a:r>
              <a:rPr lang="ru-RU" sz="1200" dirty="0">
                <a:cs typeface="Arial" panose="020B0604020202020204" pitchFamily="34" charset="0"/>
              </a:rPr>
              <a:t> </a:t>
            </a:r>
            <a:r>
              <a:rPr lang="ru-RU" sz="1200" dirty="0" err="1">
                <a:cs typeface="Arial" panose="020B0604020202020204" pitchFamily="34" charset="0"/>
              </a:rPr>
              <a:t>техніка</a:t>
            </a:r>
            <a:r>
              <a:rPr lang="ru-RU" sz="1200" dirty="0">
                <a:cs typeface="Arial" panose="020B0604020202020204" pitchFamily="34" charset="0"/>
              </a:rPr>
              <a:t> </a:t>
            </a:r>
          </a:p>
          <a:p>
            <a:pPr marL="180975" indent="-180975" algn="just">
              <a:lnSpc>
                <a:spcPts val="900"/>
              </a:lnSpc>
              <a:buFont typeface="Arial" panose="020B0604020202020204" pitchFamily="34" charset="0"/>
              <a:buChar char="•"/>
            </a:pPr>
            <a:r>
              <a:rPr lang="ru-RU" sz="1200" dirty="0" err="1">
                <a:cs typeface="Arial" panose="020B0604020202020204" pitchFamily="34" charset="0"/>
              </a:rPr>
              <a:t>електроприлади</a:t>
            </a:r>
            <a:r>
              <a:rPr lang="ru-RU" sz="1200" dirty="0">
                <a:cs typeface="Arial" panose="020B0604020202020204" pitchFamily="34" charset="0"/>
              </a:rPr>
              <a:t> </a:t>
            </a:r>
            <a:r>
              <a:rPr lang="ru-RU" sz="1200" dirty="0" err="1">
                <a:cs typeface="Arial" panose="020B0604020202020204" pitchFamily="34" charset="0"/>
              </a:rPr>
              <a:t>тощо</a:t>
            </a:r>
            <a:endParaRPr lang="uk-UA" sz="1200" dirty="0">
              <a:cs typeface="Arial" panose="020B0604020202020204" pitchFamily="34" charset="0"/>
            </a:endParaRPr>
          </a:p>
        </p:txBody>
      </p:sp>
      <p:cxnSp>
        <p:nvCxnSpPr>
          <p:cNvPr id="122" name="Straight Connector 81"/>
          <p:cNvCxnSpPr/>
          <p:nvPr/>
        </p:nvCxnSpPr>
        <p:spPr>
          <a:xfrm flipV="1">
            <a:off x="3952676" y="2669929"/>
            <a:ext cx="2622461" cy="3954"/>
          </a:xfrm>
          <a:prstGeom prst="line">
            <a:avLst/>
          </a:prstGeom>
          <a:ln w="19050" cmpd="sng">
            <a:solidFill>
              <a:srgbClr val="EF3E57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81"/>
          <p:cNvCxnSpPr/>
          <p:nvPr/>
        </p:nvCxnSpPr>
        <p:spPr>
          <a:xfrm>
            <a:off x="3956589" y="3281594"/>
            <a:ext cx="2630073" cy="4439"/>
          </a:xfrm>
          <a:prstGeom prst="line">
            <a:avLst/>
          </a:prstGeom>
          <a:ln w="19050" cmpd="sng">
            <a:solidFill>
              <a:srgbClr val="EF3E57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4" name="Straight Connector 81"/>
          <p:cNvCxnSpPr/>
          <p:nvPr/>
        </p:nvCxnSpPr>
        <p:spPr>
          <a:xfrm flipV="1">
            <a:off x="3951467" y="3577873"/>
            <a:ext cx="2634800" cy="22719"/>
          </a:xfrm>
          <a:prstGeom prst="line">
            <a:avLst/>
          </a:prstGeom>
          <a:ln w="19050" cmpd="sng">
            <a:solidFill>
              <a:srgbClr val="EF3E57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5" name="Straight Connector 81"/>
          <p:cNvCxnSpPr/>
          <p:nvPr/>
        </p:nvCxnSpPr>
        <p:spPr>
          <a:xfrm flipV="1">
            <a:off x="3979652" y="3892836"/>
            <a:ext cx="2634800" cy="22719"/>
          </a:xfrm>
          <a:prstGeom prst="line">
            <a:avLst/>
          </a:prstGeom>
          <a:ln w="19050" cmpd="sng">
            <a:solidFill>
              <a:srgbClr val="EF3E57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81"/>
          <p:cNvCxnSpPr/>
          <p:nvPr/>
        </p:nvCxnSpPr>
        <p:spPr>
          <a:xfrm flipV="1">
            <a:off x="3970692" y="4239853"/>
            <a:ext cx="2634800" cy="22719"/>
          </a:xfrm>
          <a:prstGeom prst="line">
            <a:avLst/>
          </a:prstGeom>
          <a:ln w="19050" cmpd="sng">
            <a:solidFill>
              <a:srgbClr val="EF3E57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7" name="TextBox 126"/>
          <p:cNvSpPr txBox="1"/>
          <p:nvPr/>
        </p:nvSpPr>
        <p:spPr>
          <a:xfrm>
            <a:off x="3489768" y="5776174"/>
            <a:ext cx="2919388" cy="5657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900"/>
              </a:lnSpc>
            </a:pPr>
            <a:r>
              <a:rPr lang="en-US" sz="1200" b="1" dirty="0">
                <a:solidFill>
                  <a:srgbClr val="EF3E57"/>
                </a:solidFill>
                <a:cs typeface="Arial" panose="020B0604020202020204" pitchFamily="34" charset="0"/>
              </a:rPr>
              <a:t>5:</a:t>
            </a:r>
            <a:r>
              <a:rPr lang="en-US" sz="1200" dirty="0">
                <a:solidFill>
                  <a:srgbClr val="EF3E57"/>
                </a:solidFill>
                <a:cs typeface="Arial" panose="020B0604020202020204" pitchFamily="34" charset="0"/>
              </a:rPr>
              <a:t> </a:t>
            </a:r>
            <a:r>
              <a:rPr lang="uk-UA" sz="1200" dirty="0">
                <a:solidFill>
                  <a:srgbClr val="EF3E57"/>
                </a:solidFill>
                <a:cs typeface="Arial" panose="020B0604020202020204" pitchFamily="34" charset="0"/>
              </a:rPr>
              <a:t> </a:t>
            </a:r>
            <a:r>
              <a:rPr lang="ru-RU" sz="1200" dirty="0" err="1">
                <a:cs typeface="Arial" panose="020B0604020202020204" pitchFamily="34" charset="0"/>
              </a:rPr>
              <a:t>парфумерна</a:t>
            </a:r>
            <a:r>
              <a:rPr lang="ru-RU" sz="1200" dirty="0">
                <a:cs typeface="Arial" panose="020B0604020202020204" pitchFamily="34" charset="0"/>
              </a:rPr>
              <a:t> </a:t>
            </a:r>
            <a:r>
              <a:rPr lang="ru-RU" sz="1200" dirty="0" err="1">
                <a:cs typeface="Arial" panose="020B0604020202020204" pitchFamily="34" charset="0"/>
              </a:rPr>
              <a:t>продукція</a:t>
            </a:r>
            <a:endParaRPr lang="ru-RU" sz="1200" dirty="0">
              <a:cs typeface="Arial" panose="020B0604020202020204" pitchFamily="34" charset="0"/>
            </a:endParaRPr>
          </a:p>
          <a:p>
            <a:pPr marL="180975" indent="-180975" algn="just">
              <a:lnSpc>
                <a:spcPts val="900"/>
              </a:lnSpc>
              <a:buFont typeface="Arial" panose="020B0604020202020204" pitchFamily="34" charset="0"/>
              <a:buChar char="•"/>
            </a:pPr>
            <a:r>
              <a:rPr lang="ru-RU" sz="1200" dirty="0" err="1">
                <a:cs typeface="Arial" panose="020B0604020202020204" pitchFamily="34" charset="0"/>
              </a:rPr>
              <a:t>костюми</a:t>
            </a:r>
            <a:r>
              <a:rPr lang="ru-RU" sz="1200" dirty="0">
                <a:cs typeface="Arial" panose="020B0604020202020204" pitchFamily="34" charset="0"/>
              </a:rPr>
              <a:t> </a:t>
            </a:r>
            <a:r>
              <a:rPr lang="ru-RU" sz="1200" dirty="0" err="1">
                <a:cs typeface="Arial" panose="020B0604020202020204" pitchFamily="34" charset="0"/>
              </a:rPr>
              <a:t>різних</a:t>
            </a:r>
            <a:r>
              <a:rPr lang="ru-RU" sz="1200" dirty="0">
                <a:cs typeface="Arial" panose="020B0604020202020204" pitchFamily="34" charset="0"/>
              </a:rPr>
              <a:t> </a:t>
            </a:r>
            <a:r>
              <a:rPr lang="ru-RU" sz="1200" dirty="0" err="1">
                <a:cs typeface="Arial" panose="020B0604020202020204" pitchFamily="34" charset="0"/>
              </a:rPr>
              <a:t>видів</a:t>
            </a:r>
            <a:r>
              <a:rPr lang="ru-RU" sz="1200" dirty="0">
                <a:cs typeface="Arial" panose="020B0604020202020204" pitchFamily="34" charset="0"/>
              </a:rPr>
              <a:t> </a:t>
            </a:r>
          </a:p>
          <a:p>
            <a:pPr marL="180975" indent="-180975" algn="just">
              <a:lnSpc>
                <a:spcPts val="900"/>
              </a:lnSpc>
              <a:buFont typeface="Arial" panose="020B0604020202020204" pitchFamily="34" charset="0"/>
              <a:buChar char="•"/>
            </a:pPr>
            <a:r>
              <a:rPr lang="ru-RU" sz="1200" dirty="0" err="1">
                <a:cs typeface="Arial" panose="020B0604020202020204" pitchFamily="34" charset="0"/>
              </a:rPr>
              <a:t>телевізори</a:t>
            </a:r>
            <a:r>
              <a:rPr lang="ru-RU" sz="1200" dirty="0">
                <a:cs typeface="Arial" panose="020B0604020202020204" pitchFamily="34" charset="0"/>
              </a:rPr>
              <a:t>, </a:t>
            </a:r>
            <a:r>
              <a:rPr lang="ru-RU" sz="1200" dirty="0" err="1">
                <a:cs typeface="Arial" panose="020B0604020202020204" pitchFamily="34" charset="0"/>
              </a:rPr>
              <a:t>транспортні</a:t>
            </a:r>
            <a:r>
              <a:rPr lang="ru-RU" sz="1200" dirty="0">
                <a:cs typeface="Arial" panose="020B0604020202020204" pitchFamily="34" charset="0"/>
              </a:rPr>
              <a:t> </a:t>
            </a:r>
            <a:r>
              <a:rPr lang="ru-RU" sz="1200" dirty="0" err="1">
                <a:cs typeface="Arial" panose="020B0604020202020204" pitchFamily="34" charset="0"/>
              </a:rPr>
              <a:t>засоби</a:t>
            </a:r>
            <a:endParaRPr lang="ru-RU" sz="1200" dirty="0">
              <a:cs typeface="Arial" panose="020B0604020202020204" pitchFamily="34" charset="0"/>
            </a:endParaRPr>
          </a:p>
          <a:p>
            <a:pPr marL="180975" indent="-180975" algn="just">
              <a:lnSpc>
                <a:spcPts val="900"/>
              </a:lnSpc>
              <a:buFont typeface="Arial" panose="020B0604020202020204" pitchFamily="34" charset="0"/>
              <a:buChar char="•"/>
            </a:pPr>
            <a:r>
              <a:rPr lang="ru-RU" sz="1200" dirty="0" err="1">
                <a:cs typeface="Arial" panose="020B0604020202020204" pitchFamily="34" charset="0"/>
              </a:rPr>
              <a:t>оптичні</a:t>
            </a:r>
            <a:r>
              <a:rPr lang="ru-RU" sz="1200" dirty="0">
                <a:cs typeface="Arial" panose="020B0604020202020204" pitchFamily="34" charset="0"/>
              </a:rPr>
              <a:t> </a:t>
            </a:r>
            <a:r>
              <a:rPr lang="ru-RU" sz="1200" dirty="0" err="1">
                <a:cs typeface="Arial" panose="020B0604020202020204" pitchFamily="34" charset="0"/>
              </a:rPr>
              <a:t>прилади</a:t>
            </a:r>
            <a:r>
              <a:rPr lang="ru-RU" sz="1200" dirty="0">
                <a:cs typeface="Arial" panose="020B0604020202020204" pitchFamily="34" charset="0"/>
              </a:rPr>
              <a:t> </a:t>
            </a:r>
            <a:r>
              <a:rPr lang="ru-RU" sz="1200" dirty="0" err="1">
                <a:cs typeface="Arial" panose="020B0604020202020204" pitchFamily="34" charset="0"/>
              </a:rPr>
              <a:t>тощо</a:t>
            </a:r>
            <a:endParaRPr lang="uk-UA" sz="1200" dirty="0">
              <a:cs typeface="Arial" panose="020B0604020202020204" pitchFamily="34" charset="0"/>
            </a:endParaRPr>
          </a:p>
        </p:txBody>
      </p:sp>
      <p:pic>
        <p:nvPicPr>
          <p:cNvPr id="128" name="Picture 48" descr="1.eps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43" y="2133675"/>
            <a:ext cx="234312" cy="174287"/>
          </a:xfrm>
          <a:prstGeom prst="rect">
            <a:avLst/>
          </a:prstGeom>
        </p:spPr>
      </p:pic>
      <p:pic>
        <p:nvPicPr>
          <p:cNvPr id="129" name="Рисунок 1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415" y="2426601"/>
            <a:ext cx="272398" cy="272398"/>
          </a:xfrm>
          <a:prstGeom prst="rect">
            <a:avLst/>
          </a:prstGeom>
        </p:spPr>
      </p:pic>
      <p:pic>
        <p:nvPicPr>
          <p:cNvPr id="136" name="Рисунок 1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1861" y="2386164"/>
            <a:ext cx="286330" cy="286330"/>
          </a:xfrm>
          <a:prstGeom prst="rect">
            <a:avLst/>
          </a:prstGeom>
        </p:spPr>
      </p:pic>
      <p:pic>
        <p:nvPicPr>
          <p:cNvPr id="137" name="Рисунок 1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2897" y="2708589"/>
            <a:ext cx="251761" cy="251761"/>
          </a:xfrm>
          <a:prstGeom prst="rect">
            <a:avLst/>
          </a:prstGeom>
        </p:spPr>
      </p:pic>
      <p:pic>
        <p:nvPicPr>
          <p:cNvPr id="138" name="Picture 29" descr="4.eps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246" y="3699434"/>
            <a:ext cx="334885" cy="261431"/>
          </a:xfrm>
          <a:prstGeom prst="rect">
            <a:avLst/>
          </a:prstGeom>
        </p:spPr>
      </p:pic>
      <p:pic>
        <p:nvPicPr>
          <p:cNvPr id="140" name="Рисунок 13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499" y="3320086"/>
            <a:ext cx="296429" cy="296429"/>
          </a:xfrm>
          <a:prstGeom prst="rect">
            <a:avLst/>
          </a:prstGeom>
        </p:spPr>
      </p:pic>
      <p:sp>
        <p:nvSpPr>
          <p:cNvPr id="142" name="TextBox 141"/>
          <p:cNvSpPr txBox="1"/>
          <p:nvPr/>
        </p:nvSpPr>
        <p:spPr>
          <a:xfrm>
            <a:off x="3856802" y="2996339"/>
            <a:ext cx="255235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dirty="0">
                <a:cs typeface="PFDinTextCondPro-Light"/>
              </a:rPr>
              <a:t>сировина для легкої промисловості</a:t>
            </a:r>
          </a:p>
        </p:txBody>
      </p:sp>
      <p:sp>
        <p:nvSpPr>
          <p:cNvPr id="143" name="TextBox 142"/>
          <p:cNvSpPr txBox="1"/>
          <p:nvPr/>
        </p:nvSpPr>
        <p:spPr>
          <a:xfrm>
            <a:off x="3870792" y="3640263"/>
            <a:ext cx="230826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dirty="0">
                <a:cs typeface="PFDinTextCondPro-Light"/>
              </a:rPr>
              <a:t>будматеріали</a:t>
            </a:r>
          </a:p>
        </p:txBody>
      </p:sp>
      <p:sp>
        <p:nvSpPr>
          <p:cNvPr id="145" name="TextBox 144"/>
          <p:cNvSpPr txBox="1"/>
          <p:nvPr/>
        </p:nvSpPr>
        <p:spPr>
          <a:xfrm>
            <a:off x="3899442" y="4295191"/>
            <a:ext cx="230826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dirty="0">
                <a:cs typeface="PFDinTextCondPro-Light"/>
              </a:rPr>
              <a:t>електричні машини тощо</a:t>
            </a:r>
          </a:p>
        </p:txBody>
      </p:sp>
      <p:sp>
        <p:nvSpPr>
          <p:cNvPr id="147" name="TextBox 146"/>
          <p:cNvSpPr txBox="1"/>
          <p:nvPr/>
        </p:nvSpPr>
        <p:spPr>
          <a:xfrm>
            <a:off x="988199" y="3059360"/>
            <a:ext cx="229008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dirty="0">
                <a:solidFill>
                  <a:srgbClr val="094170"/>
                </a:solidFill>
                <a:cs typeface="PFDinTextCondPro-Light"/>
              </a:rPr>
              <a:t>солодощі</a:t>
            </a:r>
          </a:p>
        </p:txBody>
      </p:sp>
      <p:cxnSp>
        <p:nvCxnSpPr>
          <p:cNvPr id="148" name="Straight Connector 79"/>
          <p:cNvCxnSpPr/>
          <p:nvPr/>
        </p:nvCxnSpPr>
        <p:spPr>
          <a:xfrm>
            <a:off x="1073885" y="3339855"/>
            <a:ext cx="2126903" cy="0"/>
          </a:xfrm>
          <a:prstGeom prst="line">
            <a:avLst/>
          </a:prstGeom>
          <a:ln w="19050" cmpd="sng">
            <a:solidFill>
              <a:srgbClr val="18757F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0" name="TextBox 149"/>
          <p:cNvSpPr txBox="1"/>
          <p:nvPr/>
        </p:nvSpPr>
        <p:spPr>
          <a:xfrm>
            <a:off x="3894542" y="3982000"/>
            <a:ext cx="230826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dirty="0">
                <a:cs typeface="PFDinTextCondPro-Light"/>
              </a:rPr>
              <a:t>інструменти різних видів</a:t>
            </a:r>
          </a:p>
        </p:txBody>
      </p:sp>
      <p:cxnSp>
        <p:nvCxnSpPr>
          <p:cNvPr id="151" name="Straight Connector 79"/>
          <p:cNvCxnSpPr/>
          <p:nvPr/>
        </p:nvCxnSpPr>
        <p:spPr>
          <a:xfrm>
            <a:off x="1080174" y="3711397"/>
            <a:ext cx="2126903" cy="0"/>
          </a:xfrm>
          <a:prstGeom prst="line">
            <a:avLst/>
          </a:prstGeom>
          <a:ln w="19050" cmpd="sng">
            <a:solidFill>
              <a:srgbClr val="18757F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2" name="TextBox 151"/>
          <p:cNvSpPr txBox="1"/>
          <p:nvPr/>
        </p:nvSpPr>
        <p:spPr>
          <a:xfrm>
            <a:off x="992295" y="3409084"/>
            <a:ext cx="229008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dirty="0">
                <a:solidFill>
                  <a:srgbClr val="094170"/>
                </a:solidFill>
                <a:cs typeface="PFDinTextCondPro-Light"/>
              </a:rPr>
              <a:t>тропічні фрукти, соки</a:t>
            </a:r>
            <a:endParaRPr lang="en-US" sz="1100" dirty="0">
              <a:solidFill>
                <a:srgbClr val="094170"/>
              </a:solidFill>
              <a:cs typeface="PFDinTextCondPro-Light"/>
            </a:endParaRPr>
          </a:p>
        </p:txBody>
      </p:sp>
      <p:sp>
        <p:nvSpPr>
          <p:cNvPr id="153" name="TextBox 152"/>
          <p:cNvSpPr txBox="1"/>
          <p:nvPr/>
        </p:nvSpPr>
        <p:spPr>
          <a:xfrm>
            <a:off x="996867" y="3721471"/>
            <a:ext cx="229008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dirty="0">
                <a:solidFill>
                  <a:srgbClr val="094170"/>
                </a:solidFill>
                <a:cs typeface="PFDinTextCondPro-Light"/>
              </a:rPr>
              <a:t>хлібобулочні вироби</a:t>
            </a:r>
          </a:p>
        </p:txBody>
      </p:sp>
      <p:cxnSp>
        <p:nvCxnSpPr>
          <p:cNvPr id="154" name="Straight Connector 79"/>
          <p:cNvCxnSpPr/>
          <p:nvPr/>
        </p:nvCxnSpPr>
        <p:spPr>
          <a:xfrm>
            <a:off x="1077985" y="4013195"/>
            <a:ext cx="2126903" cy="0"/>
          </a:xfrm>
          <a:prstGeom prst="line">
            <a:avLst/>
          </a:prstGeom>
          <a:ln w="19050" cmpd="sng">
            <a:solidFill>
              <a:srgbClr val="18757F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8" name="Straight Connector 69"/>
          <p:cNvCxnSpPr/>
          <p:nvPr/>
        </p:nvCxnSpPr>
        <p:spPr>
          <a:xfrm>
            <a:off x="245600" y="6757437"/>
            <a:ext cx="2970027" cy="0"/>
          </a:xfrm>
          <a:prstGeom prst="line">
            <a:avLst/>
          </a:prstGeom>
          <a:ln w="19050" cmpd="sng">
            <a:solidFill>
              <a:srgbClr val="18757F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9" name="Straight Connector 69"/>
          <p:cNvCxnSpPr>
            <a:cxnSpLocks/>
          </p:cNvCxnSpPr>
          <p:nvPr/>
        </p:nvCxnSpPr>
        <p:spPr>
          <a:xfrm>
            <a:off x="3438847" y="6757437"/>
            <a:ext cx="3143018" cy="0"/>
          </a:xfrm>
          <a:prstGeom prst="line">
            <a:avLst/>
          </a:prstGeom>
          <a:ln w="19050" cmpd="sng">
            <a:solidFill>
              <a:srgbClr val="EF3E57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63" name="Рисунок 16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403" y="2737632"/>
            <a:ext cx="340125" cy="340125"/>
          </a:xfrm>
          <a:prstGeom prst="rect">
            <a:avLst/>
          </a:prstGeom>
        </p:spPr>
      </p:pic>
      <p:pic>
        <p:nvPicPr>
          <p:cNvPr id="164" name="Рисунок 16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131" y="3693916"/>
            <a:ext cx="296397" cy="296397"/>
          </a:xfrm>
          <a:prstGeom prst="rect">
            <a:avLst/>
          </a:prstGeom>
        </p:spPr>
      </p:pic>
      <p:pic>
        <p:nvPicPr>
          <p:cNvPr id="165" name="Рисунок 16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16" y="3087258"/>
            <a:ext cx="296397" cy="296397"/>
          </a:xfrm>
          <a:prstGeom prst="rect">
            <a:avLst/>
          </a:prstGeom>
        </p:spPr>
      </p:pic>
      <p:pic>
        <p:nvPicPr>
          <p:cNvPr id="166" name="Рисунок 16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65" y="3421269"/>
            <a:ext cx="296397" cy="296397"/>
          </a:xfrm>
          <a:prstGeom prst="rect">
            <a:avLst/>
          </a:prstGeom>
        </p:spPr>
      </p:pic>
      <p:pic>
        <p:nvPicPr>
          <p:cNvPr id="167" name="Рисунок 16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1519" y="4000612"/>
            <a:ext cx="224389" cy="224389"/>
          </a:xfrm>
          <a:prstGeom prst="rect">
            <a:avLst/>
          </a:prstGeom>
        </p:spPr>
      </p:pic>
      <p:pic>
        <p:nvPicPr>
          <p:cNvPr id="168" name="Рисунок 16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1519" y="3048686"/>
            <a:ext cx="224388" cy="224388"/>
          </a:xfrm>
          <a:prstGeom prst="rect">
            <a:avLst/>
          </a:prstGeom>
        </p:spPr>
      </p:pic>
      <p:pic>
        <p:nvPicPr>
          <p:cNvPr id="169" name="Рисунок 16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8847" y="2066019"/>
            <a:ext cx="296397" cy="296397"/>
          </a:xfrm>
          <a:prstGeom prst="rect">
            <a:avLst/>
          </a:prstGeom>
        </p:spPr>
      </p:pic>
      <p:pic>
        <p:nvPicPr>
          <p:cNvPr id="92" name="Рисунок 9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8834" y="4262074"/>
            <a:ext cx="296428" cy="296428"/>
          </a:xfrm>
          <a:prstGeom prst="rect">
            <a:avLst/>
          </a:prstGeom>
        </p:spPr>
      </p:pic>
      <p:pic>
        <p:nvPicPr>
          <p:cNvPr id="113" name="Shape 89" descr="logo-11.png">
            <a:extLst>
              <a:ext uri="{FF2B5EF4-FFF2-40B4-BE49-F238E27FC236}">
                <a16:creationId xmlns:a16="http://schemas.microsoft.com/office/drawing/2014/main" xmlns="" id="{30CA4868-56E3-48F9-9907-15C151A50BC2}"/>
              </a:ext>
            </a:extLst>
          </p:cNvPr>
          <p:cNvPicPr preferRelativeResize="0"/>
          <p:nvPr/>
        </p:nvPicPr>
        <p:blipFill rotWithShape="1">
          <a:blip r:embed="rId16">
            <a:alphaModFix/>
          </a:blip>
          <a:srcRect/>
          <a:stretch/>
        </p:blipFill>
        <p:spPr>
          <a:xfrm>
            <a:off x="5174607" y="9374536"/>
            <a:ext cx="1596233" cy="448771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TextBox 105"/>
          <p:cNvSpPr txBox="1"/>
          <p:nvPr/>
        </p:nvSpPr>
        <p:spPr>
          <a:xfrm>
            <a:off x="4309390" y="8123362"/>
            <a:ext cx="1280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400" b="1" dirty="0">
                <a:solidFill>
                  <a:srgbClr val="EF3E57"/>
                </a:solidFill>
                <a:latin typeface="+mj-lt"/>
              </a:rPr>
              <a:t>Вилучення:</a:t>
            </a:r>
          </a:p>
        </p:txBody>
      </p:sp>
      <p:sp>
        <p:nvSpPr>
          <p:cNvPr id="131" name="TextBox 130"/>
          <p:cNvSpPr txBox="1"/>
          <p:nvPr/>
        </p:nvSpPr>
        <p:spPr>
          <a:xfrm>
            <a:off x="886704" y="8084967"/>
            <a:ext cx="1280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400" b="1" dirty="0">
                <a:solidFill>
                  <a:srgbClr val="23467C"/>
                </a:solidFill>
                <a:cs typeface="Arial" panose="020B0604020202020204" pitchFamily="34" charset="0"/>
              </a:rPr>
              <a:t>Вилучення:</a:t>
            </a:r>
          </a:p>
        </p:txBody>
      </p:sp>
      <p:sp>
        <p:nvSpPr>
          <p:cNvPr id="133" name="TextBox 132"/>
          <p:cNvSpPr txBox="1"/>
          <p:nvPr/>
        </p:nvSpPr>
        <p:spPr>
          <a:xfrm>
            <a:off x="336415" y="8602109"/>
            <a:ext cx="2030226" cy="219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ts val="900"/>
              </a:lnSpc>
              <a:buFont typeface="Arial" panose="020B0604020202020204" pitchFamily="34" charset="0"/>
              <a:buChar char="•"/>
            </a:pPr>
            <a:r>
              <a:rPr lang="uk-UA" sz="1200" dirty="0">
                <a:solidFill>
                  <a:srgbClr val="23467C"/>
                </a:solidFill>
                <a:cs typeface="Arial" panose="020B0604020202020204" pitchFamily="34" charset="0"/>
              </a:rPr>
              <a:t>окремі чутливі товари</a:t>
            </a:r>
            <a:endParaRPr lang="en-US" sz="1200" dirty="0">
              <a:solidFill>
                <a:srgbClr val="23467C"/>
              </a:solidFill>
              <a:cs typeface="Arial" panose="020B0604020202020204" pitchFamily="34" charset="0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686135" y="6755094"/>
            <a:ext cx="20337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400" b="1" dirty="0">
                <a:solidFill>
                  <a:srgbClr val="23467C"/>
                </a:solidFill>
                <a:cs typeface="Arial" panose="020B0604020202020204" pitchFamily="34" charset="0"/>
              </a:rPr>
              <a:t>Часткова лібералізація:</a:t>
            </a:r>
          </a:p>
        </p:txBody>
      </p:sp>
      <p:cxnSp>
        <p:nvCxnSpPr>
          <p:cNvPr id="107" name="Straight Connector 69">
            <a:extLst>
              <a:ext uri="{FF2B5EF4-FFF2-40B4-BE49-F238E27FC236}">
                <a16:creationId xmlns:a16="http://schemas.microsoft.com/office/drawing/2014/main" xmlns="" id="{64B8A61C-C45E-C448-B8A6-E2685092DBBB}"/>
              </a:ext>
            </a:extLst>
          </p:cNvPr>
          <p:cNvCxnSpPr>
            <a:cxnSpLocks/>
          </p:cNvCxnSpPr>
          <p:nvPr/>
        </p:nvCxnSpPr>
        <p:spPr>
          <a:xfrm>
            <a:off x="204766" y="7040247"/>
            <a:ext cx="3051694" cy="0"/>
          </a:xfrm>
          <a:prstGeom prst="line">
            <a:avLst/>
          </a:prstGeom>
          <a:ln w="19050" cmpd="sng">
            <a:solidFill>
              <a:srgbClr val="18757F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69">
            <a:extLst>
              <a:ext uri="{FF2B5EF4-FFF2-40B4-BE49-F238E27FC236}">
                <a16:creationId xmlns:a16="http://schemas.microsoft.com/office/drawing/2014/main" xmlns="" id="{76ACDBAB-E052-1740-A319-91926398A39F}"/>
              </a:ext>
            </a:extLst>
          </p:cNvPr>
          <p:cNvCxnSpPr>
            <a:cxnSpLocks/>
          </p:cNvCxnSpPr>
          <p:nvPr/>
        </p:nvCxnSpPr>
        <p:spPr>
          <a:xfrm>
            <a:off x="224049" y="8118617"/>
            <a:ext cx="3051694" cy="0"/>
          </a:xfrm>
          <a:prstGeom prst="line">
            <a:avLst/>
          </a:prstGeom>
          <a:ln w="19050" cmpd="sng">
            <a:solidFill>
              <a:srgbClr val="18757F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69">
            <a:extLst>
              <a:ext uri="{FF2B5EF4-FFF2-40B4-BE49-F238E27FC236}">
                <a16:creationId xmlns:a16="http://schemas.microsoft.com/office/drawing/2014/main" xmlns="" id="{1EAC8743-325F-E147-AF93-E4AED64448B4}"/>
              </a:ext>
            </a:extLst>
          </p:cNvPr>
          <p:cNvCxnSpPr>
            <a:cxnSpLocks/>
          </p:cNvCxnSpPr>
          <p:nvPr/>
        </p:nvCxnSpPr>
        <p:spPr>
          <a:xfrm>
            <a:off x="163933" y="8392744"/>
            <a:ext cx="3051694" cy="0"/>
          </a:xfrm>
          <a:prstGeom prst="line">
            <a:avLst/>
          </a:prstGeom>
          <a:ln w="19050" cmpd="sng">
            <a:solidFill>
              <a:srgbClr val="18757F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69">
            <a:extLst>
              <a:ext uri="{FF2B5EF4-FFF2-40B4-BE49-F238E27FC236}">
                <a16:creationId xmlns:a16="http://schemas.microsoft.com/office/drawing/2014/main" xmlns="" id="{98DFCFDD-C454-FC45-A127-7338B560CAC2}"/>
              </a:ext>
            </a:extLst>
          </p:cNvPr>
          <p:cNvCxnSpPr>
            <a:cxnSpLocks/>
          </p:cNvCxnSpPr>
          <p:nvPr/>
        </p:nvCxnSpPr>
        <p:spPr>
          <a:xfrm>
            <a:off x="3453417" y="8118617"/>
            <a:ext cx="3143018" cy="0"/>
          </a:xfrm>
          <a:prstGeom prst="line">
            <a:avLst/>
          </a:prstGeom>
          <a:ln w="19050" cmpd="sng">
            <a:solidFill>
              <a:srgbClr val="EF3E57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2" name="Straight Connector 69">
            <a:extLst>
              <a:ext uri="{FF2B5EF4-FFF2-40B4-BE49-F238E27FC236}">
                <a16:creationId xmlns:a16="http://schemas.microsoft.com/office/drawing/2014/main" xmlns="" id="{589DEFF3-59E8-4A43-9349-5D1FF66A1826}"/>
              </a:ext>
            </a:extLst>
          </p:cNvPr>
          <p:cNvCxnSpPr>
            <a:cxnSpLocks/>
          </p:cNvCxnSpPr>
          <p:nvPr/>
        </p:nvCxnSpPr>
        <p:spPr>
          <a:xfrm>
            <a:off x="3438847" y="8431139"/>
            <a:ext cx="3143018" cy="0"/>
          </a:xfrm>
          <a:prstGeom prst="line">
            <a:avLst/>
          </a:prstGeom>
          <a:ln w="19050" cmpd="sng">
            <a:solidFill>
              <a:srgbClr val="EF3E57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5" name="TextBox 134">
            <a:extLst>
              <a:ext uri="{FF2B5EF4-FFF2-40B4-BE49-F238E27FC236}">
                <a16:creationId xmlns:a16="http://schemas.microsoft.com/office/drawing/2014/main" xmlns="" id="{11B83B49-03E1-664B-A208-B48F1136A6BE}"/>
              </a:ext>
            </a:extLst>
          </p:cNvPr>
          <p:cNvSpPr txBox="1"/>
          <p:nvPr/>
        </p:nvSpPr>
        <p:spPr>
          <a:xfrm>
            <a:off x="3441773" y="8604412"/>
            <a:ext cx="3663070" cy="219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ts val="900"/>
              </a:lnSpc>
              <a:buFont typeface="Arial" panose="020B0604020202020204" pitchFamily="34" charset="0"/>
              <a:buChar char="•"/>
            </a:pPr>
            <a:r>
              <a:rPr lang="ru-RU" sz="1200" dirty="0" err="1">
                <a:latin typeface="+mj-lt"/>
                <a:cs typeface="PFDinTextCondPro-Light"/>
              </a:rPr>
              <a:t>ювелірні</a:t>
            </a:r>
            <a:r>
              <a:rPr lang="ru-RU" sz="1200" dirty="0">
                <a:latin typeface="+mj-lt"/>
                <a:cs typeface="PFDinTextCondPro-Light"/>
              </a:rPr>
              <a:t> </a:t>
            </a:r>
            <a:r>
              <a:rPr lang="ru-RU" sz="1200" dirty="0" err="1">
                <a:latin typeface="+mj-lt"/>
                <a:cs typeface="PFDinTextCondPro-Light"/>
              </a:rPr>
              <a:t>вироби</a:t>
            </a:r>
            <a:r>
              <a:rPr lang="ru-RU" sz="1200" dirty="0">
                <a:latin typeface="+mj-lt"/>
                <a:cs typeface="PFDinTextCondPro-Light"/>
              </a:rPr>
              <a:t> з </a:t>
            </a:r>
            <a:r>
              <a:rPr lang="ru-RU" sz="1200" dirty="0" err="1">
                <a:latin typeface="+mj-lt"/>
                <a:cs typeface="PFDinTextCondPro-Light"/>
              </a:rPr>
              <a:t>дорогоцінних</a:t>
            </a:r>
            <a:r>
              <a:rPr lang="ru-RU" sz="1200" dirty="0">
                <a:latin typeface="+mj-lt"/>
                <a:cs typeface="PFDinTextCondPro-Light"/>
              </a:rPr>
              <a:t> </a:t>
            </a:r>
            <a:r>
              <a:rPr lang="ru-RU" sz="1200" dirty="0" err="1">
                <a:latin typeface="+mj-lt"/>
                <a:cs typeface="PFDinTextCondPro-Light"/>
              </a:rPr>
              <a:t>металів</a:t>
            </a:r>
            <a:endParaRPr lang="en-US" sz="1200" dirty="0">
              <a:latin typeface="+mj-lt"/>
              <a:cs typeface="PFDinTextCondPro-Light"/>
            </a:endParaRPr>
          </a:p>
        </p:txBody>
      </p:sp>
    </p:spTree>
    <p:extLst>
      <p:ext uri="{BB962C8B-B14F-4D97-AF65-F5344CB8AC3E}">
        <p14:creationId xmlns:p14="http://schemas.microsoft.com/office/powerpoint/2010/main" val="35616640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" name="Прямая соединительная линия 55">
            <a:extLst>
              <a:ext uri="{FF2B5EF4-FFF2-40B4-BE49-F238E27FC236}">
                <a16:creationId xmlns:a16="http://schemas.microsoft.com/office/drawing/2014/main" xmlns="" id="{33D4163B-8162-7449-8500-5816E62DA254}"/>
              </a:ext>
            </a:extLst>
          </p:cNvPr>
          <p:cNvCxnSpPr>
            <a:cxnSpLocks/>
          </p:cNvCxnSpPr>
          <p:nvPr/>
        </p:nvCxnSpPr>
        <p:spPr>
          <a:xfrm>
            <a:off x="41024" y="8376255"/>
            <a:ext cx="6729816" cy="0"/>
          </a:xfrm>
          <a:prstGeom prst="line">
            <a:avLst/>
          </a:prstGeom>
          <a:ln w="9525">
            <a:solidFill>
              <a:srgbClr val="CFCED2"/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55">
            <a:extLst>
              <a:ext uri="{FF2B5EF4-FFF2-40B4-BE49-F238E27FC236}">
                <a16:creationId xmlns:a16="http://schemas.microsoft.com/office/drawing/2014/main" xmlns="" id="{679EF583-6B11-154C-8C51-46CE936D7C33}"/>
              </a:ext>
            </a:extLst>
          </p:cNvPr>
          <p:cNvCxnSpPr>
            <a:cxnSpLocks/>
          </p:cNvCxnSpPr>
          <p:nvPr/>
        </p:nvCxnSpPr>
        <p:spPr>
          <a:xfrm>
            <a:off x="21039" y="6048514"/>
            <a:ext cx="6729816" cy="0"/>
          </a:xfrm>
          <a:prstGeom prst="line">
            <a:avLst/>
          </a:prstGeom>
          <a:ln w="9525">
            <a:solidFill>
              <a:srgbClr val="CFCED2"/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55">
            <a:extLst>
              <a:ext uri="{FF2B5EF4-FFF2-40B4-BE49-F238E27FC236}">
                <a16:creationId xmlns:a16="http://schemas.microsoft.com/office/drawing/2014/main" xmlns="" id="{AA70DC75-9EFC-F645-94DF-6F4101C622C1}"/>
              </a:ext>
            </a:extLst>
          </p:cNvPr>
          <p:cNvCxnSpPr>
            <a:cxnSpLocks/>
          </p:cNvCxnSpPr>
          <p:nvPr/>
        </p:nvCxnSpPr>
        <p:spPr>
          <a:xfrm>
            <a:off x="34483" y="4948515"/>
            <a:ext cx="6729816" cy="0"/>
          </a:xfrm>
          <a:prstGeom prst="line">
            <a:avLst/>
          </a:prstGeom>
          <a:ln w="9525">
            <a:solidFill>
              <a:srgbClr val="CFCED2"/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2" name="Заголовок 1"/>
          <p:cNvSpPr txBox="1">
            <a:spLocks/>
          </p:cNvSpPr>
          <p:nvPr/>
        </p:nvSpPr>
        <p:spPr>
          <a:xfrm>
            <a:off x="765164" y="117626"/>
            <a:ext cx="5427793" cy="58011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2800" dirty="0">
                <a:solidFill>
                  <a:srgbClr val="0C4A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ЕКСПОРТ ДО ІЗРАЇЛЮ (млн, </a:t>
            </a:r>
            <a:r>
              <a:rPr lang="en-US" sz="2800" dirty="0">
                <a:solidFill>
                  <a:srgbClr val="0C4A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$)</a:t>
            </a:r>
            <a:endParaRPr lang="ru-RU" sz="2800" dirty="0">
              <a:solidFill>
                <a:srgbClr val="0C4A8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3" name="Прямоугольник 112"/>
          <p:cNvSpPr/>
          <p:nvPr/>
        </p:nvSpPr>
        <p:spPr>
          <a:xfrm>
            <a:off x="801051" y="1416393"/>
            <a:ext cx="360171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err="1">
                <a:solidFill>
                  <a:srgbClr val="002060"/>
                </a:solidFill>
              </a:rPr>
              <a:t>Продукція</a:t>
            </a:r>
            <a:r>
              <a:rPr lang="ru-RU" sz="1400" b="1" dirty="0">
                <a:solidFill>
                  <a:srgbClr val="002060"/>
                </a:solidFill>
              </a:rPr>
              <a:t> АПК та </a:t>
            </a:r>
            <a:r>
              <a:rPr lang="ru-RU" sz="1400" b="1" dirty="0" err="1">
                <a:solidFill>
                  <a:srgbClr val="002060"/>
                </a:solidFill>
              </a:rPr>
              <a:t>харчової</a:t>
            </a:r>
            <a:r>
              <a:rPr lang="ru-RU" sz="1400" b="1" dirty="0">
                <a:solidFill>
                  <a:srgbClr val="002060"/>
                </a:solidFill>
              </a:rPr>
              <a:t> </a:t>
            </a:r>
            <a:r>
              <a:rPr lang="ru-RU" sz="1400" b="1" dirty="0" err="1">
                <a:solidFill>
                  <a:srgbClr val="002060"/>
                </a:solidFill>
              </a:rPr>
              <a:t>промисловості</a:t>
            </a:r>
            <a:endParaRPr lang="ru-RU" sz="1400" b="1" dirty="0">
              <a:solidFill>
                <a:srgbClr val="00206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831136" y="2450678"/>
            <a:ext cx="188269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err="1">
                <a:solidFill>
                  <a:srgbClr val="002060"/>
                </a:solidFill>
              </a:rPr>
              <a:t>Продукція</a:t>
            </a:r>
            <a:r>
              <a:rPr lang="ru-RU" sz="1400" b="1" dirty="0">
                <a:solidFill>
                  <a:srgbClr val="002060"/>
                </a:solidFill>
              </a:rPr>
              <a:t> </a:t>
            </a:r>
            <a:r>
              <a:rPr lang="ru-RU" sz="1400" b="1" dirty="0" err="1">
                <a:solidFill>
                  <a:srgbClr val="002060"/>
                </a:solidFill>
              </a:rPr>
              <a:t>металургії</a:t>
            </a:r>
            <a:r>
              <a:rPr lang="ru-RU" sz="1400" b="1" dirty="0">
                <a:solidFill>
                  <a:srgbClr val="002060"/>
                </a:solidFill>
              </a:rPr>
              <a:t> </a:t>
            </a:r>
          </a:p>
        </p:txBody>
      </p:sp>
      <p:sp>
        <p:nvSpPr>
          <p:cNvPr id="117" name="Прямоугольник 116"/>
          <p:cNvSpPr/>
          <p:nvPr/>
        </p:nvSpPr>
        <p:spPr>
          <a:xfrm>
            <a:off x="831136" y="3501430"/>
            <a:ext cx="235077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>
                <a:solidFill>
                  <a:srgbClr val="002060"/>
                </a:solidFill>
              </a:rPr>
              <a:t>Деревина та </a:t>
            </a:r>
            <a:r>
              <a:rPr lang="ru-RU" sz="1400" b="1" dirty="0" err="1">
                <a:solidFill>
                  <a:srgbClr val="002060"/>
                </a:solidFill>
              </a:rPr>
              <a:t>паперова</a:t>
            </a:r>
            <a:r>
              <a:rPr lang="ru-RU" sz="1400" b="1" dirty="0">
                <a:solidFill>
                  <a:srgbClr val="002060"/>
                </a:solidFill>
              </a:rPr>
              <a:t> </a:t>
            </a:r>
            <a:r>
              <a:rPr lang="ru-RU" sz="1400" b="1" dirty="0" err="1">
                <a:solidFill>
                  <a:srgbClr val="002060"/>
                </a:solidFill>
              </a:rPr>
              <a:t>маса</a:t>
            </a:r>
            <a:endParaRPr lang="ru-RU" sz="1400" b="1" dirty="0">
              <a:solidFill>
                <a:srgbClr val="002060"/>
              </a:solidFill>
            </a:endParaRPr>
          </a:p>
        </p:txBody>
      </p:sp>
      <p:sp>
        <p:nvSpPr>
          <p:cNvPr id="120" name="Прямоугольник 119"/>
          <p:cNvSpPr/>
          <p:nvPr/>
        </p:nvSpPr>
        <p:spPr>
          <a:xfrm>
            <a:off x="831136" y="4630611"/>
            <a:ext cx="4498975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400" b="1" dirty="0" err="1">
                <a:solidFill>
                  <a:srgbClr val="002060"/>
                </a:solidFill>
              </a:rPr>
              <a:t>Продукція</a:t>
            </a:r>
            <a:r>
              <a:rPr lang="ru-RU" sz="1400" b="1" dirty="0">
                <a:solidFill>
                  <a:srgbClr val="002060"/>
                </a:solidFill>
              </a:rPr>
              <a:t> </a:t>
            </a:r>
            <a:r>
              <a:rPr lang="ru-RU" sz="1400" b="1" dirty="0" err="1">
                <a:solidFill>
                  <a:srgbClr val="002060"/>
                </a:solidFill>
              </a:rPr>
              <a:t>хімічної</a:t>
            </a:r>
            <a:r>
              <a:rPr lang="ru-RU" sz="1400" b="1" dirty="0">
                <a:solidFill>
                  <a:srgbClr val="002060"/>
                </a:solidFill>
              </a:rPr>
              <a:t> </a:t>
            </a:r>
            <a:r>
              <a:rPr lang="ru-RU" sz="1400" b="1" dirty="0" err="1">
                <a:solidFill>
                  <a:srgbClr val="002060"/>
                </a:solidFill>
              </a:rPr>
              <a:t>промисловості</a:t>
            </a:r>
            <a:endParaRPr lang="ru-RU" sz="1400" b="1" dirty="0">
              <a:solidFill>
                <a:srgbClr val="002060"/>
              </a:solidFill>
            </a:endParaRPr>
          </a:p>
        </p:txBody>
      </p:sp>
      <p:sp>
        <p:nvSpPr>
          <p:cNvPr id="122" name="Прямоугольник 121"/>
          <p:cNvSpPr/>
          <p:nvPr/>
        </p:nvSpPr>
        <p:spPr>
          <a:xfrm>
            <a:off x="794877" y="5716987"/>
            <a:ext cx="168014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err="1">
                <a:solidFill>
                  <a:srgbClr val="002060"/>
                </a:solidFill>
              </a:rPr>
              <a:t>Машинобудування</a:t>
            </a:r>
            <a:endParaRPr lang="ru-RU" sz="1400" b="1" dirty="0">
              <a:solidFill>
                <a:srgbClr val="00206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794877" y="6853933"/>
            <a:ext cx="207794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err="1">
                <a:solidFill>
                  <a:srgbClr val="002060"/>
                </a:solidFill>
              </a:rPr>
              <a:t>Різні</a:t>
            </a:r>
            <a:r>
              <a:rPr lang="ru-RU" sz="1400" b="1" dirty="0">
                <a:solidFill>
                  <a:srgbClr val="002060"/>
                </a:solidFill>
              </a:rPr>
              <a:t> </a:t>
            </a:r>
            <a:r>
              <a:rPr lang="ru-RU" sz="1400" b="1" dirty="0" err="1">
                <a:solidFill>
                  <a:srgbClr val="002060"/>
                </a:solidFill>
              </a:rPr>
              <a:t>промислові</a:t>
            </a:r>
            <a:r>
              <a:rPr lang="ru-RU" sz="1400" b="1" dirty="0">
                <a:solidFill>
                  <a:srgbClr val="002060"/>
                </a:solidFill>
              </a:rPr>
              <a:t> </a:t>
            </a:r>
            <a:r>
              <a:rPr lang="ru-RU" sz="1400" b="1" dirty="0" err="1">
                <a:solidFill>
                  <a:srgbClr val="002060"/>
                </a:solidFill>
              </a:rPr>
              <a:t>товари</a:t>
            </a:r>
            <a:endParaRPr lang="ru-RU" sz="1400" b="1" dirty="0">
              <a:solidFill>
                <a:srgbClr val="002060"/>
              </a:solidFill>
            </a:endParaRPr>
          </a:p>
        </p:txBody>
      </p:sp>
      <p:sp>
        <p:nvSpPr>
          <p:cNvPr id="126" name="Прямоугольник 125"/>
          <p:cNvSpPr/>
          <p:nvPr/>
        </p:nvSpPr>
        <p:spPr>
          <a:xfrm>
            <a:off x="796356" y="8020978"/>
            <a:ext cx="2748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err="1">
                <a:solidFill>
                  <a:srgbClr val="002060"/>
                </a:solidFill>
              </a:rPr>
              <a:t>Продукція</a:t>
            </a:r>
            <a:r>
              <a:rPr lang="ru-RU" sz="1400" b="1" dirty="0">
                <a:solidFill>
                  <a:srgbClr val="002060"/>
                </a:solidFill>
              </a:rPr>
              <a:t> </a:t>
            </a:r>
            <a:r>
              <a:rPr lang="ru-RU" sz="1400" b="1" dirty="0" err="1">
                <a:solidFill>
                  <a:srgbClr val="002060"/>
                </a:solidFill>
              </a:rPr>
              <a:t>легкої</a:t>
            </a:r>
            <a:r>
              <a:rPr lang="ru-RU" sz="1400" b="1" dirty="0">
                <a:solidFill>
                  <a:srgbClr val="002060"/>
                </a:solidFill>
              </a:rPr>
              <a:t> </a:t>
            </a:r>
            <a:r>
              <a:rPr lang="ru-RU" sz="1400" b="1" dirty="0" err="1">
                <a:solidFill>
                  <a:srgbClr val="002060"/>
                </a:solidFill>
              </a:rPr>
              <a:t>промисловості</a:t>
            </a:r>
            <a:r>
              <a:rPr lang="ru-RU" sz="1400" b="1" dirty="0">
                <a:solidFill>
                  <a:srgbClr val="002060"/>
                </a:solidFill>
              </a:rPr>
              <a:t> </a:t>
            </a:r>
          </a:p>
        </p:txBody>
      </p:sp>
      <p:sp>
        <p:nvSpPr>
          <p:cNvPr id="128" name="Прямоугольник 127"/>
          <p:cNvSpPr/>
          <p:nvPr/>
        </p:nvSpPr>
        <p:spPr>
          <a:xfrm>
            <a:off x="794877" y="9224737"/>
            <a:ext cx="185268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err="1">
                <a:solidFill>
                  <a:srgbClr val="002060"/>
                </a:solidFill>
              </a:rPr>
              <a:t>Мінеральні</a:t>
            </a:r>
            <a:r>
              <a:rPr lang="ru-RU" sz="1400" b="1" dirty="0">
                <a:solidFill>
                  <a:srgbClr val="002060"/>
                </a:solidFill>
              </a:rPr>
              <a:t> </a:t>
            </a:r>
            <a:r>
              <a:rPr lang="ru-RU" sz="1400" b="1" dirty="0" err="1">
                <a:solidFill>
                  <a:srgbClr val="002060"/>
                </a:solidFill>
              </a:rPr>
              <a:t>продукти</a:t>
            </a:r>
            <a:endParaRPr lang="ru-RU" sz="1400" b="1" dirty="0">
              <a:solidFill>
                <a:srgbClr val="002060"/>
              </a:solidFill>
            </a:endParaRPr>
          </a:p>
        </p:txBody>
      </p:sp>
      <p:sp>
        <p:nvSpPr>
          <p:cNvPr id="129" name="Овал 128"/>
          <p:cNvSpPr/>
          <p:nvPr/>
        </p:nvSpPr>
        <p:spPr>
          <a:xfrm>
            <a:off x="4560073" y="5740685"/>
            <a:ext cx="1399632" cy="1388024"/>
          </a:xfrm>
          <a:prstGeom prst="ellipse">
            <a:avLst/>
          </a:prstGeom>
          <a:solidFill>
            <a:srgbClr val="818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/>
              <a:t>604,6</a:t>
            </a:r>
          </a:p>
          <a:p>
            <a:pPr algn="ctr"/>
            <a:r>
              <a:rPr lang="uk-UA" sz="1400" dirty="0"/>
              <a:t>(2017 рік)</a:t>
            </a:r>
            <a:endParaRPr lang="ru-RU" sz="1400" dirty="0"/>
          </a:p>
        </p:txBody>
      </p:sp>
      <p:sp>
        <p:nvSpPr>
          <p:cNvPr id="130" name="Овал 129"/>
          <p:cNvSpPr/>
          <p:nvPr/>
        </p:nvSpPr>
        <p:spPr>
          <a:xfrm>
            <a:off x="5375738" y="4058588"/>
            <a:ext cx="1399632" cy="1381099"/>
          </a:xfrm>
          <a:prstGeom prst="ellipse">
            <a:avLst/>
          </a:prstGeom>
          <a:solidFill>
            <a:srgbClr val="0E55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535,</a:t>
            </a:r>
            <a:r>
              <a:rPr lang="uk-UA" sz="2400" b="1" dirty="0"/>
              <a:t>3</a:t>
            </a:r>
          </a:p>
          <a:p>
            <a:pPr algn="ctr"/>
            <a:r>
              <a:rPr lang="uk-UA" sz="1400" dirty="0"/>
              <a:t>(січень-листопад 2018 року)</a:t>
            </a:r>
            <a:endParaRPr lang="ru-RU" sz="1400" dirty="0"/>
          </a:p>
        </p:txBody>
      </p:sp>
      <p:graphicFrame>
        <p:nvGraphicFramePr>
          <p:cNvPr id="132" name="Диаграмма 13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11669597"/>
              </p:ext>
            </p:extLst>
          </p:nvPr>
        </p:nvGraphicFramePr>
        <p:xfrm>
          <a:off x="765164" y="807038"/>
          <a:ext cx="3914863" cy="6664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33" name="Диаграмма 13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90908486"/>
              </p:ext>
            </p:extLst>
          </p:nvPr>
        </p:nvGraphicFramePr>
        <p:xfrm>
          <a:off x="794877" y="1830397"/>
          <a:ext cx="4030260" cy="6956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4" name="Диаграмма 13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01846388"/>
              </p:ext>
            </p:extLst>
          </p:nvPr>
        </p:nvGraphicFramePr>
        <p:xfrm>
          <a:off x="695319" y="2877154"/>
          <a:ext cx="3813181" cy="6548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35" name="Диаграмма 1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71427508"/>
              </p:ext>
            </p:extLst>
          </p:nvPr>
        </p:nvGraphicFramePr>
        <p:xfrm>
          <a:off x="765164" y="5084214"/>
          <a:ext cx="3897335" cy="7010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36" name="Диаграмма 13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89990336"/>
              </p:ext>
            </p:extLst>
          </p:nvPr>
        </p:nvGraphicFramePr>
        <p:xfrm>
          <a:off x="880529" y="3945206"/>
          <a:ext cx="3885150" cy="8156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37" name="Диаграмма 13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06183663"/>
              </p:ext>
            </p:extLst>
          </p:nvPr>
        </p:nvGraphicFramePr>
        <p:xfrm>
          <a:off x="794877" y="5982188"/>
          <a:ext cx="3768599" cy="9192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138" name="Диаграмма 13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90650613"/>
              </p:ext>
            </p:extLst>
          </p:nvPr>
        </p:nvGraphicFramePr>
        <p:xfrm>
          <a:off x="796527" y="7231163"/>
          <a:ext cx="3897335" cy="8484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139" name="Диаграмма 13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78671096"/>
              </p:ext>
            </p:extLst>
          </p:nvPr>
        </p:nvGraphicFramePr>
        <p:xfrm>
          <a:off x="765164" y="8493650"/>
          <a:ext cx="3897335" cy="7228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140" name="Овал 139"/>
          <p:cNvSpPr/>
          <p:nvPr/>
        </p:nvSpPr>
        <p:spPr>
          <a:xfrm>
            <a:off x="5405478" y="7398183"/>
            <a:ext cx="1358821" cy="1362927"/>
          </a:xfrm>
          <a:prstGeom prst="ellipse">
            <a:avLst/>
          </a:prstGeom>
          <a:solidFill>
            <a:srgbClr val="EF3E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/>
              <a:t>488,6</a:t>
            </a:r>
          </a:p>
          <a:p>
            <a:pPr algn="ctr"/>
            <a:r>
              <a:rPr lang="uk-UA" sz="1400" dirty="0"/>
              <a:t>(2016 рік)</a:t>
            </a:r>
            <a:endParaRPr lang="ru-RU" sz="1400" dirty="0"/>
          </a:p>
        </p:txBody>
      </p:sp>
      <p:pic>
        <p:nvPicPr>
          <p:cNvPr id="1026" name="Picture 2" descr="C:\Users\ADmin\Downloads\cow (2)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12" y="807038"/>
            <a:ext cx="564103" cy="564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Dmin\Downloads\factory (1)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83" y="1881801"/>
            <a:ext cx="660836" cy="660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Dmin\Downloads\log (1)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95" y="2927393"/>
            <a:ext cx="609524" cy="609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Dmin\Downloads\flask (1)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784" y="4058588"/>
            <a:ext cx="609653" cy="609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Dmin\Downloads\settings (3)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40" y="5084216"/>
            <a:ext cx="592079" cy="592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ADmin\Downloads\bolts (1)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93" y="6186955"/>
            <a:ext cx="632326" cy="632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ADmin\Downloads\clothes (1)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042" y="7333842"/>
            <a:ext cx="673865" cy="673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ADmin\Downloads\cement (1)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784" y="8607639"/>
            <a:ext cx="592208" cy="59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Shape 89" descr="logo-11.png">
            <a:extLst>
              <a:ext uri="{FF2B5EF4-FFF2-40B4-BE49-F238E27FC236}">
                <a16:creationId xmlns:a16="http://schemas.microsoft.com/office/drawing/2014/main" xmlns="" id="{30CA4868-56E3-48F9-9907-15C151A50BC2}"/>
              </a:ext>
            </a:extLst>
          </p:cNvPr>
          <p:cNvPicPr preferRelativeResize="0"/>
          <p:nvPr/>
        </p:nvPicPr>
        <p:blipFill rotWithShape="1">
          <a:blip r:embed="rId18">
            <a:alphaModFix/>
          </a:blip>
          <a:srcRect/>
          <a:stretch/>
        </p:blipFill>
        <p:spPr>
          <a:xfrm>
            <a:off x="5174607" y="9374536"/>
            <a:ext cx="1596233" cy="448771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3" name="Прямая соединительная линия 55">
            <a:extLst>
              <a:ext uri="{FF2B5EF4-FFF2-40B4-BE49-F238E27FC236}">
                <a16:creationId xmlns:a16="http://schemas.microsoft.com/office/drawing/2014/main" xmlns="" id="{4E74E640-B6E3-B542-95F7-F86D3C0BE2D9}"/>
              </a:ext>
            </a:extLst>
          </p:cNvPr>
          <p:cNvCxnSpPr>
            <a:cxnSpLocks/>
          </p:cNvCxnSpPr>
          <p:nvPr/>
        </p:nvCxnSpPr>
        <p:spPr>
          <a:xfrm>
            <a:off x="34483" y="1759795"/>
            <a:ext cx="6729816" cy="0"/>
          </a:xfrm>
          <a:prstGeom prst="line">
            <a:avLst/>
          </a:prstGeom>
          <a:ln w="9525">
            <a:solidFill>
              <a:srgbClr val="CFCED2"/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87">
            <a:extLst>
              <a:ext uri="{FF2B5EF4-FFF2-40B4-BE49-F238E27FC236}">
                <a16:creationId xmlns:a16="http://schemas.microsoft.com/office/drawing/2014/main" xmlns="" id="{7DD433AC-138C-8D45-B287-FAF280620200}"/>
              </a:ext>
            </a:extLst>
          </p:cNvPr>
          <p:cNvCxnSpPr/>
          <p:nvPr/>
        </p:nvCxnSpPr>
        <p:spPr>
          <a:xfrm>
            <a:off x="537215" y="684861"/>
            <a:ext cx="5958567" cy="0"/>
          </a:xfrm>
          <a:prstGeom prst="line">
            <a:avLst/>
          </a:prstGeom>
          <a:ln w="19050" cmpd="sng">
            <a:solidFill>
              <a:srgbClr val="4E4E4E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55">
            <a:extLst>
              <a:ext uri="{FF2B5EF4-FFF2-40B4-BE49-F238E27FC236}">
                <a16:creationId xmlns:a16="http://schemas.microsoft.com/office/drawing/2014/main" xmlns="" id="{7F34505D-FC08-4B49-99DC-39D13CDBF8D0}"/>
              </a:ext>
            </a:extLst>
          </p:cNvPr>
          <p:cNvCxnSpPr>
            <a:cxnSpLocks/>
          </p:cNvCxnSpPr>
          <p:nvPr/>
        </p:nvCxnSpPr>
        <p:spPr>
          <a:xfrm>
            <a:off x="34483" y="2758455"/>
            <a:ext cx="6729816" cy="0"/>
          </a:xfrm>
          <a:prstGeom prst="line">
            <a:avLst/>
          </a:prstGeom>
          <a:ln w="9525">
            <a:solidFill>
              <a:srgbClr val="CFCED2"/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55">
            <a:extLst>
              <a:ext uri="{FF2B5EF4-FFF2-40B4-BE49-F238E27FC236}">
                <a16:creationId xmlns:a16="http://schemas.microsoft.com/office/drawing/2014/main" xmlns="" id="{1564A405-33EA-D141-B41F-E3FBFC947170}"/>
              </a:ext>
            </a:extLst>
          </p:cNvPr>
          <p:cNvCxnSpPr>
            <a:cxnSpLocks/>
          </p:cNvCxnSpPr>
          <p:nvPr/>
        </p:nvCxnSpPr>
        <p:spPr>
          <a:xfrm>
            <a:off x="41024" y="3841704"/>
            <a:ext cx="6729816" cy="0"/>
          </a:xfrm>
          <a:prstGeom prst="line">
            <a:avLst/>
          </a:prstGeom>
          <a:ln w="9525">
            <a:solidFill>
              <a:srgbClr val="CFCED2"/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55">
            <a:extLst>
              <a:ext uri="{FF2B5EF4-FFF2-40B4-BE49-F238E27FC236}">
                <a16:creationId xmlns:a16="http://schemas.microsoft.com/office/drawing/2014/main" xmlns="" id="{52D58A05-B2E4-3043-9B50-89A69CB27459}"/>
              </a:ext>
            </a:extLst>
          </p:cNvPr>
          <p:cNvCxnSpPr>
            <a:cxnSpLocks/>
          </p:cNvCxnSpPr>
          <p:nvPr/>
        </p:nvCxnSpPr>
        <p:spPr>
          <a:xfrm>
            <a:off x="13861" y="7242129"/>
            <a:ext cx="6729816" cy="0"/>
          </a:xfrm>
          <a:prstGeom prst="line">
            <a:avLst/>
          </a:prstGeom>
          <a:ln w="9525">
            <a:solidFill>
              <a:srgbClr val="CFCED2"/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75332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8" name="Прямая соединительная линия 55">
            <a:extLst>
              <a:ext uri="{FF2B5EF4-FFF2-40B4-BE49-F238E27FC236}">
                <a16:creationId xmlns:a16="http://schemas.microsoft.com/office/drawing/2014/main" xmlns="" id="{BD611B4E-3D5D-1541-85E3-E4AD8064F4EE}"/>
              </a:ext>
            </a:extLst>
          </p:cNvPr>
          <p:cNvCxnSpPr>
            <a:cxnSpLocks/>
          </p:cNvCxnSpPr>
          <p:nvPr/>
        </p:nvCxnSpPr>
        <p:spPr>
          <a:xfrm>
            <a:off x="23750" y="8248927"/>
            <a:ext cx="6729816" cy="0"/>
          </a:xfrm>
          <a:prstGeom prst="line">
            <a:avLst/>
          </a:prstGeom>
          <a:ln w="9525">
            <a:solidFill>
              <a:srgbClr val="CFCED2"/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55">
            <a:extLst>
              <a:ext uri="{FF2B5EF4-FFF2-40B4-BE49-F238E27FC236}">
                <a16:creationId xmlns:a16="http://schemas.microsoft.com/office/drawing/2014/main" xmlns="" id="{6FF548A1-C505-E843-A47D-B0716B8FA837}"/>
              </a:ext>
            </a:extLst>
          </p:cNvPr>
          <p:cNvCxnSpPr>
            <a:cxnSpLocks/>
          </p:cNvCxnSpPr>
          <p:nvPr/>
        </p:nvCxnSpPr>
        <p:spPr>
          <a:xfrm>
            <a:off x="34483" y="7106611"/>
            <a:ext cx="6729816" cy="0"/>
          </a:xfrm>
          <a:prstGeom prst="line">
            <a:avLst/>
          </a:prstGeom>
          <a:ln w="9525">
            <a:solidFill>
              <a:srgbClr val="CFCED2"/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55">
            <a:extLst>
              <a:ext uri="{FF2B5EF4-FFF2-40B4-BE49-F238E27FC236}">
                <a16:creationId xmlns:a16="http://schemas.microsoft.com/office/drawing/2014/main" xmlns="" id="{39B593D9-2E32-C34F-A09B-B683F1AC7BE1}"/>
              </a:ext>
            </a:extLst>
          </p:cNvPr>
          <p:cNvCxnSpPr>
            <a:cxnSpLocks/>
          </p:cNvCxnSpPr>
          <p:nvPr/>
        </p:nvCxnSpPr>
        <p:spPr>
          <a:xfrm>
            <a:off x="58378" y="6026858"/>
            <a:ext cx="6729816" cy="0"/>
          </a:xfrm>
          <a:prstGeom prst="line">
            <a:avLst/>
          </a:prstGeom>
          <a:ln w="9525">
            <a:solidFill>
              <a:srgbClr val="CFCED2"/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55">
            <a:extLst>
              <a:ext uri="{FF2B5EF4-FFF2-40B4-BE49-F238E27FC236}">
                <a16:creationId xmlns:a16="http://schemas.microsoft.com/office/drawing/2014/main" xmlns="" id="{DEE6E2C7-702D-2545-9447-AE142DB7D9EF}"/>
              </a:ext>
            </a:extLst>
          </p:cNvPr>
          <p:cNvCxnSpPr>
            <a:cxnSpLocks/>
          </p:cNvCxnSpPr>
          <p:nvPr/>
        </p:nvCxnSpPr>
        <p:spPr>
          <a:xfrm>
            <a:off x="42408" y="4980516"/>
            <a:ext cx="6729816" cy="0"/>
          </a:xfrm>
          <a:prstGeom prst="line">
            <a:avLst/>
          </a:prstGeom>
          <a:ln w="9525">
            <a:solidFill>
              <a:srgbClr val="CFCED2"/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Заголовок 1"/>
          <p:cNvSpPr txBox="1">
            <a:spLocks/>
          </p:cNvSpPr>
          <p:nvPr/>
        </p:nvSpPr>
        <p:spPr>
          <a:xfrm>
            <a:off x="843268" y="139943"/>
            <a:ext cx="5248932" cy="5015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2800" dirty="0">
                <a:solidFill>
                  <a:srgbClr val="0C4A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ІМПОРТ</a:t>
            </a:r>
            <a:r>
              <a:rPr lang="en-US" sz="2800" dirty="0">
                <a:solidFill>
                  <a:srgbClr val="0C4A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2800" dirty="0">
                <a:solidFill>
                  <a:srgbClr val="0C4A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 ІЗРАЇЛЮ</a:t>
            </a:r>
            <a:r>
              <a:rPr lang="en-US" sz="2800" dirty="0">
                <a:solidFill>
                  <a:srgbClr val="0C4A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sz="2800" dirty="0">
                <a:solidFill>
                  <a:srgbClr val="0C4A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млн</a:t>
            </a:r>
            <a:r>
              <a:rPr lang="en-US" sz="2800" dirty="0">
                <a:solidFill>
                  <a:srgbClr val="0C4A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$)</a:t>
            </a:r>
            <a:endParaRPr lang="ru-RU" sz="2800" dirty="0">
              <a:solidFill>
                <a:srgbClr val="0C4A8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85251" y="1504209"/>
            <a:ext cx="311375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400" b="1" dirty="0">
                <a:solidFill>
                  <a:srgbClr val="002060"/>
                </a:solidFill>
              </a:rPr>
              <a:t>Продукція хімічної промисловості </a:t>
            </a:r>
            <a:endParaRPr lang="ru-RU" sz="1400" b="1" dirty="0">
              <a:solidFill>
                <a:srgbClr val="00206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92318" y="4652717"/>
            <a:ext cx="253165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err="1">
                <a:solidFill>
                  <a:srgbClr val="002060"/>
                </a:solidFill>
              </a:rPr>
              <a:t>Різні</a:t>
            </a:r>
            <a:r>
              <a:rPr lang="ru-RU" sz="1400" b="1" dirty="0">
                <a:solidFill>
                  <a:srgbClr val="002060"/>
                </a:solidFill>
              </a:rPr>
              <a:t> </a:t>
            </a:r>
            <a:r>
              <a:rPr lang="ru-RU" sz="1400" b="1" dirty="0" err="1">
                <a:solidFill>
                  <a:srgbClr val="002060"/>
                </a:solidFill>
              </a:rPr>
              <a:t>промислові</a:t>
            </a:r>
            <a:r>
              <a:rPr lang="ru-RU" sz="1400" b="1" dirty="0">
                <a:solidFill>
                  <a:srgbClr val="002060"/>
                </a:solidFill>
              </a:rPr>
              <a:t> </a:t>
            </a:r>
            <a:r>
              <a:rPr lang="ru-RU" sz="1400" b="1" dirty="0" err="1">
                <a:solidFill>
                  <a:srgbClr val="002060"/>
                </a:solidFill>
              </a:rPr>
              <a:t>товари</a:t>
            </a:r>
            <a:r>
              <a:rPr lang="ru-RU" sz="1400" b="1" dirty="0">
                <a:solidFill>
                  <a:srgbClr val="002060"/>
                </a:solidFill>
              </a:rPr>
              <a:t>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976886" y="2486129"/>
            <a:ext cx="181631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400" b="1" dirty="0">
                <a:solidFill>
                  <a:srgbClr val="002060"/>
                </a:solidFill>
              </a:rPr>
              <a:t>Машинобудування</a:t>
            </a:r>
            <a:endParaRPr lang="ru-RU" sz="1400" b="1" dirty="0">
              <a:solidFill>
                <a:srgbClr val="00206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976886" y="3552155"/>
            <a:ext cx="205472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400" b="1" dirty="0">
                <a:solidFill>
                  <a:srgbClr val="002060"/>
                </a:solidFill>
              </a:rPr>
              <a:t>Мінеральні продукти</a:t>
            </a:r>
            <a:endParaRPr lang="ru-RU" sz="1400" b="1" dirty="0">
              <a:solidFill>
                <a:srgbClr val="00206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46411" y="5719081"/>
            <a:ext cx="369054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400" b="1" dirty="0">
                <a:solidFill>
                  <a:srgbClr val="002060"/>
                </a:solidFill>
              </a:rPr>
              <a:t>Продукція АПК та харчової промисловості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985251" y="6782870"/>
            <a:ext cx="288841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400" b="1" dirty="0">
                <a:solidFill>
                  <a:srgbClr val="002060"/>
                </a:solidFill>
              </a:rPr>
              <a:t>Продукція легкої промисловості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992318" y="7933467"/>
            <a:ext cx="117091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err="1">
                <a:solidFill>
                  <a:srgbClr val="002060"/>
                </a:solidFill>
              </a:rPr>
              <a:t>Металургія</a:t>
            </a:r>
            <a:endParaRPr lang="ru-RU" sz="1400" b="1" dirty="0">
              <a:solidFill>
                <a:srgbClr val="00206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024023" y="9048026"/>
            <a:ext cx="243620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002060"/>
                </a:solidFill>
              </a:rPr>
              <a:t>Деревина та </a:t>
            </a:r>
            <a:r>
              <a:rPr lang="ru-RU" sz="1400" b="1" dirty="0" err="1">
                <a:solidFill>
                  <a:srgbClr val="002060"/>
                </a:solidFill>
              </a:rPr>
              <a:t>паперова</a:t>
            </a:r>
            <a:r>
              <a:rPr lang="ru-RU" sz="1400" b="1" dirty="0">
                <a:solidFill>
                  <a:srgbClr val="002060"/>
                </a:solidFill>
              </a:rPr>
              <a:t> </a:t>
            </a:r>
            <a:r>
              <a:rPr lang="ru-RU" sz="1400" b="1" dirty="0" err="1">
                <a:solidFill>
                  <a:srgbClr val="002060"/>
                </a:solidFill>
              </a:rPr>
              <a:t>маса</a:t>
            </a:r>
            <a:endParaRPr lang="ru-RU" sz="1400" b="1" dirty="0">
              <a:solidFill>
                <a:srgbClr val="002060"/>
              </a:solidFill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4471409" y="5215990"/>
            <a:ext cx="1618557" cy="1605133"/>
          </a:xfrm>
          <a:prstGeom prst="ellipse">
            <a:avLst/>
          </a:prstGeom>
          <a:solidFill>
            <a:srgbClr val="818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167</a:t>
            </a:r>
            <a:r>
              <a:rPr lang="uk-UA" sz="2400" b="1" dirty="0"/>
              <a:t>,</a:t>
            </a:r>
            <a:r>
              <a:rPr lang="en-US" sz="2400" b="1" dirty="0"/>
              <a:t>9</a:t>
            </a:r>
            <a:endParaRPr lang="uk-UA" sz="2400" b="1" dirty="0"/>
          </a:p>
          <a:p>
            <a:pPr algn="ctr"/>
            <a:r>
              <a:rPr lang="uk-UA" sz="1400" dirty="0"/>
              <a:t>(2017 рік)</a:t>
            </a:r>
            <a:endParaRPr lang="ru-RU" sz="1400" dirty="0"/>
          </a:p>
        </p:txBody>
      </p:sp>
      <p:sp>
        <p:nvSpPr>
          <p:cNvPr id="23" name="Овал 22"/>
          <p:cNvSpPr/>
          <p:nvPr/>
        </p:nvSpPr>
        <p:spPr>
          <a:xfrm>
            <a:off x="5130760" y="6864530"/>
            <a:ext cx="1571362" cy="1576111"/>
          </a:xfrm>
          <a:prstGeom prst="ellipse">
            <a:avLst/>
          </a:prstGeom>
          <a:solidFill>
            <a:srgbClr val="EF3E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184</a:t>
            </a:r>
            <a:r>
              <a:rPr lang="uk-UA" sz="2400" b="1" dirty="0"/>
              <a:t>,</a:t>
            </a:r>
            <a:r>
              <a:rPr lang="en-US" sz="2400" b="1" dirty="0"/>
              <a:t>8</a:t>
            </a:r>
            <a:endParaRPr lang="uk-UA" sz="2400" b="1" dirty="0"/>
          </a:p>
          <a:p>
            <a:pPr algn="ctr"/>
            <a:r>
              <a:rPr lang="uk-UA" sz="1400" dirty="0"/>
              <a:t>(2016 рік)</a:t>
            </a:r>
            <a:endParaRPr lang="ru-RU" sz="1400" dirty="0"/>
          </a:p>
        </p:txBody>
      </p:sp>
      <p:graphicFrame>
        <p:nvGraphicFramePr>
          <p:cNvPr id="24" name="Диаграмма 2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71102230"/>
              </p:ext>
            </p:extLst>
          </p:nvPr>
        </p:nvGraphicFramePr>
        <p:xfrm>
          <a:off x="932522" y="848389"/>
          <a:ext cx="3952577" cy="6735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5" name="Диаграмма 2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48260837"/>
              </p:ext>
            </p:extLst>
          </p:nvPr>
        </p:nvGraphicFramePr>
        <p:xfrm>
          <a:off x="932522" y="3969369"/>
          <a:ext cx="3797385" cy="8000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6" name="Диаграмма 2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69585882"/>
              </p:ext>
            </p:extLst>
          </p:nvPr>
        </p:nvGraphicFramePr>
        <p:xfrm>
          <a:off x="923321" y="1791656"/>
          <a:ext cx="3952578" cy="7198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7" name="Диаграмма 2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65147512"/>
              </p:ext>
            </p:extLst>
          </p:nvPr>
        </p:nvGraphicFramePr>
        <p:xfrm>
          <a:off x="1027775" y="2873287"/>
          <a:ext cx="3952573" cy="8103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8" name="Диаграмма 2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54054138"/>
              </p:ext>
            </p:extLst>
          </p:nvPr>
        </p:nvGraphicFramePr>
        <p:xfrm>
          <a:off x="910429" y="4980516"/>
          <a:ext cx="3952576" cy="7799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29" name="Диаграмма 2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15557570"/>
              </p:ext>
            </p:extLst>
          </p:nvPr>
        </p:nvGraphicFramePr>
        <p:xfrm>
          <a:off x="985251" y="6098784"/>
          <a:ext cx="3560452" cy="7080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30" name="Диаграмма 2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76163240"/>
              </p:ext>
            </p:extLst>
          </p:nvPr>
        </p:nvGraphicFramePr>
        <p:xfrm>
          <a:off x="1024023" y="7203251"/>
          <a:ext cx="3580717" cy="7853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31" name="Диаграмма 3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3484510"/>
              </p:ext>
            </p:extLst>
          </p:nvPr>
        </p:nvGraphicFramePr>
        <p:xfrm>
          <a:off x="1056971" y="8248927"/>
          <a:ext cx="3275665" cy="8523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pic>
        <p:nvPicPr>
          <p:cNvPr id="34" name="Picture 2" descr="C:\Users\ADmin\Downloads\cow (2)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47" y="5061232"/>
            <a:ext cx="564103" cy="564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" descr="C:\Users\ADmin\Downloads\factory (1)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32" y="7284884"/>
            <a:ext cx="660836" cy="660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4" descr="C:\Users\ADmin\Downloads\log (1)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36" y="8440641"/>
            <a:ext cx="609524" cy="609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5" descr="C:\Users\ADmin\Downloads\flask (1)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91" y="881124"/>
            <a:ext cx="609653" cy="609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6" descr="C:\Users\ADmin\Downloads\settings (3)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891" y="1919401"/>
            <a:ext cx="592079" cy="592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7" descr="C:\Users\ADmin\Downloads\bolts (1)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67" y="4023875"/>
            <a:ext cx="632326" cy="632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8" descr="C:\Users\ADmin\Downloads\clothes (1)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85" y="6093486"/>
            <a:ext cx="673865" cy="673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9" descr="C:\Users\ADmin\Downloads\cement (1)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252" y="2914134"/>
            <a:ext cx="592208" cy="59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Shape 89" descr="logo-11.png">
            <a:extLst>
              <a:ext uri="{FF2B5EF4-FFF2-40B4-BE49-F238E27FC236}">
                <a16:creationId xmlns:a16="http://schemas.microsoft.com/office/drawing/2014/main" xmlns="" id="{30CA4868-56E3-48F9-9907-15C151A50BC2}"/>
              </a:ext>
            </a:extLst>
          </p:cNvPr>
          <p:cNvPicPr preferRelativeResize="0"/>
          <p:nvPr/>
        </p:nvPicPr>
        <p:blipFill rotWithShape="1">
          <a:blip r:embed="rId18">
            <a:alphaModFix/>
          </a:blip>
          <a:srcRect/>
          <a:stretch/>
        </p:blipFill>
        <p:spPr>
          <a:xfrm>
            <a:off x="5174607" y="9374536"/>
            <a:ext cx="1596233" cy="448771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2" name="Straight Connector 87">
            <a:extLst>
              <a:ext uri="{FF2B5EF4-FFF2-40B4-BE49-F238E27FC236}">
                <a16:creationId xmlns:a16="http://schemas.microsoft.com/office/drawing/2014/main" xmlns="" id="{AF65D707-1587-3B4E-B6A0-43A1900BF7C6}"/>
              </a:ext>
            </a:extLst>
          </p:cNvPr>
          <p:cNvCxnSpPr/>
          <p:nvPr/>
        </p:nvCxnSpPr>
        <p:spPr>
          <a:xfrm>
            <a:off x="537215" y="684861"/>
            <a:ext cx="5958567" cy="0"/>
          </a:xfrm>
          <a:prstGeom prst="line">
            <a:avLst/>
          </a:prstGeom>
          <a:ln w="19050" cmpd="sng">
            <a:solidFill>
              <a:srgbClr val="4E4E4E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55">
            <a:extLst>
              <a:ext uri="{FF2B5EF4-FFF2-40B4-BE49-F238E27FC236}">
                <a16:creationId xmlns:a16="http://schemas.microsoft.com/office/drawing/2014/main" xmlns="" id="{4042232E-B116-C544-890F-A95A2254FF6D}"/>
              </a:ext>
            </a:extLst>
          </p:cNvPr>
          <p:cNvCxnSpPr>
            <a:cxnSpLocks/>
          </p:cNvCxnSpPr>
          <p:nvPr/>
        </p:nvCxnSpPr>
        <p:spPr>
          <a:xfrm>
            <a:off x="34483" y="1807295"/>
            <a:ext cx="6729816" cy="0"/>
          </a:xfrm>
          <a:prstGeom prst="line">
            <a:avLst/>
          </a:prstGeom>
          <a:ln w="9525">
            <a:solidFill>
              <a:srgbClr val="CFCED2"/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55">
            <a:extLst>
              <a:ext uri="{FF2B5EF4-FFF2-40B4-BE49-F238E27FC236}">
                <a16:creationId xmlns:a16="http://schemas.microsoft.com/office/drawing/2014/main" xmlns="" id="{1E0525EA-9C57-044C-85BA-F38CB0FE1739}"/>
              </a:ext>
            </a:extLst>
          </p:cNvPr>
          <p:cNvCxnSpPr>
            <a:cxnSpLocks/>
          </p:cNvCxnSpPr>
          <p:nvPr/>
        </p:nvCxnSpPr>
        <p:spPr>
          <a:xfrm>
            <a:off x="44383" y="2802839"/>
            <a:ext cx="6729816" cy="0"/>
          </a:xfrm>
          <a:prstGeom prst="line">
            <a:avLst/>
          </a:prstGeom>
          <a:ln w="9525">
            <a:solidFill>
              <a:srgbClr val="CFCED2"/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55">
            <a:extLst>
              <a:ext uri="{FF2B5EF4-FFF2-40B4-BE49-F238E27FC236}">
                <a16:creationId xmlns:a16="http://schemas.microsoft.com/office/drawing/2014/main" xmlns="" id="{25304E58-944C-6143-AFE9-5DBD67409C60}"/>
              </a:ext>
            </a:extLst>
          </p:cNvPr>
          <p:cNvCxnSpPr>
            <a:cxnSpLocks/>
          </p:cNvCxnSpPr>
          <p:nvPr/>
        </p:nvCxnSpPr>
        <p:spPr>
          <a:xfrm>
            <a:off x="42408" y="3845883"/>
            <a:ext cx="6729816" cy="0"/>
          </a:xfrm>
          <a:prstGeom prst="line">
            <a:avLst/>
          </a:prstGeom>
          <a:ln w="9525">
            <a:solidFill>
              <a:srgbClr val="CFCED2"/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Овал 20"/>
          <p:cNvSpPr/>
          <p:nvPr/>
        </p:nvSpPr>
        <p:spPr>
          <a:xfrm>
            <a:off x="5097692" y="3506342"/>
            <a:ext cx="1618557" cy="1597125"/>
          </a:xfrm>
          <a:prstGeom prst="ellipse">
            <a:avLst/>
          </a:prstGeom>
          <a:solidFill>
            <a:srgbClr val="0E55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/>
              <a:t>186</a:t>
            </a:r>
          </a:p>
          <a:p>
            <a:pPr algn="ctr"/>
            <a:r>
              <a:rPr lang="uk-UA" sz="1400" dirty="0"/>
              <a:t>(</a:t>
            </a:r>
            <a:r>
              <a:rPr lang="en-US" sz="1400" dirty="0"/>
              <a:t>c</a:t>
            </a:r>
            <a:r>
              <a:rPr lang="uk-UA" sz="1400" dirty="0" err="1"/>
              <a:t>ічень</a:t>
            </a:r>
            <a:r>
              <a:rPr lang="uk-UA" sz="1400" dirty="0"/>
              <a:t>-</a:t>
            </a:r>
            <a:r>
              <a:rPr lang="ru-RU" sz="1400" dirty="0"/>
              <a:t>л</a:t>
            </a:r>
            <a:r>
              <a:rPr lang="uk-UA" sz="1400" dirty="0" err="1"/>
              <a:t>истопад</a:t>
            </a:r>
            <a:r>
              <a:rPr lang="uk-UA" sz="1400" dirty="0"/>
              <a:t> 2018 року)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627790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12934</TotalTime>
  <Words>594</Words>
  <Application>Microsoft Office PowerPoint</Application>
  <PresentationFormat>Лист A4 (210x297 мм)</PresentationFormat>
  <Paragraphs>182</Paragraphs>
  <Slides>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Iuliia Budz</dc:creator>
  <cp:lastModifiedBy>Цимбал В’ячеслав Анатолійович</cp:lastModifiedBy>
  <cp:revision>478</cp:revision>
  <cp:lastPrinted>2016-07-07T08:32:02Z</cp:lastPrinted>
  <dcterms:created xsi:type="dcterms:W3CDTF">2016-05-06T07:46:45Z</dcterms:created>
  <dcterms:modified xsi:type="dcterms:W3CDTF">2019-01-18T07:31:06Z</dcterms:modified>
</cp:coreProperties>
</file>