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3.xml" ContentType="application/vnd.openxmlformats-officedocument.themeOverrid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4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80" r:id="rId4"/>
    <p:sldId id="281" r:id="rId5"/>
    <p:sldId id="285" r:id="rId6"/>
    <p:sldId id="282" r:id="rId7"/>
    <p:sldId id="283" r:id="rId8"/>
    <p:sldId id="284" r:id="rId9"/>
    <p:sldId id="279" r:id="rId10"/>
  </p:sldIdLst>
  <p:sldSz cx="9144000" cy="5143500" type="screen16x9"/>
  <p:notesSz cx="6858000" cy="9144000"/>
  <p:embeddedFontLst>
    <p:embeddedFont>
      <p:font typeface="Wingdings 3" panose="05040102010807070707" pitchFamily="18" charset="2"/>
      <p:regular r:id="rId12"/>
    </p:embeddedFont>
    <p:embeddedFont>
      <p:font typeface="Helvetica" panose="020B0604020202020204" pitchFamily="34" charset="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Ebrima" panose="02000000000000000000" pitchFamily="2" charset="0"/>
      <p:regular r:id="rId21"/>
      <p:bold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4" roundtripDataSignature="AMtx7mj4vsWTBn0K7TlG0qsVKAy4Qc/L1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65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34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Microsoft_Excel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______Microsoft_Excel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______Microsoft_Excel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C:\Users\rozko\Desktop\&#1057;&#1040;&#1049;&#1058;\&#1085;&#1072;%20&#1089;&#1072;&#1081;&#1090;_25-08-21\&#1053;&#1045;%20&#1085;&#1091;&#1078;&#1085;&#1086;%20&#1085;&#1072;%20&#1089;&#1072;&#1081;&#1090;-&#1044;&#1110;&#1072;&#1075;&#1088;&#1072;&#1084;&#1080;%20&#1030;&#1055;%20&#1088;&#1077;&#1075;&#1110;&#1086;&#1085;&#1080;%20&#1074;&#1083;&#1072;&#1089;&#1085;&#1110;&#1089;&#1090;&#1100;%20&#1076;&#1083;&#1103;%20&#1087;&#1088;&#1077;&#1079;&#1077;&#1085;&#1090;&#1072;&#1094;&#1110;&#1111;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file:///C:\Users\rozko\Desktop\&#1057;&#1040;&#1049;&#1058;\&#1085;&#1072;%20&#1089;&#1072;&#1081;&#1090;_25-08-21\&#1053;&#1045;%20&#1085;&#1091;&#1078;&#1085;&#1086;%20&#1085;&#1072;%20&#1089;&#1072;&#1081;&#1090;-&#1044;&#1110;&#1072;&#1075;&#1088;&#1072;&#1084;&#1080;%20&#1030;&#1055;%20&#1088;&#1077;&#1075;&#1110;&#1086;&#1085;&#1080;%20&#1074;&#1083;&#1072;&#1089;&#1085;&#1110;&#1089;&#1090;&#1100;%20&#1076;&#1083;&#1103;%20&#1087;&#1088;&#1077;&#1079;&#1077;&#1085;&#1090;&#1072;&#1094;&#1110;&#1111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705973597870298E-2"/>
          <c:y val="8.4567601292123262E-2"/>
          <c:w val="0.68182846858427171"/>
          <c:h val="0.5740084473675057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Аркуш1!$B$1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dLbl>
              <c:idx val="5"/>
              <c:tx>
                <c:rich>
                  <a:bodyPr/>
                  <a:lstStyle/>
                  <a:p>
                    <a:r>
                      <a:rPr lang="en-US" b="1" baseline="0" dirty="0" smtClean="0">
                        <a:solidFill>
                          <a:srgbClr val="FF0000"/>
                        </a:solidFill>
                        <a:latin typeface="Ermilov" pitchFamily="50" charset="-52"/>
                      </a:rPr>
                      <a:t>6</a:t>
                    </a:r>
                    <a:endParaRPr lang="en-US" baseline="0" dirty="0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</a:endParaRPr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F1E-4A19-95EB-7BF5EA84B6AA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dirty="0" smtClean="0"/>
                      <a:t>7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21C-453C-8758-6C42F75380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FF0000"/>
                    </a:solidFill>
                    <a:latin typeface="Ermilov" pitchFamily="50" charset="-52"/>
                  </a:defRPr>
                </a:pPr>
                <a:endParaRPr lang="uk-UA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Аркуш1!$A$2:$A$9</c:f>
              <c:numCache>
                <c:formatCode>General</c:formatCode>
                <c:ptCount val="8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</c:numCache>
            </c:numRef>
          </c:cat>
          <c:val>
            <c:numRef>
              <c:f>Аркуш1!$B$2:$B$9</c:f>
              <c:numCache>
                <c:formatCode>General</c:formatCode>
                <c:ptCount val="8"/>
                <c:pt idx="0">
                  <c:v>12</c:v>
                </c:pt>
                <c:pt idx="1">
                  <c:v>0</c:v>
                </c:pt>
                <c:pt idx="2">
                  <c:v>3</c:v>
                </c:pt>
                <c:pt idx="3">
                  <c:v>13</c:v>
                </c:pt>
                <c:pt idx="4">
                  <c:v>9</c:v>
                </c:pt>
                <c:pt idx="5">
                  <c:v>6</c:v>
                </c:pt>
                <c:pt idx="6">
                  <c:v>3</c:v>
                </c:pt>
                <c:pt idx="7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F1E-4A19-95EB-7BF5EA84B6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1642752"/>
        <c:axId val="221644288"/>
      </c:barChart>
      <c:catAx>
        <c:axId val="221642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sz="1000" cap="small" baseline="0"/>
            </a:pPr>
            <a:endParaRPr lang="uk-UA"/>
          </a:p>
        </c:txPr>
        <c:crossAx val="221644288"/>
        <c:crosses val="autoZero"/>
        <c:auto val="1"/>
        <c:lblAlgn val="ctr"/>
        <c:lblOffset val="100"/>
        <c:noMultiLvlLbl val="0"/>
      </c:catAx>
      <c:valAx>
        <c:axId val="2216442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216427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19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9219430904470276E-2"/>
          <c:y val="0.1716722440944882"/>
          <c:w val="0.89828071491063621"/>
          <c:h val="0.64915573053368325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uk-UA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19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9219430904470276E-2"/>
          <c:y val="0.1716722440944882"/>
          <c:w val="0.89828071491063621"/>
          <c:h val="0.64915573053368325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uk-UA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rgbClr val="C00000"/>
                </a:solidFill>
                <a:latin typeface="+mn-lt"/>
                <a:ea typeface="+mn-ea"/>
                <a:cs typeface="+mn-cs"/>
              </a:defRPr>
            </a:pPr>
            <a:r>
              <a:rPr lang="uk-UA" sz="1200" b="1" dirty="0">
                <a:solidFill>
                  <a:srgbClr val="C00000"/>
                </a:solidFill>
              </a:rPr>
              <a:t>Кількість індустріальних парків,</a:t>
            </a:r>
            <a:r>
              <a:rPr lang="uk-UA" sz="1200" b="1" baseline="0" dirty="0">
                <a:solidFill>
                  <a:srgbClr val="C00000"/>
                </a:solidFill>
              </a:rPr>
              <a:t> включених </a:t>
            </a:r>
            <a:br>
              <a:rPr lang="uk-UA" sz="1200" b="1" baseline="0" dirty="0">
                <a:solidFill>
                  <a:srgbClr val="C00000"/>
                </a:solidFill>
              </a:rPr>
            </a:br>
            <a:r>
              <a:rPr lang="uk-UA" sz="1200" b="1" baseline="0" dirty="0">
                <a:solidFill>
                  <a:srgbClr val="C00000"/>
                </a:solidFill>
              </a:rPr>
              <a:t>до Реєстру, у розрізі регіонів</a:t>
            </a:r>
            <a:endParaRPr lang="uk-UA" sz="1200" b="1" dirty="0">
              <a:solidFill>
                <a:srgbClr val="C0000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rgbClr val="C00000"/>
              </a:solidFill>
              <a:latin typeface="+mn-lt"/>
              <a:ea typeface="+mn-ea"/>
              <a:cs typeface="+mn-cs"/>
            </a:defRPr>
          </a:pPr>
          <a:endParaRPr lang="uk-UA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Аркуш1!$O$8:$O$32</c:f>
              <c:strCache>
                <c:ptCount val="25"/>
                <c:pt idx="0">
                  <c:v>Вінницька</c:v>
                </c:pt>
                <c:pt idx="1">
                  <c:v>Волинська</c:v>
                </c:pt>
                <c:pt idx="2">
                  <c:v>Дніпропетровська</c:v>
                </c:pt>
                <c:pt idx="3">
                  <c:v>Донецька</c:v>
                </c:pt>
                <c:pt idx="4">
                  <c:v>Житомирська</c:v>
                </c:pt>
                <c:pt idx="5">
                  <c:v>Закарпатська</c:v>
                </c:pt>
                <c:pt idx="6">
                  <c:v>Запорізька</c:v>
                </c:pt>
                <c:pt idx="7">
                  <c:v>Івано-Франківська</c:v>
                </c:pt>
                <c:pt idx="8">
                  <c:v>Київська</c:v>
                </c:pt>
                <c:pt idx="9">
                  <c:v>Кіровоградська</c:v>
                </c:pt>
                <c:pt idx="10">
                  <c:v>Луганська</c:v>
                </c:pt>
                <c:pt idx="11">
                  <c:v>Львівська</c:v>
                </c:pt>
                <c:pt idx="12">
                  <c:v>Миколаївська</c:v>
                </c:pt>
                <c:pt idx="13">
                  <c:v>Одеська</c:v>
                </c:pt>
                <c:pt idx="14">
                  <c:v>Полтавська</c:v>
                </c:pt>
                <c:pt idx="15">
                  <c:v>Рівненська</c:v>
                </c:pt>
                <c:pt idx="16">
                  <c:v>Сумська</c:v>
                </c:pt>
                <c:pt idx="17">
                  <c:v>Тернопільська</c:v>
                </c:pt>
                <c:pt idx="18">
                  <c:v>Харківська</c:v>
                </c:pt>
                <c:pt idx="19">
                  <c:v>Херсонська</c:v>
                </c:pt>
                <c:pt idx="20">
                  <c:v>Хмельницька</c:v>
                </c:pt>
                <c:pt idx="21">
                  <c:v>Черкаська</c:v>
                </c:pt>
                <c:pt idx="22">
                  <c:v>Чернівецька</c:v>
                </c:pt>
                <c:pt idx="23">
                  <c:v>Чернігівська</c:v>
                </c:pt>
                <c:pt idx="24">
                  <c:v>Київ</c:v>
                </c:pt>
              </c:strCache>
            </c:strRef>
          </c:cat>
          <c:val>
            <c:numRef>
              <c:f>Аркуш1!$P$8:$P$32</c:f>
              <c:numCache>
                <c:formatCode>General</c:formatCode>
                <c:ptCount val="25"/>
                <c:pt idx="0">
                  <c:v>3</c:v>
                </c:pt>
                <c:pt idx="1">
                  <c:v>1</c:v>
                </c:pt>
                <c:pt idx="2">
                  <c:v>3</c:v>
                </c:pt>
                <c:pt idx="3">
                  <c:v>3</c:v>
                </c:pt>
                <c:pt idx="4">
                  <c:v>2</c:v>
                </c:pt>
                <c:pt idx="5">
                  <c:v>1</c:v>
                </c:pt>
                <c:pt idx="6">
                  <c:v>0</c:v>
                </c:pt>
                <c:pt idx="7">
                  <c:v>2</c:v>
                </c:pt>
                <c:pt idx="8">
                  <c:v>10</c:v>
                </c:pt>
                <c:pt idx="9">
                  <c:v>1</c:v>
                </c:pt>
                <c:pt idx="10">
                  <c:v>1</c:v>
                </c:pt>
                <c:pt idx="11">
                  <c:v>9</c:v>
                </c:pt>
                <c:pt idx="12">
                  <c:v>1</c:v>
                </c:pt>
                <c:pt idx="13">
                  <c:v>2</c:v>
                </c:pt>
                <c:pt idx="14">
                  <c:v>1</c:v>
                </c:pt>
                <c:pt idx="15">
                  <c:v>2</c:v>
                </c:pt>
                <c:pt idx="16">
                  <c:v>3</c:v>
                </c:pt>
                <c:pt idx="17">
                  <c:v>2</c:v>
                </c:pt>
                <c:pt idx="18">
                  <c:v>0</c:v>
                </c:pt>
                <c:pt idx="19">
                  <c:v>0</c:v>
                </c:pt>
                <c:pt idx="20">
                  <c:v>2</c:v>
                </c:pt>
                <c:pt idx="21">
                  <c:v>1</c:v>
                </c:pt>
                <c:pt idx="22">
                  <c:v>1</c:v>
                </c:pt>
                <c:pt idx="23">
                  <c:v>0</c:v>
                </c:pt>
                <c:pt idx="2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D8-454A-9B9E-FDF39FE59F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76198367"/>
        <c:axId val="476195871"/>
      </c:barChart>
      <c:catAx>
        <c:axId val="47619836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rgbClr val="C00000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476195871"/>
        <c:crosses val="autoZero"/>
        <c:auto val="1"/>
        <c:lblAlgn val="ctr"/>
        <c:lblOffset val="100"/>
        <c:noMultiLvlLbl val="0"/>
      </c:catAx>
      <c:valAx>
        <c:axId val="476195871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7619836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uk-UA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19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9219430904470276E-2"/>
          <c:y val="0.1716722440944882"/>
          <c:w val="0.89828071491063621"/>
          <c:h val="0.64915573053368325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uk-UA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19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9219430904470276E-2"/>
          <c:y val="0.1716722440944882"/>
          <c:w val="0.89828071491063621"/>
          <c:h val="0.64915573053368325"/>
        </c:manualLayout>
      </c:layout>
      <c:pie3DChart>
        <c:varyColors val="1"/>
        <c:ser>
          <c:idx val="0"/>
          <c:order val="0"/>
          <c:dPt>
            <c:idx val="0"/>
            <c:bubble3D val="0"/>
            <c:explosion val="18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A0C1-404B-B0DF-3E7C8B16D6AC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A0C1-404B-B0DF-3E7C8B16D6AC}"/>
              </c:ext>
            </c:extLst>
          </c:dPt>
          <c:dPt>
            <c:idx val="2"/>
            <c:bubble3D val="0"/>
            <c:explosion val="8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A0C1-404B-B0DF-3E7C8B16D6AC}"/>
              </c:ext>
            </c:extLst>
          </c:dPt>
          <c:dPt>
            <c:idx val="3"/>
            <c:bubble3D val="0"/>
            <c:explosion val="1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A0C1-404B-B0DF-3E7C8B16D6AC}"/>
              </c:ext>
            </c:extLst>
          </c:dPt>
          <c:dPt>
            <c:idx val="4"/>
            <c:bubble3D val="0"/>
            <c:explosion val="13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A0C1-404B-B0DF-3E7C8B16D6AC}"/>
              </c:ext>
            </c:extLst>
          </c:dPt>
          <c:dLbls>
            <c:dLbl>
              <c:idx val="0"/>
              <c:layout>
                <c:manualLayout>
                  <c:x val="-0.13302552890551719"/>
                  <c:y val="2.8543168613290596E-2"/>
                </c:manualLayout>
              </c:layout>
              <c:tx>
                <c:rich>
                  <a:bodyPr/>
                  <a:lstStyle/>
                  <a:p>
                    <a:r>
                      <a:rPr lang="uk-UA"/>
                      <a:t>Державна - </a:t>
                    </a:r>
                    <a:br>
                      <a:rPr lang="uk-UA"/>
                    </a:br>
                    <a:fld id="{5F8F76CC-BD08-4068-9697-38F8C110DC38}" type="VALUE">
                      <a:rPr lang="en-US"/>
                      <a:pPr/>
                      <a:t>[ЗНАЧЕННЯ]</a:t>
                    </a:fld>
                    <a:r>
                      <a:rPr lang="en-US" baseline="0"/>
                      <a:t> </a:t>
                    </a:r>
                    <a:r>
                      <a:rPr lang="en-US"/>
                      <a:t>ІП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A0C1-404B-B0DF-3E7C8B16D6AC}"/>
                </c:ext>
              </c:extLst>
            </c:dLbl>
            <c:dLbl>
              <c:idx val="1"/>
              <c:layout>
                <c:manualLayout>
                  <c:x val="-0.11190906871462315"/>
                  <c:y val="-0.21643212102837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000">
                        <a:solidFill>
                          <a:srgbClr val="002060"/>
                        </a:solidFill>
                      </a:rPr>
                      <a:t>Комунальна в</a:t>
                    </a:r>
                    <a:r>
                      <a:rPr lang="ru-RU" sz="1000" baseline="0">
                        <a:solidFill>
                          <a:srgbClr val="002060"/>
                        </a:solidFill>
                      </a:rPr>
                      <a:t> </a:t>
                    </a:r>
                    <a:r>
                      <a:rPr lang="ru-RU" sz="1000">
                        <a:solidFill>
                          <a:srgbClr val="002060"/>
                        </a:solidFill>
                      </a:rPr>
                      <a:t>оренді - </a:t>
                    </a:r>
                    <a:fld id="{865D11BA-BC55-477D-B949-634DD3C48D18}" type="VALUE">
                      <a:rPr lang="ru-RU" sz="1000">
                        <a:solidFill>
                          <a:srgbClr val="002060"/>
                        </a:solidFill>
                      </a:rPr>
                      <a:pPr>
                        <a:defRPr sz="1000" b="1">
                          <a:solidFill>
                            <a:srgbClr val="002060"/>
                          </a:solidFill>
                        </a:defRPr>
                      </a:pPr>
                      <a:t>[ЗНАЧЕННЯ]</a:t>
                    </a:fld>
                    <a:r>
                      <a:rPr lang="ru-RU" sz="1000">
                        <a:solidFill>
                          <a:srgbClr val="002060"/>
                        </a:solidFill>
                      </a:rPr>
                      <a:t> ІП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206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uk-UA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333333333333334"/>
                      <c:h val="0.222916666666666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A0C1-404B-B0DF-3E7C8B16D6AC}"/>
                </c:ext>
              </c:extLst>
            </c:dLbl>
            <c:dLbl>
              <c:idx val="2"/>
              <c:layout>
                <c:manualLayout>
                  <c:x val="-7.1107778194392374E-2"/>
                  <c:y val="8.2175196850393706E-2"/>
                </c:manualLayout>
              </c:layout>
              <c:tx>
                <c:rich>
                  <a:bodyPr/>
                  <a:lstStyle/>
                  <a:p>
                    <a:r>
                      <a:rPr lang="uk-UA"/>
                      <a:t>Комунальна - </a:t>
                    </a:r>
                    <a:fld id="{A61A4606-9D62-486A-92EA-B0B1AF3F7754}" type="VALUE">
                      <a:rPr lang="en-US"/>
                      <a:pPr/>
                      <a:t>[ЗНАЧЕННЯ]</a:t>
                    </a:fld>
                    <a:r>
                      <a:rPr lang="en-US"/>
                      <a:t> ІП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189409657126191"/>
                      <c:h val="0.194722222222222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A0C1-404B-B0DF-3E7C8B16D6AC}"/>
                </c:ext>
              </c:extLst>
            </c:dLbl>
            <c:dLbl>
              <c:idx val="3"/>
              <c:layout>
                <c:manualLayout>
                  <c:x val="9.2161313169187034E-2"/>
                  <c:y val="-0.31855643044619425"/>
                </c:manualLayout>
              </c:layout>
              <c:tx>
                <c:rich>
                  <a:bodyPr/>
                  <a:lstStyle/>
                  <a:p>
                    <a:r>
                      <a:rPr lang="uk-UA"/>
                      <a:t>Приватна - </a:t>
                    </a:r>
                    <a:br>
                      <a:rPr lang="uk-UA"/>
                    </a:br>
                    <a:fld id="{BB73FAF1-222B-4296-B5D1-25B78FB7BA0F}" type="VALUE">
                      <a:rPr lang="en-US"/>
                      <a:pPr/>
                      <a:t>[ЗНАЧЕННЯ]</a:t>
                    </a:fld>
                    <a:r>
                      <a:rPr lang="en-US"/>
                      <a:t> ІП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A0C1-404B-B0DF-3E7C8B16D6AC}"/>
                </c:ext>
              </c:extLst>
            </c:dLbl>
            <c:dLbl>
              <c:idx val="4"/>
              <c:layout>
                <c:manualLayout>
                  <c:x val="0.33759461604088736"/>
                  <c:y val="-3.3132448974618409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000">
                        <a:solidFill>
                          <a:srgbClr val="002060"/>
                        </a:solidFill>
                      </a:rPr>
                      <a:t>Змішана</a:t>
                    </a:r>
                    <a:r>
                      <a:rPr lang="ru-RU" sz="1000" baseline="0">
                        <a:solidFill>
                          <a:srgbClr val="002060"/>
                        </a:solidFill>
                      </a:rPr>
                      <a:t> </a:t>
                    </a:r>
                    <a:br>
                      <a:rPr lang="ru-RU" sz="1000" baseline="0">
                        <a:solidFill>
                          <a:srgbClr val="002060"/>
                        </a:solidFill>
                      </a:rPr>
                    </a:br>
                    <a:r>
                      <a:rPr lang="ru-RU" sz="1000" baseline="0">
                        <a:solidFill>
                          <a:srgbClr val="002060"/>
                        </a:solidFill>
                      </a:rPr>
                      <a:t>(приватна і комунальна) </a:t>
                    </a:r>
                    <a:br>
                      <a:rPr lang="ru-RU" sz="1000" baseline="0">
                        <a:solidFill>
                          <a:srgbClr val="002060"/>
                        </a:solidFill>
                      </a:rPr>
                    </a:br>
                    <a:r>
                      <a:rPr lang="ru-RU" sz="1000" baseline="0">
                        <a:solidFill>
                          <a:srgbClr val="002060"/>
                        </a:solidFill>
                      </a:rPr>
                      <a:t>- </a:t>
                    </a:r>
                    <a:fld id="{C2A4FEC3-F874-4CEB-AB8D-3F6D98E0D70E}" type="VALUE">
                      <a:rPr lang="ru-RU" sz="1000">
                        <a:solidFill>
                          <a:srgbClr val="002060"/>
                        </a:solidFill>
                      </a:rPr>
                      <a:pPr>
                        <a:defRPr sz="1000" b="1">
                          <a:solidFill>
                            <a:srgbClr val="002060"/>
                          </a:solidFill>
                        </a:defRPr>
                      </a:pPr>
                      <a:t>[ЗНАЧЕННЯ]</a:t>
                    </a:fld>
                    <a:r>
                      <a:rPr lang="ru-RU" sz="1000">
                        <a:solidFill>
                          <a:srgbClr val="002060"/>
                        </a:solidFill>
                      </a:rPr>
                      <a:t> ІП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rgbClr val="00206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uk-UA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968253968253968"/>
                      <c:h val="0.325555446194225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A0C1-404B-B0DF-3E7C8B16D6A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Аркуш1!$K$36:$K$40</c:f>
              <c:strCache>
                <c:ptCount val="5"/>
                <c:pt idx="0">
                  <c:v>Державна</c:v>
                </c:pt>
                <c:pt idx="1">
                  <c:v>Комунальна орендована</c:v>
                </c:pt>
                <c:pt idx="2">
                  <c:v>Комунальна</c:v>
                </c:pt>
                <c:pt idx="3">
                  <c:v>Приватна</c:v>
                </c:pt>
                <c:pt idx="4">
                  <c:v>Змішана (комунальна і приватна)</c:v>
                </c:pt>
              </c:strCache>
            </c:strRef>
          </c:cat>
          <c:val>
            <c:numRef>
              <c:f>Аркуш1!$L$36:$L$40</c:f>
              <c:numCache>
                <c:formatCode>General</c:formatCode>
                <c:ptCount val="5"/>
                <c:pt idx="0">
                  <c:v>2</c:v>
                </c:pt>
                <c:pt idx="1">
                  <c:v>1</c:v>
                </c:pt>
                <c:pt idx="2">
                  <c:v>29</c:v>
                </c:pt>
                <c:pt idx="3">
                  <c:v>18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A0C1-404B-B0DF-3E7C8B16D6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uk-UA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3843358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27219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129403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831579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90146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05483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46708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7" name="Google Shape;477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6"/>
          <p:cNvSpPr txBox="1"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6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7"/>
          <p:cNvSpPr txBox="1"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27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7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8"/>
          <p:cNvSpPr txBox="1"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8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8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8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9"/>
          <p:cNvSpPr txBox="1">
            <a:spLocks noGrp="1"/>
          </p:cNvSpPr>
          <p:nvPr>
            <p:ph type="body" idx="1"/>
          </p:nvPr>
        </p:nvSpPr>
        <p:spPr>
          <a:xfrm>
            <a:off x="457200" y="900113"/>
            <a:ext cx="4038600" cy="2545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29"/>
          <p:cNvSpPr txBox="1">
            <a:spLocks noGrp="1"/>
          </p:cNvSpPr>
          <p:nvPr>
            <p:ph type="body" idx="2"/>
          </p:nvPr>
        </p:nvSpPr>
        <p:spPr>
          <a:xfrm>
            <a:off x="4648200" y="900113"/>
            <a:ext cx="4038600" cy="2545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29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9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9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30"/>
          <p:cNvSpPr txBox="1">
            <a:spLocks noGrp="1"/>
          </p:cNvSpPr>
          <p:nvPr>
            <p:ph type="body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30"/>
          <p:cNvSpPr txBox="1">
            <a:spLocks noGrp="1"/>
          </p:cNvSpPr>
          <p:nvPr>
            <p:ph type="body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3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2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2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2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3"/>
          <p:cNvSpPr txBox="1"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3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33"/>
          <p:cNvSpPr txBox="1">
            <a:spLocks noGrp="1"/>
          </p:cNvSpPr>
          <p:nvPr>
            <p:ph type="body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33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3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3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4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4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34"/>
          <p:cNvSpPr txBox="1">
            <a:spLocks noGrp="1"/>
          </p:cNvSpPr>
          <p:nvPr>
            <p:ph type="body" idx="1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34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4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4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5"/>
          <p:cNvSpPr txBox="1">
            <a:spLocks noGrp="1"/>
          </p:cNvSpPr>
          <p:nvPr>
            <p:ph type="body" idx="1"/>
          </p:nvPr>
        </p:nvSpPr>
        <p:spPr>
          <a:xfrm rot="5400000">
            <a:off x="2874764" y="-1217413"/>
            <a:ext cx="339447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6"/>
          <p:cNvSpPr txBox="1">
            <a:spLocks noGrp="1"/>
          </p:cNvSpPr>
          <p:nvPr>
            <p:ph type="title"/>
          </p:nvPr>
        </p:nvSpPr>
        <p:spPr>
          <a:xfrm rot="5400000">
            <a:off x="6012656" y="771525"/>
            <a:ext cx="3290888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6"/>
          <p:cNvSpPr txBox="1">
            <a:spLocks noGrp="1"/>
          </p:cNvSpPr>
          <p:nvPr>
            <p:ph type="body" idx="1"/>
          </p:nvPr>
        </p:nvSpPr>
        <p:spPr>
          <a:xfrm rot="5400000">
            <a:off x="1821656" y="-1209675"/>
            <a:ext cx="3290888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5"/>
          <p:cNvSpPr txBox="1"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3" Type="http://schemas.openxmlformats.org/officeDocument/2006/relationships/chart" Target="../charts/chart1.xml"/><Relationship Id="rId7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chart" Target="../charts/chart3.xml"/><Relationship Id="rId4" Type="http://schemas.openxmlformats.org/officeDocument/2006/relationships/chart" Target="../charts/chart2.xml"/><Relationship Id="rId9" Type="http://schemas.openxmlformats.org/officeDocument/2006/relationships/chart" Target="../charts/char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-187567" y="2466774"/>
            <a:ext cx="6884568" cy="689050"/>
          </a:xfrm>
        </p:spPr>
        <p:txBody>
          <a:bodyPr>
            <a:noAutofit/>
          </a:bodyPr>
          <a:lstStyle/>
          <a:p>
            <a:pPr algn="ctr" eaLnBrk="1" hangingPunct="1"/>
            <a:r>
              <a:rPr lang="uk-UA" altLang="uk-UA" sz="4800" b="1" dirty="0" smtClean="0">
                <a:solidFill>
                  <a:srgbClr val="0082BA"/>
                </a:solidFill>
                <a:latin typeface="Arial"/>
                <a:ea typeface="Arial"/>
                <a:cs typeface="Arial"/>
                <a:sym typeface="Arial"/>
              </a:rPr>
              <a:t>Індустріальні </a:t>
            </a:r>
            <a:r>
              <a:rPr lang="uk-UA" altLang="uk-UA" sz="4800" b="1" dirty="0">
                <a:solidFill>
                  <a:srgbClr val="0082BA"/>
                </a:solidFill>
                <a:latin typeface="Arial"/>
                <a:ea typeface="Arial"/>
                <a:cs typeface="Arial"/>
                <a:sym typeface="Arial"/>
              </a:rPr>
              <a:t>парки </a:t>
            </a:r>
            <a:r>
              <a:rPr lang="en-US" altLang="uk-UA" sz="4800" b="1" dirty="0" smtClean="0">
                <a:solidFill>
                  <a:srgbClr val="0082BA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altLang="uk-UA" sz="4800" b="1" dirty="0" smtClean="0">
                <a:solidFill>
                  <a:srgbClr val="0082B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uk-UA" altLang="uk-UA" sz="4800" b="1" dirty="0" smtClean="0">
                <a:solidFill>
                  <a:srgbClr val="0082BA"/>
                </a:solidFill>
                <a:latin typeface="Arial"/>
                <a:ea typeface="Arial"/>
                <a:cs typeface="Arial"/>
                <a:sym typeface="Arial"/>
              </a:rPr>
              <a:t>в </a:t>
            </a:r>
            <a:r>
              <a:rPr lang="uk-UA" altLang="uk-UA" sz="4800" b="1" dirty="0">
                <a:solidFill>
                  <a:srgbClr val="0082BA"/>
                </a:solidFill>
                <a:latin typeface="Arial"/>
                <a:ea typeface="Arial"/>
                <a:cs typeface="Arial"/>
                <a:sym typeface="Arial"/>
              </a:rPr>
              <a:t>Україні</a:t>
            </a:r>
          </a:p>
        </p:txBody>
      </p:sp>
      <p:sp>
        <p:nvSpPr>
          <p:cNvPr id="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91275" y="4251074"/>
            <a:ext cx="2752725" cy="892426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altLang="uk-UA" sz="4400" b="1" cap="none" dirty="0" smtClean="0">
                <a:solidFill>
                  <a:srgbClr val="00B050"/>
                </a:solidFill>
                <a:latin typeface="Arial" panose="020B0604020202020204" pitchFamily="34" charset="0"/>
              </a:rPr>
              <a:t>202</a:t>
            </a:r>
            <a:r>
              <a:rPr lang="en-US" altLang="uk-UA" sz="4400" b="1" cap="none" dirty="0" smtClean="0">
                <a:solidFill>
                  <a:srgbClr val="00B050"/>
                </a:solidFill>
                <a:latin typeface="Arial" panose="020B0604020202020204" pitchFamily="34" charset="0"/>
              </a:rPr>
              <a:t>1</a:t>
            </a:r>
            <a:r>
              <a:rPr lang="ru-RU" altLang="uk-UA" sz="4400" b="1" cap="none" dirty="0" smtClean="0">
                <a:solidFill>
                  <a:srgbClr val="00B050"/>
                </a:solidFill>
                <a:latin typeface="Arial" panose="020B0604020202020204" pitchFamily="34" charset="0"/>
              </a:rPr>
              <a:t> </a:t>
            </a:r>
            <a:r>
              <a:rPr lang="uk-UA" altLang="uk-UA" sz="4400" b="1" cap="none" dirty="0" smtClean="0">
                <a:solidFill>
                  <a:srgbClr val="00B050"/>
                </a:solidFill>
                <a:latin typeface="Arial" panose="020B0604020202020204" pitchFamily="34" charset="0"/>
              </a:rPr>
              <a:t>рік</a:t>
            </a:r>
          </a:p>
        </p:txBody>
      </p:sp>
      <p:pic>
        <p:nvPicPr>
          <p:cNvPr id="10" name="Picture 6" descr="header-big-img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558"/>
          <a:stretch>
            <a:fillRect/>
          </a:stretch>
        </p:blipFill>
        <p:spPr bwMode="auto">
          <a:xfrm>
            <a:off x="5181600" y="1793875"/>
            <a:ext cx="3962400" cy="256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82" y="107149"/>
            <a:ext cx="2031035" cy="16867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600286"/>
            <a:chOff x="323528" y="267495"/>
            <a:chExt cx="1728192" cy="1155880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r>
                <a:rPr lang="uk-UA" altLang="uk-UA" sz="2000" b="1" dirty="0">
                  <a:solidFill>
                    <a:srgbClr val="002060"/>
                  </a:solidFill>
                  <a:latin typeface="Helvetica" panose="020B0604020202020204" pitchFamily="34" charset="0"/>
                </a:rPr>
                <a:t>Індустріальні парки в Україні</a:t>
              </a:r>
              <a:endParaRPr sz="2000" b="1" dirty="0">
                <a:solidFill>
                  <a:srgbClr val="002060"/>
                </a:solidFill>
                <a:latin typeface="Helvetica" panose="020B0604020202020204" pitchFamily="34" charset="0"/>
              </a:endParaRPr>
            </a:p>
          </p:txBody>
        </p:sp>
        <p:sp>
          <p:nvSpPr>
            <p:cNvPr id="94" name="Google Shape;94;p2"/>
            <p:cNvSpPr txBox="1"/>
            <p:nvPr/>
          </p:nvSpPr>
          <p:spPr>
            <a:xfrm>
              <a:off x="395536" y="771550"/>
              <a:ext cx="1152128" cy="651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i="1" dirty="0" smtClean="0">
                  <a:solidFill>
                    <a:srgbClr val="C00000"/>
                  </a:solidFill>
                </a:rPr>
                <a:t>Поняття і особливості</a:t>
              </a:r>
              <a:endParaRPr sz="1600" i="1" dirty="0">
                <a:solidFill>
                  <a:srgbClr val="C0000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" name="Rectangle 3"/>
          <p:cNvSpPr>
            <a:spLocks/>
          </p:cNvSpPr>
          <p:nvPr/>
        </p:nvSpPr>
        <p:spPr bwMode="auto">
          <a:xfrm>
            <a:off x="133027" y="761225"/>
            <a:ext cx="8925248" cy="9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600" b="1" i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Відповідно до Закону України “Про індустріальні парки”</a:t>
            </a:r>
          </a:p>
          <a:p>
            <a:pPr>
              <a:buFont typeface="Wingdings 3" panose="05040102010807070707" pitchFamily="18" charset="2"/>
              <a:buNone/>
            </a:pP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індустріальний парк (ІП)  -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це облаштована відповідною інфраструктурою територія, у межах якої учасники ІП можуть </a:t>
            </a:r>
            <a:r>
              <a:rPr lang="uk-UA" altLang="uk-UA" sz="1600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здійснювати</a:t>
            </a:r>
            <a:endParaRPr lang="uk-UA" altLang="uk-UA" sz="1600" dirty="0">
              <a:solidFill>
                <a:schemeClr val="accent4">
                  <a:lumMod val="75000"/>
                </a:schemeClr>
              </a:solidFill>
              <a:latin typeface="Helvetica" panose="020B0604020202020204" pitchFamily="34" charset="0"/>
            </a:endParaRP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133027" y="2513206"/>
            <a:ext cx="8744273" cy="2135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defTabSz="914400" eaLnBrk="1" hangingPunct="1">
              <a:lnSpc>
                <a:spcPct val="115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uk-UA" altLang="uk-UA" sz="1600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землі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ІП мають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належати до земель промисловості</a:t>
            </a:r>
          </a:p>
          <a:p>
            <a:pPr defTabSz="914400" eaLnBrk="1" hangingPunct="1">
              <a:lnSpc>
                <a:spcPct val="115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tabLst>
                <a:tab pos="361950" algn="l"/>
              </a:tabLst>
            </a:pP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ІП може бути розміщено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на одній або декількох суміжних земельних ділянках</a:t>
            </a:r>
          </a:p>
          <a:p>
            <a:pPr defTabSz="91440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tabLst>
                <a:tab pos="361950" algn="l"/>
              </a:tabLst>
            </a:pPr>
            <a:r>
              <a:rPr lang="uk-UA" altLang="uk-UA" sz="1600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площа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ІП може становити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від 15 до  700 га</a:t>
            </a:r>
          </a:p>
          <a:p>
            <a:pPr defTabSz="91440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tabLst>
                <a:tab pos="361950" algn="l"/>
              </a:tabLst>
            </a:pP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ІП створюється на період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не менше 30 років</a:t>
            </a:r>
            <a:endParaRPr lang="uk-UA" altLang="uk-UA" sz="16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defTabSz="91440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tabLst>
                <a:tab pos="361950" algn="l"/>
              </a:tabLst>
            </a:pPr>
            <a:r>
              <a:rPr lang="uk-UA" altLang="uk-UA" sz="1600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земельні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ділянки державної та комунальної </a:t>
            </a:r>
            <a:r>
              <a:rPr lang="uk-UA" altLang="uk-UA" sz="1600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власності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в межах ІП </a:t>
            </a:r>
            <a:r>
              <a:rPr lang="uk-UA" altLang="uk-UA" sz="1600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можуть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бути </a:t>
            </a:r>
            <a:r>
              <a:rPr lang="uk-UA" altLang="uk-UA" sz="1600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відчужені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керуючій компанії та учасникам </a:t>
            </a:r>
            <a:r>
              <a:rPr lang="uk-UA" altLang="uk-UA" sz="1600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ІП </a:t>
            </a:r>
            <a:r>
              <a:rPr lang="uk-UA" altLang="uk-UA" sz="1600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з урахуванням вимог законодавства</a:t>
            </a:r>
            <a:endParaRPr lang="uk-UA" altLang="uk-UA" sz="16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defTabSz="91440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tabLst>
                <a:tab pos="361950" algn="l"/>
              </a:tabLst>
            </a:pP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на час включення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ІП до Реєстру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в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його межах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повинен бути </a:t>
            </a:r>
            <a:r>
              <a:rPr lang="uk-UA" altLang="uk-UA" sz="1600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відсутній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цілісний майновий комплекс, що дає </a:t>
            </a:r>
            <a:r>
              <a:rPr lang="uk-UA" altLang="uk-UA" sz="1600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змогу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здійснювати виробництво продукції</a:t>
            </a:r>
            <a:endParaRPr lang="uk-UA" altLang="uk-UA" sz="16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1134006" y="1634850"/>
            <a:ext cx="5838825" cy="866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500"/>
              </a:spcBef>
              <a:buFont typeface="Wingdings" panose="05000000000000000000" pitchFamily="2" charset="2"/>
              <a:buChar char="v"/>
              <a:tabLst>
                <a:tab pos="361950" algn="l"/>
              </a:tabLst>
            </a:pPr>
            <a:r>
              <a:rPr lang="uk-UA" altLang="uk-UA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господарську діяльність</a:t>
            </a:r>
            <a:r>
              <a:rPr lang="uk-UA" altLang="uk-UA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 </a:t>
            </a:r>
            <a:r>
              <a:rPr lang="uk-UA" altLang="uk-UA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у сфері переробної </a:t>
            </a:r>
            <a:r>
              <a:rPr lang="uk-UA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промисловості</a:t>
            </a:r>
          </a:p>
          <a:p>
            <a:pPr marL="285750" indent="-285750">
              <a:spcBef>
                <a:spcPts val="500"/>
              </a:spcBef>
              <a:buFont typeface="Wingdings" panose="05000000000000000000" pitchFamily="2" charset="2"/>
              <a:buChar char="v"/>
              <a:tabLst>
                <a:tab pos="361950" algn="l"/>
              </a:tabLst>
            </a:pPr>
            <a:r>
              <a:rPr lang="uk-UA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науково-дослідну </a:t>
            </a:r>
            <a:r>
              <a:rPr lang="en-US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(</a:t>
            </a:r>
            <a:r>
              <a:rPr lang="uk-UA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науково-технічну</a:t>
            </a:r>
            <a:r>
              <a:rPr lang="en-US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) </a:t>
            </a:r>
            <a:r>
              <a:rPr lang="uk-UA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діяльність</a:t>
            </a:r>
          </a:p>
          <a:p>
            <a:pPr marL="285750" indent="-285750">
              <a:spcBef>
                <a:spcPts val="500"/>
              </a:spcBef>
              <a:buFont typeface="Wingdings" panose="05000000000000000000" pitchFamily="2" charset="2"/>
              <a:buChar char="v"/>
              <a:tabLst>
                <a:tab pos="361950" algn="l"/>
              </a:tabLst>
            </a:pPr>
            <a:r>
              <a:rPr lang="uk-UA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діяльність </a:t>
            </a:r>
            <a:r>
              <a:rPr lang="uk-UA" altLang="uk-UA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у сфері інформації і телекомунікацій</a:t>
            </a:r>
          </a:p>
        </p:txBody>
      </p:sp>
      <p:pic>
        <p:nvPicPr>
          <p:cNvPr id="12" name="Picture 15" descr="109357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3927" y="0"/>
            <a:ext cx="1810073" cy="1107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9422" y="4585252"/>
            <a:ext cx="2981739" cy="536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600286"/>
            <a:chOff x="323528" y="267495"/>
            <a:chExt cx="1728192" cy="1155880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/>
              <a:r>
                <a:rPr lang="uk-UA" altLang="uk-UA" sz="2000" b="1" dirty="0">
                  <a:solidFill>
                    <a:srgbClr val="002060"/>
                  </a:solidFill>
                  <a:latin typeface="Helvetica" panose="020B0604020202020204" pitchFamily="34" charset="0"/>
                </a:rPr>
                <a:t>Індустріальні парки в Україні</a:t>
              </a:r>
              <a:endParaRPr sz="2000" b="1" dirty="0">
                <a:solidFill>
                  <a:srgbClr val="002060"/>
                </a:solidFill>
                <a:latin typeface="Helvetica" panose="020B0604020202020204" pitchFamily="34" charset="0"/>
              </a:endParaRPr>
            </a:p>
          </p:txBody>
        </p:sp>
        <p:sp>
          <p:nvSpPr>
            <p:cNvPr id="94" name="Google Shape;94;p2"/>
            <p:cNvSpPr txBox="1"/>
            <p:nvPr/>
          </p:nvSpPr>
          <p:spPr>
            <a:xfrm>
              <a:off x="395536" y="771550"/>
              <a:ext cx="1152128" cy="651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i="1" dirty="0" smtClean="0">
                  <a:solidFill>
                    <a:srgbClr val="C00000"/>
                  </a:solidFill>
                </a:rPr>
                <a:t>Суб'єкти індустріальних парків</a:t>
              </a:r>
              <a:endParaRPr sz="1600" i="1" dirty="0">
                <a:solidFill>
                  <a:srgbClr val="C0000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" name="Rectangle 3"/>
          <p:cNvSpPr>
            <a:spLocks/>
          </p:cNvSpPr>
          <p:nvPr/>
        </p:nvSpPr>
        <p:spPr bwMode="auto">
          <a:xfrm>
            <a:off x="446658" y="786091"/>
            <a:ext cx="11430000" cy="2042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600" b="1" dirty="0">
                <a:solidFill>
                  <a:srgbClr val="002060"/>
                </a:solidFill>
                <a:latin typeface="Arial" panose="020B0604020202020204" pitchFamily="34" charset="0"/>
              </a:rPr>
              <a:t>Ініціаторами створення ІП можуть бути:</a:t>
            </a:r>
          </a:p>
          <a:p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 органи державної влади </a:t>
            </a: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щодо земельної ділянки державної власності</a:t>
            </a:r>
          </a:p>
          <a:p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 органи місцевого самоврядування </a:t>
            </a: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щодо земельної ділянки комунальної власності</a:t>
            </a:r>
          </a:p>
          <a:p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 юридичні або фізичні особи – власники </a:t>
            </a: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земельної ділянки приватної власності</a:t>
            </a:r>
          </a:p>
          <a:p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 юридичні або фізичні особи - орендарі </a:t>
            </a: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земельної ділянки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 </a:t>
            </a: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щодо земель державної, </a:t>
            </a:r>
            <a:r>
              <a:rPr lang="uk-UA" altLang="uk-UA" sz="1600" i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uk-UA" altLang="uk-UA" sz="1600" i="1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i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    комунальної </a:t>
            </a: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та приватної власності</a:t>
            </a:r>
          </a:p>
          <a:p>
            <a:pPr>
              <a:buFont typeface="Wingdings 3" panose="05040102010807070707" pitchFamily="18" charset="2"/>
              <a:buNone/>
            </a:pPr>
            <a:endParaRPr lang="uk-UA" altLang="uk-UA" sz="1600" i="1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446657" y="3151510"/>
            <a:ext cx="83639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None/>
              <a:tabLst>
                <a:tab pos="5376863" algn="l"/>
              </a:tabLst>
            </a:pPr>
            <a:r>
              <a:rPr lang="uk-UA" altLang="uk-UA" sz="1600" b="1" dirty="0">
                <a:solidFill>
                  <a:srgbClr val="002060"/>
                </a:solidFill>
                <a:latin typeface="Arial" panose="020B0604020202020204" pitchFamily="34" charset="0"/>
              </a:rPr>
              <a:t>Керуючою компанією ІП може бути </a:t>
            </a:r>
            <a:r>
              <a:rPr lang="uk-UA" altLang="uk-UA" sz="1600" dirty="0">
                <a:solidFill>
                  <a:srgbClr val="002060"/>
                </a:solidFill>
                <a:latin typeface="Arial" panose="020B0604020202020204" pitchFamily="34" charset="0"/>
              </a:rPr>
              <a:t>юридична </a:t>
            </a: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>особа-резидент</a:t>
            </a:r>
            <a:r>
              <a:rPr lang="uk-UA" altLang="uk-UA" sz="1600" dirty="0">
                <a:solidFill>
                  <a:srgbClr val="002060"/>
                </a:solidFill>
                <a:latin typeface="Arial" panose="020B0604020202020204" pitchFamily="34" charset="0"/>
              </a:rPr>
              <a:t>, </a:t>
            </a: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/>
            </a:r>
            <a:b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</a:b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>вибрана </a:t>
            </a:r>
            <a:r>
              <a:rPr lang="uk-UA" altLang="uk-UA" sz="1600" dirty="0">
                <a:solidFill>
                  <a:srgbClr val="002060"/>
                </a:solidFill>
                <a:latin typeface="Arial" panose="020B0604020202020204" pitchFamily="34" charset="0"/>
              </a:rPr>
              <a:t>відповідно до Закону </a:t>
            </a: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446657" y="3843117"/>
            <a:ext cx="11658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None/>
              <a:tabLst>
                <a:tab pos="5376863" algn="l"/>
              </a:tabLst>
            </a:pPr>
            <a:r>
              <a:rPr lang="uk-UA" altLang="uk-UA" sz="1600" b="1" dirty="0">
                <a:solidFill>
                  <a:srgbClr val="002060"/>
                </a:solidFill>
                <a:latin typeface="Arial" panose="020B0604020202020204" pitchFamily="34" charset="0"/>
              </a:rPr>
              <a:t>Учасниками ІП можуть бути </a:t>
            </a:r>
            <a:r>
              <a:rPr lang="uk-UA" altLang="uk-UA" sz="1600" dirty="0">
                <a:solidFill>
                  <a:srgbClr val="002060"/>
                </a:solidFill>
                <a:latin typeface="Arial" panose="020B0604020202020204" pitchFamily="34" charset="0"/>
              </a:rPr>
              <a:t>суб’єкти господарювання, зареєстровані </a:t>
            </a: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/>
            </a:r>
            <a:b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</a:b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>на </a:t>
            </a:r>
            <a:r>
              <a:rPr lang="uk-UA" altLang="uk-UA" sz="1600" dirty="0">
                <a:solidFill>
                  <a:srgbClr val="002060"/>
                </a:solidFill>
                <a:latin typeface="Arial" panose="020B0604020202020204" pitchFamily="34" charset="0"/>
              </a:rPr>
              <a:t>території адміністративно-територіальної одиниці України, </a:t>
            </a: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/>
            </a:r>
            <a:b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</a:b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>в </a:t>
            </a:r>
            <a:r>
              <a:rPr lang="uk-UA" altLang="uk-UA" sz="1600" dirty="0">
                <a:solidFill>
                  <a:srgbClr val="002060"/>
                </a:solidFill>
                <a:latin typeface="Arial" panose="020B0604020202020204" pitchFamily="34" charset="0"/>
              </a:rPr>
              <a:t>межах якої розташований ІП </a:t>
            </a:r>
          </a:p>
        </p:txBody>
      </p:sp>
      <p:pic>
        <p:nvPicPr>
          <p:cNvPr id="15" name="Picture 11" descr="crowdsourc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737" y="99263"/>
            <a:ext cx="1236537" cy="92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9422" y="4585252"/>
            <a:ext cx="2981739" cy="536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7851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600286"/>
            <a:chOff x="323528" y="267495"/>
            <a:chExt cx="1728192" cy="1155880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/>
              <a:r>
                <a:rPr lang="uk-UA" altLang="uk-UA" sz="2000" b="1" dirty="0">
                  <a:solidFill>
                    <a:srgbClr val="002060"/>
                  </a:solidFill>
                  <a:latin typeface="Helvetica" panose="020B0604020202020204" pitchFamily="34" charset="0"/>
                </a:rPr>
                <a:t>Індустріальні парки</a:t>
              </a:r>
              <a:r>
                <a:rPr lang="uk-UA" altLang="uk-UA" sz="2000" b="1" dirty="0">
                  <a:solidFill>
                    <a:srgbClr val="002060"/>
                  </a:solidFill>
                </a:rPr>
                <a:t> в Україні</a:t>
              </a:r>
              <a:endParaRPr sz="2000" b="1" dirty="0">
                <a:solidFill>
                  <a:srgbClr val="002060"/>
                </a:solidFill>
                <a:sym typeface="Arial"/>
              </a:endParaRPr>
            </a:p>
          </p:txBody>
        </p:sp>
        <p:sp>
          <p:nvSpPr>
            <p:cNvPr id="94" name="Google Shape;94;p2"/>
            <p:cNvSpPr txBox="1"/>
            <p:nvPr/>
          </p:nvSpPr>
          <p:spPr>
            <a:xfrm>
              <a:off x="395536" y="771550"/>
              <a:ext cx="1152128" cy="651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i="1" dirty="0" smtClean="0">
                  <a:solidFill>
                    <a:srgbClr val="C00000"/>
                  </a:solidFill>
                </a:rPr>
                <a:t>Вигоди для заінтересованих сторін</a:t>
              </a:r>
              <a:endParaRPr sz="1600" i="1" dirty="0">
                <a:solidFill>
                  <a:srgbClr val="C0000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" name="Rectangle 3"/>
          <p:cNvSpPr>
            <a:spLocks/>
          </p:cNvSpPr>
          <p:nvPr/>
        </p:nvSpPr>
        <p:spPr bwMode="auto">
          <a:xfrm>
            <a:off x="446658" y="1115539"/>
            <a:ext cx="7325742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800" b="1" dirty="0">
                <a:solidFill>
                  <a:srgbClr val="73A644"/>
                </a:solidFill>
                <a:latin typeface="Arial" panose="020B0604020202020204" pitchFamily="34" charset="0"/>
              </a:rPr>
              <a:t>Вигоди для учасників</a:t>
            </a:r>
            <a:r>
              <a:rPr lang="uk-UA" altLang="uk-UA" sz="1800" b="1" dirty="0">
                <a:latin typeface="Arial" panose="020B0604020202020204" pitchFamily="34" charset="0"/>
              </a:rPr>
              <a:t> – 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мінімізація витрат матеріальних, фінансових, трудових і часових ресурсів, необхідних для започаткування господарської діяльності, </a:t>
            </a:r>
            <a:r>
              <a:rPr lang="uk-UA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можливість 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отримання послуг, пов'язаних із забезпеченням господарської діяльності, від керуючої компанії</a:t>
            </a:r>
          </a:p>
        </p:txBody>
      </p:sp>
      <p:sp>
        <p:nvSpPr>
          <p:cNvPr id="16" name="Rectangle 3"/>
          <p:cNvSpPr>
            <a:spLocks/>
          </p:cNvSpPr>
          <p:nvPr/>
        </p:nvSpPr>
        <p:spPr bwMode="auto">
          <a:xfrm>
            <a:off x="446658" y="2342422"/>
            <a:ext cx="5991588" cy="1051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800" b="1" dirty="0">
                <a:solidFill>
                  <a:srgbClr val="73A644"/>
                </a:solidFill>
                <a:latin typeface="Arial" panose="020B0604020202020204" pitchFamily="34" charset="0"/>
              </a:rPr>
              <a:t>Вигоди для керуючих компаній</a:t>
            </a:r>
            <a:r>
              <a:rPr lang="uk-UA" altLang="uk-UA" sz="1800" b="1" dirty="0">
                <a:latin typeface="Arial" panose="020B0604020202020204" pitchFamily="34" charset="0"/>
              </a:rPr>
              <a:t> – 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отримання доходів </a:t>
            </a:r>
            <a:b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за рахунок надання в користування учасникам ІП земельних </a:t>
            </a:r>
            <a:b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і виробничих площ, обладнання, а також послуг, пов'язаних </a:t>
            </a:r>
            <a:b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із забезпеченням їх господарської діяльності</a:t>
            </a:r>
          </a:p>
        </p:txBody>
      </p:sp>
      <p:sp>
        <p:nvSpPr>
          <p:cNvPr id="17" name="Rectangle 3"/>
          <p:cNvSpPr>
            <a:spLocks/>
          </p:cNvSpPr>
          <p:nvPr/>
        </p:nvSpPr>
        <p:spPr bwMode="auto">
          <a:xfrm>
            <a:off x="446658" y="3594513"/>
            <a:ext cx="9372600" cy="848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800" b="1" dirty="0">
                <a:solidFill>
                  <a:srgbClr val="73A644"/>
                </a:solidFill>
                <a:latin typeface="Arial" panose="020B0604020202020204" pitchFamily="34" charset="0"/>
              </a:rPr>
              <a:t>Вигоди для держави і місцевих громад</a:t>
            </a:r>
            <a:r>
              <a:rPr lang="uk-UA" altLang="uk-UA" sz="1800" b="1" dirty="0">
                <a:latin typeface="Arial" panose="020B0604020202020204" pitchFamily="34" charset="0"/>
              </a:rPr>
              <a:t> – 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створення робочих місць, </a:t>
            </a:r>
            <a:r>
              <a:rPr lang="en-US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en-US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активізація 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господарської діяльності та забезпечення </a:t>
            </a:r>
            <a:r>
              <a:rPr lang="uk-UA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соціально-економічного </a:t>
            </a:r>
            <a:r>
              <a:rPr lang="en-US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en-US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розвитку 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відповідних територій</a:t>
            </a:r>
          </a:p>
        </p:txBody>
      </p:sp>
      <p:pic>
        <p:nvPicPr>
          <p:cNvPr id="18" name="Picture 10" descr="increased-profits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454" y="49890"/>
            <a:ext cx="1323821" cy="1077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9422" y="4585252"/>
            <a:ext cx="2981739" cy="536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2521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600286"/>
            <a:chOff x="323528" y="267495"/>
            <a:chExt cx="1728192" cy="1155880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/>
              <a:r>
                <a:rPr lang="uk-UA" altLang="uk-UA" sz="2000" b="1" dirty="0">
                  <a:solidFill>
                    <a:srgbClr val="002060"/>
                  </a:solidFill>
                  <a:latin typeface="Helvetica" panose="020B0604020202020204" pitchFamily="34" charset="0"/>
                </a:rPr>
                <a:t>Індустріальні парки</a:t>
              </a:r>
              <a:r>
                <a:rPr lang="uk-UA" altLang="uk-UA" sz="2000" b="1" dirty="0">
                  <a:solidFill>
                    <a:srgbClr val="002060"/>
                  </a:solidFill>
                </a:rPr>
                <a:t> в Україні</a:t>
              </a:r>
              <a:endParaRPr sz="2000" b="1" dirty="0">
                <a:solidFill>
                  <a:srgbClr val="002060"/>
                </a:solidFill>
                <a:sym typeface="Arial"/>
              </a:endParaRPr>
            </a:p>
          </p:txBody>
        </p:sp>
        <p:sp>
          <p:nvSpPr>
            <p:cNvPr id="94" name="Google Shape;94;p2"/>
            <p:cNvSpPr txBox="1"/>
            <p:nvPr/>
          </p:nvSpPr>
          <p:spPr>
            <a:xfrm>
              <a:off x="395536" y="771550"/>
              <a:ext cx="1152128" cy="651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i="1" dirty="0" smtClean="0">
                  <a:solidFill>
                    <a:srgbClr val="C00000"/>
                  </a:solidFill>
                </a:rPr>
                <a:t>Повідомлення про створення</a:t>
              </a:r>
              <a:endParaRPr sz="1600" i="1" dirty="0">
                <a:solidFill>
                  <a:srgbClr val="C0000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" name="Прямокутник 1"/>
          <p:cNvSpPr/>
          <p:nvPr/>
        </p:nvSpPr>
        <p:spPr>
          <a:xfrm>
            <a:off x="389840" y="776707"/>
            <a:ext cx="82893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b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Відповідно до частини другої статті 14 Закону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ініціатор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створення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ІП протягом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трьох календарних днів з дня прийняття рішення про створення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ІП </a:t>
            </a:r>
            <a:r>
              <a:rPr lang="uk-UA" sz="1600" b="1" dirty="0" smtClean="0">
                <a:solidFill>
                  <a:srgbClr val="FF0000"/>
                </a:solidFill>
                <a:latin typeface="Helvetica" panose="020B0604020202020204" pitchFamily="34" charset="0"/>
              </a:rPr>
              <a:t>зобов’язаний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подати до уповноваженого державного органу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(Мінекономіки) копію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рішення про створення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ІП та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концепцію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ІП</a:t>
            </a:r>
            <a:endParaRPr lang="uk-UA" sz="1600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446658" y="2387412"/>
            <a:ext cx="82325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Інформація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про створені індустріальні парки є публічною, доступ до неї забезпечує уповноважений державний орган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(Мінекономіки) шляхом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її розміщення на своєму офіційному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веб-сайті</a:t>
            </a:r>
            <a:endParaRPr lang="uk-UA" sz="1600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  <p:sp>
        <p:nvSpPr>
          <p:cNvPr id="13" name="Прямокутник 12"/>
          <p:cNvSpPr/>
          <p:nvPr/>
        </p:nvSpPr>
        <p:spPr>
          <a:xfrm>
            <a:off x="3604260" y="1853925"/>
            <a:ext cx="5074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200" b="1" i="1" dirty="0" smtClean="0">
                <a:solidFill>
                  <a:srgbClr val="FF0000"/>
                </a:solidFill>
                <a:latin typeface="Helvetica" panose="020B0604020202020204" pitchFamily="34" charset="0"/>
              </a:rPr>
              <a:t>Це стосується створення ІП усіх форм власності та </a:t>
            </a:r>
            <a:br>
              <a:rPr lang="uk-UA" sz="1200" b="1" i="1" dirty="0" smtClean="0">
                <a:solidFill>
                  <a:srgbClr val="FF0000"/>
                </a:solidFill>
                <a:latin typeface="Helvetica" panose="020B0604020202020204" pitchFamily="34" charset="0"/>
              </a:rPr>
            </a:br>
            <a:r>
              <a:rPr lang="uk-UA" sz="1200" b="1" i="1" dirty="0" smtClean="0">
                <a:solidFill>
                  <a:srgbClr val="FF0000"/>
                </a:solidFill>
                <a:latin typeface="Helvetica" panose="020B0604020202020204" pitchFamily="34" charset="0"/>
              </a:rPr>
              <a:t>не залежно від намірів включити в подальшому ІП до Реєстру</a:t>
            </a:r>
            <a:endParaRPr lang="uk-UA" sz="1200" b="1" i="1" dirty="0">
              <a:solidFill>
                <a:srgbClr val="FF0000"/>
              </a:solidFill>
              <a:latin typeface="Helvetica" panose="020B0604020202020204" pitchFamily="34" charset="0"/>
            </a:endParaRPr>
          </a:p>
        </p:txBody>
      </p:sp>
      <p:sp>
        <p:nvSpPr>
          <p:cNvPr id="14" name="Прямокутник 13"/>
          <p:cNvSpPr/>
          <p:nvPr/>
        </p:nvSpPr>
        <p:spPr>
          <a:xfrm>
            <a:off x="3299460" y="1608862"/>
            <a:ext cx="381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5400" b="1" dirty="0" smtClean="0">
                <a:solidFill>
                  <a:srgbClr val="FF0000"/>
                </a:solidFill>
                <a:latin typeface="Helvetica" panose="020B0604020202020204" pitchFamily="34" charset="0"/>
              </a:rPr>
              <a:t>!</a:t>
            </a:r>
            <a:endParaRPr lang="uk-UA" sz="5400" b="1" dirty="0">
              <a:solidFill>
                <a:srgbClr val="FF0000"/>
              </a:solidFill>
              <a:latin typeface="Helvetica" panose="020B0604020202020204" pitchFamily="34" charset="0"/>
            </a:endParaRPr>
          </a:p>
        </p:txBody>
      </p:sp>
      <p:grpSp>
        <p:nvGrpSpPr>
          <p:cNvPr id="4" name="Групувати 3"/>
          <p:cNvGrpSpPr/>
          <p:nvPr/>
        </p:nvGrpSpPr>
        <p:grpSpPr>
          <a:xfrm>
            <a:off x="5156246" y="3561003"/>
            <a:ext cx="1970947" cy="355465"/>
            <a:chOff x="3337714" y="3714612"/>
            <a:chExt cx="1970947" cy="355465"/>
          </a:xfrm>
        </p:grpSpPr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3817177" y="3714612"/>
              <a:ext cx="1491484" cy="35546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400" noProof="1">
                  <a:solidFill>
                    <a:schemeClr val="bg1"/>
                  </a:solidFill>
                  <a:latin typeface="Arial" panose="020B0604020202020204" pitchFamily="34" charset="0"/>
                </a:rPr>
                <a:t>shorturl.at/kqB78</a:t>
              </a:r>
              <a:endParaRPr lang="en-US" altLang="uk-UA" sz="1400" noProof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3337714" y="3714612"/>
              <a:ext cx="479463" cy="35546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400" noProof="1" smtClean="0">
                  <a:solidFill>
                    <a:schemeClr val="bg1"/>
                  </a:solidFill>
                  <a:latin typeface="Arial" panose="020B0604020202020204" pitchFamily="34" charset="0"/>
                </a:rPr>
                <a:t>Eng</a:t>
              </a:r>
              <a:endParaRPr lang="en-US" altLang="uk-UA" sz="1400" noProof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Групувати 4"/>
          <p:cNvGrpSpPr/>
          <p:nvPr/>
        </p:nvGrpSpPr>
        <p:grpSpPr>
          <a:xfrm>
            <a:off x="984762" y="3574163"/>
            <a:ext cx="1970947" cy="355465"/>
            <a:chOff x="1869090" y="4400548"/>
            <a:chExt cx="1970947" cy="355465"/>
          </a:xfrm>
        </p:grpSpPr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2348553" y="4400548"/>
              <a:ext cx="1491484" cy="35546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400" noProof="1" smtClean="0">
                  <a:solidFill>
                    <a:schemeClr val="bg1"/>
                  </a:solidFill>
                  <a:latin typeface="Arial" panose="020B0604020202020204" pitchFamily="34" charset="0"/>
                </a:rPr>
                <a:t>shorturl.at/dejmU</a:t>
              </a:r>
              <a:endParaRPr lang="en-US" altLang="uk-UA" sz="1400" noProof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2" name="Rectangle 12"/>
            <p:cNvSpPr>
              <a:spLocks noChangeArrowheads="1"/>
            </p:cNvSpPr>
            <p:nvPr/>
          </p:nvSpPr>
          <p:spPr bwMode="auto">
            <a:xfrm>
              <a:off x="1869090" y="4400548"/>
              <a:ext cx="479463" cy="35546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uk-UA" sz="1400" noProof="1" smtClean="0">
                  <a:solidFill>
                    <a:schemeClr val="bg1"/>
                  </a:solidFill>
                  <a:latin typeface="Arial" panose="020B0604020202020204" pitchFamily="34" charset="0"/>
                </a:rPr>
                <a:t>Укр</a:t>
              </a:r>
              <a:endParaRPr lang="en-US" altLang="uk-UA" sz="1400" noProof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709" y="3088955"/>
            <a:ext cx="1325880" cy="13258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193" y="3075795"/>
            <a:ext cx="1325880" cy="1325880"/>
          </a:xfrm>
          <a:prstGeom prst="rect">
            <a:avLst/>
          </a:prstGeom>
        </p:spPr>
      </p:pic>
      <p:pic>
        <p:nvPicPr>
          <p:cNvPr id="3076" name="Picture 4" descr="Результат пошуку зображень за запитом громкоговоритель&quot;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0" t="6205" r="9587" b="5607"/>
          <a:stretch/>
        </p:blipFill>
        <p:spPr bwMode="auto">
          <a:xfrm>
            <a:off x="8018478" y="11778"/>
            <a:ext cx="1039797" cy="84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9422" y="4585252"/>
            <a:ext cx="2981739" cy="536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639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92;p2"/>
          <p:cNvGrpSpPr/>
          <p:nvPr/>
        </p:nvGrpSpPr>
        <p:grpSpPr>
          <a:xfrm>
            <a:off x="133027" y="143554"/>
            <a:ext cx="7527153" cy="600286"/>
            <a:chOff x="323528" y="267495"/>
            <a:chExt cx="1728192" cy="1155880"/>
          </a:xfrm>
        </p:grpSpPr>
        <p:sp>
          <p:nvSpPr>
            <p:cNvPr id="5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/>
              <a:r>
                <a:rPr lang="uk-UA" altLang="uk-UA" sz="2000" b="1" dirty="0">
                  <a:solidFill>
                    <a:srgbClr val="002060"/>
                  </a:solidFill>
                  <a:latin typeface="Helvetica" panose="020B0604020202020204" pitchFamily="34" charset="0"/>
                </a:rPr>
                <a:t>Індустріальні парки</a:t>
              </a:r>
              <a:r>
                <a:rPr lang="uk-UA" altLang="uk-UA" sz="2000" b="1" dirty="0">
                  <a:solidFill>
                    <a:srgbClr val="002060"/>
                  </a:solidFill>
                </a:rPr>
                <a:t> в Україні</a:t>
              </a:r>
              <a:endParaRPr sz="2000" b="1" dirty="0">
                <a:solidFill>
                  <a:srgbClr val="002060"/>
                </a:solidFill>
                <a:sym typeface="Arial"/>
              </a:endParaRPr>
            </a:p>
          </p:txBody>
        </p:sp>
        <p:sp>
          <p:nvSpPr>
            <p:cNvPr id="6" name="Google Shape;94;p2"/>
            <p:cNvSpPr txBox="1"/>
            <p:nvPr/>
          </p:nvSpPr>
          <p:spPr>
            <a:xfrm>
              <a:off x="395536" y="771550"/>
              <a:ext cx="1152128" cy="651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i="1" dirty="0" smtClean="0">
                  <a:solidFill>
                    <a:srgbClr val="C00000"/>
                  </a:solidFill>
                </a:rPr>
                <a:t>Загальні факти</a:t>
              </a:r>
              <a:endParaRPr sz="1600" i="1" dirty="0">
                <a:solidFill>
                  <a:srgbClr val="C00000"/>
                </a:solidFill>
                <a:sym typeface="Arial"/>
              </a:endParaRPr>
            </a:p>
          </p:txBody>
        </p:sp>
        <p:sp>
          <p:nvSpPr>
            <p:cNvPr id="7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" name="Групувати 1"/>
          <p:cNvGrpSpPr/>
          <p:nvPr/>
        </p:nvGrpSpPr>
        <p:grpSpPr>
          <a:xfrm>
            <a:off x="53339" y="719869"/>
            <a:ext cx="8993777" cy="2183248"/>
            <a:chOff x="53339" y="719869"/>
            <a:chExt cx="8993777" cy="2183248"/>
          </a:xfrm>
        </p:grpSpPr>
        <p:graphicFrame>
          <p:nvGraphicFramePr>
            <p:cNvPr id="10" name="Діаграма 3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598770618"/>
                </p:ext>
              </p:extLst>
            </p:nvPr>
          </p:nvGraphicFramePr>
          <p:xfrm>
            <a:off x="446657" y="843345"/>
            <a:ext cx="4437399" cy="175551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1" name="Rectangle 3"/>
            <p:cNvSpPr>
              <a:spLocks/>
            </p:cNvSpPr>
            <p:nvPr/>
          </p:nvSpPr>
          <p:spPr bwMode="auto">
            <a:xfrm>
              <a:off x="4495799" y="719869"/>
              <a:ext cx="4551317" cy="1261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itchFamily="18" charset="2"/>
                <a:buNone/>
              </a:pPr>
              <a:r>
                <a:rPr lang="uk-UA" altLang="uk-UA" sz="1500" b="1" dirty="0">
                  <a:solidFill>
                    <a:schemeClr val="bg2"/>
                  </a:solidFill>
                  <a:latin typeface="Helvetica" pitchFamily="34" charset="0"/>
                </a:rPr>
                <a:t>З 2013 року відповідно до Закону України </a:t>
              </a:r>
              <a:br>
                <a:rPr lang="uk-UA" altLang="uk-UA" sz="1500" b="1" dirty="0">
                  <a:solidFill>
                    <a:schemeClr val="bg2"/>
                  </a:solidFill>
                  <a:latin typeface="Helvetica" pitchFamily="34" charset="0"/>
                </a:rPr>
              </a:br>
              <a:r>
                <a:rPr lang="uk-UA" altLang="uk-UA" sz="1500" b="1" dirty="0">
                  <a:solidFill>
                    <a:schemeClr val="bg2"/>
                  </a:solidFill>
                  <a:latin typeface="Helvetica" pitchFamily="34" charset="0"/>
                </a:rPr>
                <a:t>“Про індустріальні парки” до Реєстру індустріальних парків включено </a:t>
              </a:r>
              <a:r>
                <a:rPr lang="en-US" altLang="uk-UA" sz="1500" b="1" dirty="0" smtClean="0">
                  <a:solidFill>
                    <a:srgbClr val="FF0000"/>
                  </a:solidFill>
                  <a:latin typeface="Helvetica" pitchFamily="34" charset="0"/>
                </a:rPr>
                <a:t>52</a:t>
              </a:r>
              <a:r>
                <a:rPr lang="uk-UA" altLang="uk-UA" sz="1500" b="1" dirty="0" smtClean="0">
                  <a:solidFill>
                    <a:schemeClr val="bg2"/>
                  </a:solidFill>
                  <a:latin typeface="Helvetica" pitchFamily="34" charset="0"/>
                </a:rPr>
                <a:t> парк</a:t>
              </a:r>
              <a:r>
                <a:rPr lang="uk-UA" altLang="uk-UA" sz="1500" b="1" dirty="0">
                  <a:solidFill>
                    <a:schemeClr val="bg2"/>
                  </a:solidFill>
                  <a:latin typeface="Helvetica" pitchFamily="34" charset="0"/>
                </a:rPr>
                <a:t>и</a:t>
              </a:r>
              <a:r>
                <a:rPr lang="uk-UA" altLang="uk-UA" sz="1500" b="1" dirty="0" smtClean="0">
                  <a:solidFill>
                    <a:schemeClr val="bg2"/>
                  </a:solidFill>
                  <a:latin typeface="Helvetica" pitchFamily="34" charset="0"/>
                </a:rPr>
                <a:t> </a:t>
              </a:r>
              <a:r>
                <a:rPr lang="uk-UA" altLang="uk-UA" sz="1500" b="1" dirty="0">
                  <a:solidFill>
                    <a:schemeClr val="bg2"/>
                  </a:solidFill>
                  <a:latin typeface="Helvetica" pitchFamily="34" charset="0"/>
                </a:rPr>
                <a:t/>
              </a:r>
              <a:br>
                <a:rPr lang="uk-UA" altLang="uk-UA" sz="1500" b="1" dirty="0">
                  <a:solidFill>
                    <a:schemeClr val="bg2"/>
                  </a:solidFill>
                  <a:latin typeface="Helvetica" pitchFamily="34" charset="0"/>
                </a:rPr>
              </a:br>
              <a:r>
                <a:rPr lang="uk-UA" altLang="uk-UA" sz="1300" i="1" dirty="0">
                  <a:solidFill>
                    <a:schemeClr val="bg2"/>
                  </a:solidFill>
                  <a:latin typeface="Helvetica" pitchFamily="34" charset="0"/>
                </a:rPr>
                <a:t>(індустріальний парк «Центральний» </a:t>
              </a:r>
              <a:r>
                <a:rPr lang="uk-UA" altLang="uk-UA" sz="1300" i="1" dirty="0" smtClean="0">
                  <a:solidFill>
                    <a:schemeClr val="bg2"/>
                  </a:solidFill>
                  <a:latin typeface="Helvetica" pitchFamily="34" charset="0"/>
                </a:rPr>
                <a:t/>
              </a:r>
              <a:br>
                <a:rPr lang="uk-UA" altLang="uk-UA" sz="1300" i="1" dirty="0" smtClean="0">
                  <a:solidFill>
                    <a:schemeClr val="bg2"/>
                  </a:solidFill>
                  <a:latin typeface="Helvetica" pitchFamily="34" charset="0"/>
                </a:rPr>
              </a:br>
              <a:r>
                <a:rPr lang="uk-UA" altLang="uk-UA" sz="1300" i="1" dirty="0" smtClean="0">
                  <a:solidFill>
                    <a:schemeClr val="bg2"/>
                  </a:solidFill>
                  <a:latin typeface="Helvetica" pitchFamily="34" charset="0"/>
                </a:rPr>
                <a:t>у </a:t>
              </a:r>
              <a:r>
                <a:rPr lang="uk-UA" altLang="uk-UA" sz="1300" i="1" dirty="0">
                  <a:solidFill>
                    <a:schemeClr val="bg2"/>
                  </a:solidFill>
                  <a:latin typeface="Helvetica" pitchFamily="34" charset="0"/>
                </a:rPr>
                <a:t>2018 році  – виключено з Реєстру)</a:t>
              </a:r>
            </a:p>
          </p:txBody>
        </p:sp>
        <p:sp>
          <p:nvSpPr>
            <p:cNvPr id="12" name="Rectangle 3"/>
            <p:cNvSpPr>
              <a:spLocks/>
            </p:cNvSpPr>
            <p:nvPr/>
          </p:nvSpPr>
          <p:spPr bwMode="auto">
            <a:xfrm>
              <a:off x="4495799" y="2057400"/>
              <a:ext cx="4457701" cy="396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itchFamily="18" charset="2"/>
                <a:buNone/>
              </a:pPr>
              <a:r>
                <a:rPr lang="uk-UA" altLang="uk-UA" sz="1200" b="1" i="1" dirty="0">
                  <a:solidFill>
                    <a:schemeClr val="bg2"/>
                  </a:solidFill>
                  <a:latin typeface="Helvetica" pitchFamily="34" charset="0"/>
                </a:rPr>
                <a:t>В Україні також функціонують індустріальні парки, </a:t>
              </a:r>
              <a:br>
                <a:rPr lang="uk-UA" altLang="uk-UA" sz="1200" b="1" i="1" dirty="0">
                  <a:solidFill>
                    <a:schemeClr val="bg2"/>
                  </a:solidFill>
                  <a:latin typeface="Helvetica" pitchFamily="34" charset="0"/>
                </a:rPr>
              </a:br>
              <a:r>
                <a:rPr lang="uk-UA" altLang="uk-UA" sz="1200" b="1" i="1" dirty="0">
                  <a:solidFill>
                    <a:schemeClr val="bg2"/>
                  </a:solidFill>
                  <a:latin typeface="Helvetica" pitchFamily="34" charset="0"/>
                </a:rPr>
                <a:t>які не включені до Реєстру індустріальних парків</a:t>
              </a:r>
            </a:p>
          </p:txBody>
        </p:sp>
        <p:sp>
          <p:nvSpPr>
            <p:cNvPr id="18" name="Rectangle 3"/>
            <p:cNvSpPr>
              <a:spLocks/>
            </p:cNvSpPr>
            <p:nvPr/>
          </p:nvSpPr>
          <p:spPr bwMode="auto">
            <a:xfrm>
              <a:off x="53339" y="2522117"/>
              <a:ext cx="444246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itchFamily="18" charset="2"/>
                <a:buNone/>
              </a:pPr>
              <a:r>
                <a:rPr lang="uk-UA" altLang="uk-UA" sz="1200" b="1" dirty="0">
                  <a:solidFill>
                    <a:srgbClr val="C00000"/>
                  </a:solidFill>
                  <a:latin typeface="Helvetica" pitchFamily="34" charset="0"/>
                  <a:ea typeface="Ebrima" pitchFamily="2" charset="0"/>
                  <a:cs typeface="Ebrima" pitchFamily="2" charset="0"/>
                </a:rPr>
                <a:t>Право власності на земельні ділянки, на яких створено </a:t>
              </a:r>
              <a:br>
                <a:rPr lang="uk-UA" altLang="uk-UA" sz="1200" b="1" dirty="0">
                  <a:solidFill>
                    <a:srgbClr val="C00000"/>
                  </a:solidFill>
                  <a:latin typeface="Helvetica" pitchFamily="34" charset="0"/>
                  <a:ea typeface="Ebrima" pitchFamily="2" charset="0"/>
                  <a:cs typeface="Ebrima" pitchFamily="2" charset="0"/>
                </a:rPr>
              </a:br>
              <a:r>
                <a:rPr lang="uk-UA" altLang="uk-UA" sz="1200" b="1" dirty="0">
                  <a:solidFill>
                    <a:srgbClr val="C00000"/>
                  </a:solidFill>
                  <a:latin typeface="Helvetica" pitchFamily="34" charset="0"/>
                  <a:ea typeface="Ebrima" pitchFamily="2" charset="0"/>
                  <a:cs typeface="Ebrima" pitchFamily="2" charset="0"/>
                </a:rPr>
                <a:t>індустріальні парки, що включені в Реєстр </a:t>
              </a:r>
            </a:p>
          </p:txBody>
        </p:sp>
      </p:grpSp>
      <p:graphicFrame>
        <p:nvGraphicFramePr>
          <p:cNvPr id="15" name="Діагра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8199979"/>
              </p:ext>
            </p:extLst>
          </p:nvPr>
        </p:nvGraphicFramePr>
        <p:xfrm>
          <a:off x="288946" y="2684848"/>
          <a:ext cx="4206853" cy="23982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Діагра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1290600"/>
              </p:ext>
            </p:extLst>
          </p:nvPr>
        </p:nvGraphicFramePr>
        <p:xfrm>
          <a:off x="-22216" y="2639031"/>
          <a:ext cx="4829176" cy="2466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2261" y="4483652"/>
            <a:ext cx="2981739" cy="622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0" name="Діагра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2416340"/>
              </p:ext>
            </p:extLst>
          </p:nvPr>
        </p:nvGraphicFramePr>
        <p:xfrm>
          <a:off x="4223543" y="2522117"/>
          <a:ext cx="4920457" cy="2229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2" name="Діагра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0743892"/>
              </p:ext>
            </p:extLst>
          </p:nvPr>
        </p:nvGraphicFramePr>
        <p:xfrm>
          <a:off x="324115" y="2634786"/>
          <a:ext cx="4247239" cy="23848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23" name="Діагра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4992716"/>
              </p:ext>
            </p:extLst>
          </p:nvPr>
        </p:nvGraphicFramePr>
        <p:xfrm>
          <a:off x="149121" y="2717101"/>
          <a:ext cx="4124697" cy="23384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523545"/>
            <a:chOff x="323528" y="267495"/>
            <a:chExt cx="1728192" cy="1008111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/>
              <a:r>
                <a:rPr lang="uk-UA" altLang="uk-UA" sz="2000" b="1" dirty="0" smtClean="0">
                  <a:solidFill>
                    <a:srgbClr val="002060"/>
                  </a:solidFill>
                  <a:latin typeface="Helvetica" panose="020B0604020202020204" pitchFamily="34" charset="0"/>
                </a:rPr>
                <a:t>Мережа індустріальних парків</a:t>
              </a:r>
              <a:r>
                <a:rPr lang="uk-UA" altLang="uk-UA" sz="2000" b="1" dirty="0" smtClean="0">
                  <a:solidFill>
                    <a:srgbClr val="002060"/>
                  </a:solidFill>
                </a:rPr>
                <a:t> </a:t>
              </a:r>
              <a:r>
                <a:rPr lang="uk-UA" altLang="uk-UA" sz="2000" b="1" dirty="0">
                  <a:solidFill>
                    <a:srgbClr val="002060"/>
                  </a:solidFill>
                </a:rPr>
                <a:t>в Україні</a:t>
              </a:r>
              <a:endParaRPr sz="2000" b="1" dirty="0">
                <a:solidFill>
                  <a:srgbClr val="00206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735496" y="2742527"/>
            <a:ext cx="1358716" cy="36754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uk-UA" sz="1400" noProof="1">
                <a:solidFill>
                  <a:schemeClr val="bg1"/>
                </a:solidFill>
                <a:latin typeface="Arial" panose="020B0604020202020204" pitchFamily="34" charset="0"/>
              </a:rPr>
              <a:t>goo.gl/swUHhb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08" y="1108508"/>
            <a:ext cx="1634019" cy="16340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9422" y="4585252"/>
            <a:ext cx="2981739" cy="536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0823" y="552901"/>
            <a:ext cx="6001287" cy="4024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714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600286"/>
            <a:chOff x="323528" y="267495"/>
            <a:chExt cx="1728192" cy="1155880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/>
              <a:r>
                <a:rPr lang="uk-UA" altLang="uk-UA" sz="2000" b="1" dirty="0">
                  <a:solidFill>
                    <a:srgbClr val="002060"/>
                  </a:solidFill>
                  <a:latin typeface="Helvetica" panose="020B0604020202020204" pitchFamily="34" charset="0"/>
                </a:rPr>
                <a:t>Індустріальні парки</a:t>
              </a:r>
              <a:r>
                <a:rPr lang="uk-UA" altLang="uk-UA" sz="2000" b="1" dirty="0">
                  <a:solidFill>
                    <a:srgbClr val="002060"/>
                  </a:solidFill>
                </a:rPr>
                <a:t> в Україні</a:t>
              </a:r>
              <a:endParaRPr sz="2000" b="1" dirty="0">
                <a:solidFill>
                  <a:srgbClr val="002060"/>
                </a:solidFill>
                <a:sym typeface="Arial"/>
              </a:endParaRPr>
            </a:p>
          </p:txBody>
        </p:sp>
        <p:sp>
          <p:nvSpPr>
            <p:cNvPr id="94" name="Google Shape;94;p2"/>
            <p:cNvSpPr txBox="1"/>
            <p:nvPr/>
          </p:nvSpPr>
          <p:spPr>
            <a:xfrm>
              <a:off x="395536" y="771550"/>
              <a:ext cx="1152128" cy="651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i="1" dirty="0" smtClean="0">
                  <a:solidFill>
                    <a:srgbClr val="C00000"/>
                  </a:solidFill>
                </a:rPr>
                <a:t>Державна підтримка</a:t>
              </a:r>
              <a:endParaRPr sz="1600" i="1" dirty="0">
                <a:solidFill>
                  <a:srgbClr val="C0000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" name="Rectangle 3"/>
          <p:cNvSpPr>
            <a:spLocks/>
          </p:cNvSpPr>
          <p:nvPr/>
        </p:nvSpPr>
        <p:spPr bwMode="auto">
          <a:xfrm>
            <a:off x="446657" y="712995"/>
            <a:ext cx="8378029" cy="78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>
              <a:buNone/>
            </a:pPr>
            <a:r>
              <a:rPr lang="uk-UA" altLang="uk-UA" sz="1300" b="1" dirty="0">
                <a:solidFill>
                  <a:srgbClr val="002060"/>
                </a:solidFill>
                <a:latin typeface="Helvetica" panose="020B0604020202020204" pitchFamily="34" charset="0"/>
              </a:rPr>
              <a:t>Державною стратегією регіонального розвитку на 202</a:t>
            </a:r>
            <a:r>
              <a:rPr lang="en-US" altLang="uk-UA" sz="1300" b="1" dirty="0">
                <a:solidFill>
                  <a:srgbClr val="002060"/>
                </a:solidFill>
                <a:latin typeface="Helvetica" panose="020B0604020202020204" pitchFamily="34" charset="0"/>
              </a:rPr>
              <a:t>1-2027</a:t>
            </a:r>
            <a:r>
              <a:rPr lang="uk-UA" altLang="uk-UA" sz="1300" b="1" dirty="0">
                <a:solidFill>
                  <a:srgbClr val="002060"/>
                </a:solidFill>
                <a:latin typeface="Helvetica" panose="020B0604020202020204" pitchFamily="34" charset="0"/>
              </a:rPr>
              <a:t> роки </a:t>
            </a:r>
            <a:r>
              <a:rPr lang="uk-UA" altLang="uk-UA" sz="1300" dirty="0">
                <a:solidFill>
                  <a:srgbClr val="002060"/>
                </a:solidFill>
                <a:latin typeface="Helvetica" panose="020B0604020202020204" pitchFamily="34" charset="0"/>
              </a:rPr>
              <a:t>з метою досягнення оперативної цілі “Сталий розвиток промисловості”, зокрема, передбачається </a:t>
            </a:r>
            <a:r>
              <a:rPr lang="uk-UA" altLang="uk-UA" sz="1300" b="1" dirty="0">
                <a:solidFill>
                  <a:srgbClr val="002060"/>
                </a:solidFill>
                <a:latin typeface="Helvetica" panose="020B0604020202020204" pitchFamily="34" charset="0"/>
              </a:rPr>
              <a:t>визначення та облаштування відповідної інфраструктури територій,</a:t>
            </a:r>
            <a:r>
              <a:rPr lang="uk-UA" altLang="uk-UA" sz="1300" dirty="0">
                <a:solidFill>
                  <a:srgbClr val="002060"/>
                </a:solidFill>
                <a:latin typeface="Helvetica" panose="020B0604020202020204" pitchFamily="34" charset="0"/>
              </a:rPr>
              <a:t> у межах яких суб’єкти господарювання можуть провадити виробничу діяльність, у тому числі шляхом передбачення у проектах містобудівної документації відповідного рівня територій, </a:t>
            </a:r>
            <a:r>
              <a:rPr lang="uk-UA" altLang="uk-UA" sz="1300" b="1" dirty="0">
                <a:solidFill>
                  <a:srgbClr val="002060"/>
                </a:solidFill>
                <a:latin typeface="Helvetica" panose="020B0604020202020204" pitchFamily="34" charset="0"/>
              </a:rPr>
              <a:t>на яких розміщені індустріальні парки</a:t>
            </a:r>
            <a:r>
              <a:rPr lang="uk-UA" altLang="uk-UA" sz="1300" dirty="0">
                <a:solidFill>
                  <a:srgbClr val="002060"/>
                </a:solidFill>
                <a:latin typeface="Helvetica" panose="020B0604020202020204" pitchFamily="34" charset="0"/>
              </a:rPr>
              <a:t>, з урахуванням їх спеціалізації та транспортної доступності.</a:t>
            </a:r>
            <a:endParaRPr lang="uk-UA" altLang="uk-UA" sz="1500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  <p:sp>
        <p:nvSpPr>
          <p:cNvPr id="13" name="Rectangle 3"/>
          <p:cNvSpPr>
            <a:spLocks/>
          </p:cNvSpPr>
          <p:nvPr/>
        </p:nvSpPr>
        <p:spPr bwMode="auto">
          <a:xfrm>
            <a:off x="446655" y="2012972"/>
            <a:ext cx="8312715" cy="521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300" dirty="0">
                <a:solidFill>
                  <a:srgbClr val="002060"/>
                </a:solidFill>
                <a:latin typeface="Helvetica" panose="020B0604020202020204" pitchFamily="34" charset="0"/>
              </a:rPr>
              <a:t>Для отримання суб'єктами ІП державної підтримки, передбаченої законодавством, відповідний </a:t>
            </a: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ІП </a:t>
            </a:r>
            <a:r>
              <a:rPr lang="uk-UA" altLang="uk-UA" sz="1300" b="1" dirty="0">
                <a:solidFill>
                  <a:srgbClr val="002060"/>
                </a:solidFill>
                <a:latin typeface="Helvetica" panose="020B0604020202020204" pitchFamily="34" charset="0"/>
              </a:rPr>
              <a:t>має бути включеним до Реєстру ІП</a:t>
            </a: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446656" y="2483463"/>
            <a:ext cx="8435340" cy="1923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4572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indent="0" eaLnBrk="1" hangingPunct="1">
              <a:spcBef>
                <a:spcPct val="0"/>
              </a:spcBef>
              <a:buClr>
                <a:schemeClr val="tx1"/>
              </a:buClr>
              <a:buSzTx/>
              <a:buNone/>
            </a:pPr>
            <a:r>
              <a:rPr lang="uk-UA" altLang="uk-UA" sz="1300" b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Основні можливі </a:t>
            </a:r>
            <a:r>
              <a:rPr lang="uk-UA" altLang="uk-UA" sz="1300" b="1" dirty="0">
                <a:solidFill>
                  <a:srgbClr val="002060"/>
                </a:solidFill>
                <a:latin typeface="Helvetica" panose="020B0604020202020204" pitchFamily="34" charset="0"/>
              </a:rPr>
              <a:t>форми державної підтримки створення ІП</a:t>
            </a:r>
            <a:endParaRPr lang="en-US" altLang="uk-UA" sz="1300" b="1" dirty="0">
              <a:solidFill>
                <a:srgbClr val="002060"/>
              </a:solidFill>
              <a:latin typeface="Helvetica" panose="020B0604020202020204" pitchFamily="34" charset="0"/>
            </a:endParaRPr>
          </a:p>
          <a:p>
            <a:pPr indent="0" eaLnBrk="1" hangingPunct="1">
              <a:spcBef>
                <a:spcPct val="0"/>
              </a:spcBef>
              <a:buClr>
                <a:schemeClr val="tx1"/>
              </a:buClr>
              <a:buSzTx/>
              <a:buNone/>
            </a:pP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Фінансування проектів </a:t>
            </a:r>
            <a:r>
              <a:rPr lang="uk-UA" altLang="uk-UA" sz="1300" dirty="0">
                <a:solidFill>
                  <a:srgbClr val="002060"/>
                </a:solidFill>
                <a:latin typeface="Helvetica" panose="020B0604020202020204" pitchFamily="34" charset="0"/>
              </a:rPr>
              <a:t>регіонального розвитку, які передбачають облаштування ІП, </a:t>
            </a: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а </a:t>
            </a:r>
            <a:r>
              <a:rPr lang="uk-UA" altLang="uk-UA" sz="1300" dirty="0">
                <a:solidFill>
                  <a:srgbClr val="002060"/>
                </a:solidFill>
                <a:latin typeface="Helvetica" panose="020B0604020202020204" pitchFamily="34" charset="0"/>
              </a:rPr>
              <a:t>також під'єднання ІП до зовнішніх мереж інженерно-транспортної інфраструктури </a:t>
            </a: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за </a:t>
            </a:r>
            <a:r>
              <a:rPr lang="uk-UA" altLang="uk-UA" sz="1300" dirty="0">
                <a:solidFill>
                  <a:srgbClr val="002060"/>
                </a:solidFill>
                <a:latin typeface="Helvetica" panose="020B0604020202020204" pitchFamily="34" charset="0"/>
              </a:rPr>
              <a:t>рахунок </a:t>
            </a: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коштів:</a:t>
            </a:r>
          </a:p>
          <a:p>
            <a:pPr marL="625475" indent="273050" eaLnBrk="1" hangingPunct="1">
              <a:spcBef>
                <a:spcPct val="0"/>
              </a:spcBef>
              <a:buClr>
                <a:schemeClr val="tx1"/>
              </a:buClr>
              <a:buSzTx/>
              <a:buFont typeface="Wingdings" panose="05000000000000000000" pitchFamily="2" charset="2"/>
              <a:buChar char="v"/>
              <a:tabLst>
                <a:tab pos="898525" algn="l"/>
              </a:tabLst>
            </a:pP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Державного </a:t>
            </a:r>
            <a:r>
              <a:rPr lang="uk-UA" altLang="uk-UA" sz="1300" dirty="0">
                <a:solidFill>
                  <a:srgbClr val="002060"/>
                </a:solidFill>
                <a:latin typeface="Helvetica" panose="020B0604020202020204" pitchFamily="34" charset="0"/>
              </a:rPr>
              <a:t>фонду регіонального розвитку (</a:t>
            </a:r>
            <a:r>
              <a:rPr lang="uk-UA" altLang="uk-UA" sz="1300" i="1" dirty="0">
                <a:solidFill>
                  <a:srgbClr val="002060"/>
                </a:solidFill>
                <a:latin typeface="Helvetica" panose="020B0604020202020204" pitchFamily="34" charset="0"/>
              </a:rPr>
              <a:t>за умови співфінансування </a:t>
            </a:r>
            <a:r>
              <a:rPr lang="uk-UA" altLang="uk-UA" sz="1300" i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uk-UA" altLang="uk-UA" sz="1300" i="1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300" i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     з </a:t>
            </a:r>
            <a:r>
              <a:rPr lang="uk-UA" altLang="uk-UA" sz="1300" i="1" dirty="0">
                <a:solidFill>
                  <a:srgbClr val="002060"/>
                </a:solidFill>
                <a:latin typeface="Helvetica" panose="020B0604020202020204" pitchFamily="34" charset="0"/>
              </a:rPr>
              <a:t>місцевих бюджетів на рівні 10 % від їх кошторисної вартості</a:t>
            </a: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)</a:t>
            </a:r>
          </a:p>
          <a:p>
            <a:pPr marL="625475" indent="273050" eaLnBrk="1" hangingPunct="1">
              <a:spcBef>
                <a:spcPct val="0"/>
              </a:spcBef>
              <a:buClr>
                <a:schemeClr val="tx1"/>
              </a:buClr>
              <a:buSzTx/>
              <a:buFont typeface="Wingdings" panose="05000000000000000000" pitchFamily="2" charset="2"/>
              <a:buChar char="v"/>
              <a:tabLst>
                <a:tab pos="898525" algn="l"/>
              </a:tabLst>
            </a:pP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цільових субвенцій з Державного бюджету</a:t>
            </a:r>
          </a:p>
          <a:p>
            <a:pPr marL="625475" indent="273050" eaLnBrk="1" hangingPunct="1">
              <a:spcBef>
                <a:spcPct val="0"/>
              </a:spcBef>
              <a:buClr>
                <a:schemeClr val="tx1"/>
              </a:buClr>
              <a:buSzTx/>
              <a:buFont typeface="Wingdings" panose="05000000000000000000" pitchFamily="2" charset="2"/>
              <a:buChar char="v"/>
              <a:tabLst>
                <a:tab pos="898525" algn="l"/>
              </a:tabLst>
            </a:pP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місцевих бюджетів</a:t>
            </a:r>
          </a:p>
          <a:p>
            <a:pPr marL="625475" indent="273050" eaLnBrk="1" hangingPunct="1">
              <a:spcBef>
                <a:spcPct val="0"/>
              </a:spcBef>
              <a:buClr>
                <a:schemeClr val="tx1"/>
              </a:buClr>
              <a:buSzTx/>
              <a:buFont typeface="Wingdings" panose="05000000000000000000" pitchFamily="2" charset="2"/>
              <a:buChar char="v"/>
              <a:tabLst>
                <a:tab pos="898525" algn="l"/>
              </a:tabLst>
            </a:pPr>
            <a:endParaRPr lang="uk-UA" altLang="uk-UA" sz="1500" i="1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  <p:pic>
        <p:nvPicPr>
          <p:cNvPr id="21" name="Picture 14" descr="support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909" y="3689"/>
            <a:ext cx="2033803" cy="699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446655" y="4123966"/>
            <a:ext cx="816806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eaLnBrk="1" hangingPunct="1">
              <a:spcBef>
                <a:spcPct val="0"/>
              </a:spcBef>
              <a:buClr>
                <a:schemeClr val="tx1"/>
              </a:buClr>
              <a:buSzTx/>
              <a:buNone/>
            </a:pP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Встановлення стимулюючого рівня (пільг) щодо ставок місцевих податків</a:t>
            </a:r>
            <a:endParaRPr lang="uk-UA" altLang="uk-UA" sz="1300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  <p:sp>
        <p:nvSpPr>
          <p:cNvPr id="22" name="Прямокутник 21"/>
          <p:cNvSpPr/>
          <p:nvPr/>
        </p:nvSpPr>
        <p:spPr>
          <a:xfrm>
            <a:off x="446656" y="4365272"/>
            <a:ext cx="843534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eaLnBrk="1" hangingPunct="1">
              <a:spcBef>
                <a:spcPct val="0"/>
              </a:spcBef>
              <a:buClr>
                <a:schemeClr val="tx1"/>
              </a:buClr>
              <a:buSzTx/>
              <a:buNone/>
            </a:pPr>
            <a:r>
              <a:rPr lang="uk-UA" altLang="uk-UA" sz="13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Ввезення основних засобів без сплати ввізного мита (відповідно до статті 287 Митного кодексу)</a:t>
            </a:r>
            <a:endParaRPr lang="uk-UA" altLang="uk-UA" sz="1300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9422" y="4585252"/>
            <a:ext cx="2981739" cy="536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67315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9" name="Google Shape;479;p24"/>
          <p:cNvGraphicFramePr>
            <a:graphicFrameLocks noChangeAspect="1"/>
          </p:cNvGraphicFramePr>
          <p:nvPr/>
        </p:nvGraphicFramePr>
        <p:xfrm>
          <a:off x="0" y="-1"/>
          <a:ext cx="9252520" cy="52045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1" r:id="rId4" imgW="9252520" imgH="5204543" progId="AcroExch.Document.DC">
                  <p:embed/>
                </p:oleObj>
              </mc:Choice>
              <mc:Fallback>
                <p:oleObj r:id="rId4" imgW="9252520" imgH="5204543" progId="AcroExch.Document.DC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1"/>
                        <a:ext cx="9252520" cy="520454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5"/>
          <p:cNvSpPr txBox="1">
            <a:spLocks/>
          </p:cNvSpPr>
          <p:nvPr/>
        </p:nvSpPr>
        <p:spPr>
          <a:xfrm>
            <a:off x="228600" y="3374556"/>
            <a:ext cx="8915400" cy="19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r">
              <a:buNone/>
              <a:tabLst>
                <a:tab pos="5475288" algn="l"/>
                <a:tab pos="5653088" algn="l"/>
              </a:tabLst>
            </a:pPr>
            <a:r>
              <a:rPr lang="en-US" altLang="uk-UA" sz="1800" dirty="0" smtClean="0">
                <a:solidFill>
                  <a:schemeClr val="bg1"/>
                </a:solidFill>
                <a:latin typeface="Helvetica" panose="020B0604020202020204" pitchFamily="34" charset="0"/>
              </a:rPr>
              <a:t> </a:t>
            </a:r>
            <a:r>
              <a:rPr lang="uk-UA" altLang="uk-UA" sz="1800" dirty="0" smtClean="0">
                <a:solidFill>
                  <a:schemeClr val="bg1"/>
                </a:solidFill>
                <a:latin typeface="Helvetica" panose="020B0604020202020204" pitchFamily="34" charset="0"/>
              </a:rPr>
              <a:t> </a:t>
            </a:r>
          </a:p>
          <a:p>
            <a:pPr marL="114300" indent="0">
              <a:buNone/>
              <a:tabLst>
                <a:tab pos="5472113" algn="l"/>
              </a:tabLst>
            </a:pPr>
            <a:r>
              <a:rPr lang="uk-UA" altLang="uk-UA" sz="1800" b="1" dirty="0" smtClean="0">
                <a:solidFill>
                  <a:schemeClr val="bg1"/>
                </a:solidFill>
                <a:latin typeface="Helvetica" panose="020B0604020202020204" pitchFamily="34" charset="0"/>
              </a:rPr>
              <a:t>Контактні реквізити:</a:t>
            </a:r>
            <a:r>
              <a:rPr lang="uk-UA" altLang="uk-UA" sz="1800" dirty="0">
                <a:solidFill>
                  <a:schemeClr val="bg1"/>
                </a:solidFill>
                <a:latin typeface="Helvetica" panose="020B0604020202020204" pitchFamily="34" charset="0"/>
              </a:rPr>
              <a:t> </a:t>
            </a:r>
            <a:r>
              <a:rPr lang="uk-UA" altLang="uk-UA" sz="1800" dirty="0" smtClean="0">
                <a:solidFill>
                  <a:schemeClr val="bg1"/>
                </a:solidFill>
                <a:latin typeface="Helvetica" panose="020B0604020202020204" pitchFamily="34" charset="0"/>
              </a:rPr>
              <a:t>                                                     </a:t>
            </a:r>
            <a:r>
              <a:rPr lang="uk-UA" altLang="uk-UA" sz="1800" i="1" dirty="0" smtClean="0">
                <a:solidFill>
                  <a:schemeClr val="bg1"/>
                </a:solidFill>
                <a:latin typeface="Helvetica" panose="020B0604020202020204" pitchFamily="34" charset="0"/>
              </a:rPr>
              <a:t>Департамент інвестицій</a:t>
            </a:r>
          </a:p>
          <a:p>
            <a:pPr marL="114300" indent="0" algn="r">
              <a:buNone/>
              <a:tabLst>
                <a:tab pos="5475288" algn="l"/>
                <a:tab pos="5653088" algn="l"/>
              </a:tabLst>
            </a:pPr>
            <a:r>
              <a:rPr lang="uk-UA" altLang="uk-UA" sz="1800" i="1" dirty="0" smtClean="0">
                <a:solidFill>
                  <a:schemeClr val="bg1"/>
                </a:solidFill>
                <a:latin typeface="Helvetica" panose="020B0604020202020204" pitchFamily="34" charset="0"/>
              </a:rPr>
              <a:t>+38 044 596-67-71 </a:t>
            </a:r>
            <a:r>
              <a:rPr lang="en-US" altLang="uk-UA" sz="1800" i="1" dirty="0" smtClean="0">
                <a:solidFill>
                  <a:schemeClr val="bg1"/>
                </a:solidFill>
                <a:latin typeface="Helvetica" panose="020B0604020202020204" pitchFamily="34" charset="0"/>
              </a:rPr>
              <a:t/>
            </a:r>
            <a:br>
              <a:rPr lang="en-US" altLang="uk-UA" sz="1800" i="1" dirty="0" smtClean="0">
                <a:solidFill>
                  <a:schemeClr val="bg1"/>
                </a:solidFill>
                <a:latin typeface="Helvetica" panose="020B0604020202020204" pitchFamily="34" charset="0"/>
              </a:rPr>
            </a:br>
            <a:r>
              <a:rPr lang="en-US" altLang="uk-UA" sz="1800" i="1" dirty="0" smtClean="0">
                <a:solidFill>
                  <a:schemeClr val="bg1"/>
                </a:solidFill>
                <a:latin typeface="Helvetica" panose="020B0604020202020204" pitchFamily="34" charset="0"/>
              </a:rPr>
              <a:t> a_melnyk@me.gov.ua</a:t>
            </a:r>
            <a:endParaRPr lang="uk-UA" altLang="uk-UA" sz="1800" i="1" dirty="0" smtClean="0">
              <a:solidFill>
                <a:schemeClr val="bg1"/>
              </a:solidFill>
              <a:latin typeface="Helvetica" panose="020B0604020202020204" pitchFamily="34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488847" y="260539"/>
            <a:ext cx="6263876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 defTabSz="914400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uk-UA" altLang="uk-UA" sz="1800" dirty="0">
                <a:solidFill>
                  <a:schemeClr val="bg1"/>
                </a:solidFill>
                <a:latin typeface="Helvetica" panose="020B0604020202020204" pitchFamily="34" charset="0"/>
              </a:rPr>
              <a:t>Відповідно до Закону України “Про індустріальні парки” </a:t>
            </a:r>
            <a:br>
              <a:rPr lang="uk-UA" altLang="uk-UA" sz="1800" dirty="0">
                <a:solidFill>
                  <a:schemeClr val="bg1"/>
                </a:solidFill>
                <a:latin typeface="Helvetica" panose="020B0604020202020204" pitchFamily="34" charset="0"/>
              </a:rPr>
            </a:br>
            <a:r>
              <a:rPr lang="uk-UA" altLang="uk-UA" sz="1800" dirty="0">
                <a:solidFill>
                  <a:schemeClr val="bg1"/>
                </a:solidFill>
                <a:latin typeface="Helvetica" panose="020B0604020202020204" pitchFamily="34" charset="0"/>
              </a:rPr>
              <a:t>та Положення, затвердженого постановою Кабінету Міністрів України від 20.08.2014 № 459, формування </a:t>
            </a:r>
            <a:br>
              <a:rPr lang="uk-UA" altLang="uk-UA" sz="1800" dirty="0">
                <a:solidFill>
                  <a:schemeClr val="bg1"/>
                </a:solidFill>
                <a:latin typeface="Helvetica" panose="020B0604020202020204" pitchFamily="34" charset="0"/>
              </a:rPr>
            </a:br>
            <a:r>
              <a:rPr lang="uk-UA" altLang="uk-UA" sz="1800" dirty="0">
                <a:solidFill>
                  <a:schemeClr val="bg1"/>
                </a:solidFill>
                <a:latin typeface="Helvetica" panose="020B0604020202020204" pitchFamily="34" charset="0"/>
              </a:rPr>
              <a:t>та реалізацію державної політики щодо створення і функціонування індустріальних парків в Україні здійснює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2569" y="1887895"/>
            <a:ext cx="6490154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Офіс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497</TotalTime>
  <Words>776</Words>
  <Application>Microsoft Office PowerPoint</Application>
  <PresentationFormat>Екран (16:9)</PresentationFormat>
  <Paragraphs>69</Paragraphs>
  <Slides>9</Slides>
  <Notes>9</Notes>
  <HiddenSlides>0</HiddenSlides>
  <MMClips>0</MMClips>
  <ScaleCrop>false</ScaleCrop>
  <HeadingPairs>
    <vt:vector size="8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8" baseType="lpstr">
      <vt:lpstr>Wingdings 3</vt:lpstr>
      <vt:lpstr>Helvetica</vt:lpstr>
      <vt:lpstr>Ermilov</vt:lpstr>
      <vt:lpstr>Calibri</vt:lpstr>
      <vt:lpstr>Ebrima</vt:lpstr>
      <vt:lpstr>Arial</vt:lpstr>
      <vt:lpstr>Wingdings</vt:lpstr>
      <vt:lpstr>Тема Office</vt:lpstr>
      <vt:lpstr>Adobe Acrobat Document</vt:lpstr>
      <vt:lpstr>Індустріальні парки  в Україні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Індустріальні парки  в Україні</dc:title>
  <dc:creator>Alyona</dc:creator>
  <cp:lastModifiedBy>КРАСНОЖОН Євген Олегович</cp:lastModifiedBy>
  <cp:revision>69</cp:revision>
  <dcterms:created xsi:type="dcterms:W3CDTF">2019-09-26T12:25:48Z</dcterms:created>
  <dcterms:modified xsi:type="dcterms:W3CDTF">2021-09-02T05:33:31Z</dcterms:modified>
</cp:coreProperties>
</file>