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5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  <p:sldMasterId id="2147483687" r:id="rId2"/>
  </p:sldMasterIdLst>
  <p:notesMasterIdLst>
    <p:notesMasterId r:id="rId15"/>
  </p:notesMasterIdLst>
  <p:sldIdLst>
    <p:sldId id="256" r:id="rId3"/>
    <p:sldId id="285" r:id="rId4"/>
    <p:sldId id="288" r:id="rId5"/>
    <p:sldId id="292" r:id="rId6"/>
    <p:sldId id="313" r:id="rId7"/>
    <p:sldId id="301" r:id="rId8"/>
    <p:sldId id="304" r:id="rId9"/>
    <p:sldId id="305" r:id="rId10"/>
    <p:sldId id="306" r:id="rId11"/>
    <p:sldId id="308" r:id="rId12"/>
    <p:sldId id="310" r:id="rId13"/>
    <p:sldId id="262" r:id="rId1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Yaroslav Zhelezniak" initials="" lastIdx="7" clrIdx="0"/>
  <p:cmAuthor id="1" name="Henk Moody" initials="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8AB"/>
    <a:srgbClr val="4D5F27"/>
    <a:srgbClr val="215968"/>
    <a:srgbClr val="FEFA29"/>
    <a:srgbClr val="1F487B"/>
    <a:srgbClr val="FAE130"/>
    <a:srgbClr val="8CAC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48" autoAdjust="0"/>
    <p:restoredTop sz="94660"/>
  </p:normalViewPr>
  <p:slideViewPr>
    <p:cSldViewPr snapToGrid="0" snapToObjects="1">
      <p:cViewPr>
        <p:scale>
          <a:sx n="106" d="100"/>
          <a:sy n="106" d="100"/>
        </p:scale>
        <p:origin x="-1612" y="-1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 dirty="0" smtClean="0"/>
              <a:t>Час</a:t>
            </a:r>
            <a:r>
              <a:rPr lang="uk-UA" baseline="0" dirty="0" smtClean="0"/>
              <a:t> (дні)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Імпорт</c:v>
                </c:pt>
              </c:strCache>
            </c:strRef>
          </c:tx>
          <c:spPr>
            <a:solidFill>
              <a:srgbClr val="1F487B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Країни ОЕСР</c:v>
                </c:pt>
                <c:pt idx="1">
                  <c:v>Україна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28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Експорт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Країни ОЕСР</c:v>
                </c:pt>
                <c:pt idx="1">
                  <c:v>Україна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10</c:v>
                </c:pt>
                <c:pt idx="1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5889920"/>
        <c:axId val="305884432"/>
      </c:barChart>
      <c:catAx>
        <c:axId val="3058899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05884432"/>
        <c:crosses val="autoZero"/>
        <c:auto val="1"/>
        <c:lblAlgn val="ctr"/>
        <c:lblOffset val="100"/>
        <c:noMultiLvlLbl val="0"/>
      </c:catAx>
      <c:valAx>
        <c:axId val="305884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05889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 dirty="0" smtClean="0"/>
              <a:t>Вартість (</a:t>
            </a:r>
            <a:r>
              <a:rPr lang="en-GB" dirty="0" smtClean="0"/>
              <a:t>$)</a:t>
            </a:r>
            <a:endParaRPr lang="en-US" dirty="0"/>
          </a:p>
        </c:rich>
      </c:tx>
      <c:layout>
        <c:manualLayout>
          <c:xMode val="edge"/>
          <c:yMode val="edge"/>
          <c:x val="0.30925933906288899"/>
          <c:y val="6.0694604345255697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100231397635699"/>
          <c:y val="0.153330586766142"/>
          <c:w val="0.78899768602364295"/>
          <c:h val="0.669082546557863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Імпорт</c:v>
                </c:pt>
              </c:strCache>
            </c:strRef>
          </c:tx>
          <c:spPr>
            <a:solidFill>
              <a:srgbClr val="1F487B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Країни ОЕСР</c:v>
                </c:pt>
                <c:pt idx="1">
                  <c:v>Україна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1100</c:v>
                </c:pt>
                <c:pt idx="1">
                  <c:v>2500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Експорт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Країни ОЕСР</c:v>
                </c:pt>
                <c:pt idx="1">
                  <c:v>Україна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1000</c:v>
                </c:pt>
                <c:pt idx="1">
                  <c:v>2000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5884040"/>
        <c:axId val="305887568"/>
      </c:barChart>
      <c:catAx>
        <c:axId val="3058840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05887568"/>
        <c:crosses val="autoZero"/>
        <c:auto val="1"/>
        <c:lblAlgn val="ctr"/>
        <c:lblOffset val="100"/>
        <c:noMultiLvlLbl val="0"/>
      </c:catAx>
      <c:valAx>
        <c:axId val="3058875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05884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 dirty="0" smtClean="0"/>
              <a:t>К-ть</a:t>
            </a:r>
            <a:r>
              <a:rPr lang="uk-UA" baseline="0" dirty="0" smtClean="0"/>
              <a:t> документів</a:t>
            </a:r>
            <a:endParaRPr lang="en-US" dirty="0"/>
          </a:p>
        </c:rich>
      </c:tx>
      <c:layout>
        <c:manualLayout>
          <c:xMode val="edge"/>
          <c:yMode val="edge"/>
          <c:x val="0.210829927716355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100231397635699"/>
          <c:y val="0.153330586766142"/>
          <c:w val="0.78899768602364295"/>
          <c:h val="0.669082546557863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Імпорт</c:v>
                </c:pt>
              </c:strCache>
            </c:strRef>
          </c:tx>
          <c:spPr>
            <a:solidFill>
              <a:srgbClr val="1F487B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Країни ОЕСР</c:v>
                </c:pt>
                <c:pt idx="1">
                  <c:v>Україна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Експорт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Країни ОЕСР</c:v>
                </c:pt>
                <c:pt idx="1">
                  <c:v>Україна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4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5884824"/>
        <c:axId val="305885216"/>
      </c:barChart>
      <c:catAx>
        <c:axId val="3058848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05885216"/>
        <c:crosses val="autoZero"/>
        <c:auto val="1"/>
        <c:lblAlgn val="ctr"/>
        <c:lblOffset val="100"/>
        <c:noMultiLvlLbl val="0"/>
      </c:catAx>
      <c:valAx>
        <c:axId val="3058852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058848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360CFF-6FCF-4CC3-A959-00043A79BCAA}" type="datetimeFigureOut">
              <a:rPr lang="ru-RU" smtClean="0"/>
              <a:t>10.09.2015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57DEFC-B11D-4A71-95E5-0ED18D2B6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494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Вступне слово-привітання</a:t>
            </a:r>
            <a:r>
              <a:rPr lang="uk-UA" baseline="0" dirty="0" smtClean="0"/>
              <a:t>. Передісторія та важливість угоди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7DEFC-B11D-4A71-95E5-0ED18D2B677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022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7DEFC-B11D-4A71-95E5-0ED18D2B677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536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7DEFC-B11D-4A71-95E5-0ED18D2B677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522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*</a:t>
            </a:r>
            <a:r>
              <a:rPr lang="uk-UA" sz="2000" dirty="0" smtClean="0">
                <a:cs typeface="ＭＳ Ｐゴシック" pitchFamily="1" charset="-128"/>
              </a:rPr>
              <a:t>реформування митних органів (оптимізація структури, належний рівень оплати праці, тощо)</a:t>
            </a:r>
            <a:endParaRPr lang="ru-RU" sz="2000" dirty="0" smtClean="0">
              <a:cs typeface="ＭＳ Ｐゴシック" pitchFamily="1" charset="-128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7DEFC-B11D-4A71-95E5-0ED18D2B677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524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Після цього слайду обовязко потрібно згадати</a:t>
            </a:r>
            <a:r>
              <a:rPr lang="uk-UA" baseline="0" dirty="0" smtClean="0"/>
              <a:t> про решту 3 напрямів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aseline="0" dirty="0" smtClean="0"/>
              <a:t> - 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uk-UA" dirty="0" smtClean="0">
                <a:solidFill>
                  <a:srgbClr val="000000"/>
                </a:solidFill>
              </a:rPr>
              <a:t>Підвищення прозорості та відкритості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aseline="0" dirty="0" smtClean="0">
                <a:solidFill>
                  <a:srgbClr val="000000"/>
                </a:solidFill>
              </a:rPr>
              <a:t> -  </a:t>
            </a:r>
            <a:r>
              <a:rPr lang="uk-UA" dirty="0" smtClean="0">
                <a:solidFill>
                  <a:srgbClr val="000000"/>
                </a:solidFill>
              </a:rPr>
              <a:t>Лібералізація валютного регулювання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>
                <a:solidFill>
                  <a:srgbClr val="000000"/>
                </a:solidFill>
              </a:rPr>
              <a:t> -  Удосконалення комунікації з бізнесом </a:t>
            </a:r>
            <a:endParaRPr lang="en-US" dirty="0" smtClean="0">
              <a:solidFill>
                <a:srgbClr val="00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>
                <a:solidFill>
                  <a:srgbClr val="000000"/>
                </a:solidFill>
              </a:rPr>
              <a:t> </a:t>
            </a:r>
            <a:endParaRPr lang="en-US" dirty="0" smtClean="0">
              <a:solidFill>
                <a:srgbClr val="00000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7DEFC-B11D-4A71-95E5-0ED18D2B677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524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c id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 altLang="ko-KR"/>
              <a:t>SEO-AAA123-20040406-</a:t>
            </a:r>
          </a:p>
        </p:txBody>
      </p:sp>
      <p:sp>
        <p:nvSpPr>
          <p:cNvPr id="6" name="pg num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193FE8-923D-42E6-823F-63F0CA6F0C2A}" type="slidenum">
              <a:rPr lang="ko-KR" altLang="en-US"/>
              <a:pPr/>
              <a:t>10</a:t>
            </a:fld>
            <a:endParaRPr lang="en-US" altLang="ko-KR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7413" y="874713"/>
            <a:ext cx="5143500" cy="3859212"/>
          </a:xfrm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4254" y="5021883"/>
            <a:ext cx="5634771" cy="243237"/>
          </a:xfrm>
        </p:spPr>
        <p:txBody>
          <a:bodyPr/>
          <a:lstStyle/>
          <a:p>
            <a:endParaRPr lang="ko-KR" altLang="en-US">
              <a:ea typeface="굴림" pitchFamily="50" charset="-127"/>
            </a:endParaRPr>
          </a:p>
        </p:txBody>
      </p:sp>
      <p:sp>
        <p:nvSpPr>
          <p:cNvPr id="29700" name="McK Separator"/>
          <p:cNvSpPr>
            <a:spLocks noChangeShapeType="1"/>
          </p:cNvSpPr>
          <p:nvPr/>
        </p:nvSpPr>
        <p:spPr bwMode="auto">
          <a:xfrm>
            <a:off x="822081" y="1388391"/>
            <a:ext cx="52446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401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76B222-2105-4FBA-B605-DD2598B75668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C09C0C-054E-49F1-B1FC-C8960392F67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49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D2D00B-1FC9-4CFF-BEE0-4DDE8333AE3D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56789-452B-4AD0-BBB0-CB859AF61F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22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9DCD8D-406D-4C46-AD83-46A5D4897D73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DF526-E943-45A6-AEEE-BF4C35E4B04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025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E1DAB8-A080-415E-A6BA-93F8F8D32C10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F6E8AA-024F-465B-80F8-B9213C9D4B6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952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48FFE5-0810-4C5E-A3E4-53F1822D7AA2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6899F-009E-453E-8AE8-C28AA9A8911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23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E3E464-82E2-42DF-B8B1-CBE194A9613B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8F913-C11A-4037-B1FB-88EF7836023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31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24163F-790C-42AA-A6A5-BB7290A1F603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DFEBE-EA77-4CB9-8467-D55CC640301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663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3A522E-AF3E-4079-9342-F98030269A8F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11D8A-D587-4BB2-88F8-BB5DF2E34E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628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59D57F-CDAB-4C20-BD6F-D5F8E2EB0C06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90822-9312-41AA-A400-FE1D3E0DE6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04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53EFE2-0F0C-4BC0-862B-6DD1597C9F6C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FF560-6AC5-43A6-B412-C30FD45D0D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674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E1B2D5-B874-4E99-B1AD-0C6707C66C60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C20E4-77AE-4B88-AE3C-1DE87A7FD1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093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8650" y="866381"/>
            <a:ext cx="7891272" cy="2585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None/>
              <a:defRPr sz="1200">
                <a:latin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 NAME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COMPANY NAME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E8A1A-EF06-42BD-8183-7D22FECA910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|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 userDrawn="1">
            <p:custDataLst>
              <p:tags r:id="rId1"/>
            </p:custDataLst>
          </p:nvPr>
        </p:nvCxnSpPr>
        <p:spPr>
          <a:xfrm>
            <a:off x="3348567" y="1136829"/>
            <a:ext cx="2328333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10"/>
          <p:cNvSpPr>
            <a:spLocks noGrp="1"/>
          </p:cNvSpPr>
          <p:nvPr>
            <p:ph type="title" hasCustomPrompt="1"/>
          </p:nvPr>
        </p:nvSpPr>
        <p:spPr>
          <a:xfrm>
            <a:off x="628650" y="404716"/>
            <a:ext cx="7886700" cy="461665"/>
          </a:xfrm>
          <a:prstGeom prst="rect">
            <a:avLst/>
          </a:prstGeom>
        </p:spPr>
        <p:txBody>
          <a:bodyPr anchor="ctr">
            <a:spAutoFit/>
          </a:bodyPr>
          <a:lstStyle>
            <a:lvl1pPr algn="ctr">
              <a:lnSpc>
                <a:spcPct val="100000"/>
              </a:lnSpc>
              <a:defRPr sz="2400"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7130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FA579C-2F06-43CA-A5C2-16438C73FC36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7D3B5-0475-41D0-8E46-A0330D8201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42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1C6CDE-9D92-4A19-B160-AF906F8DD7B0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4AC71-30E0-4AB6-82BD-6570BD80BE9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213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3144A4-3F74-49ED-9866-B65ABF425EC2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4636F-E940-4DA1-ADA7-A0775C117C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87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F6F70E-6417-4CF3-B725-5D9099CD7FA3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2874C-255D-498B-A002-5C95DDBAC63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570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74AD29-E7A2-47B6-B1A8-A5D67535B0CE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0152B-D3EC-4669-9500-6C241FA5E49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5132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6BA9FF-A822-4E05-9E8C-CA9209051F43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B729C-B110-42B4-89CB-30165FD71D9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6829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449F42-B173-4C88-AF0A-1927E4855AFE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B8E14-01D4-479E-91C7-920E139DAF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79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A37DA5-D3DF-4053-B0D5-C588F927E1F9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E7D9E-D1D1-47E1-B6B5-60B3CF2CE7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9299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7085F6-3FFC-4BD3-96EA-92C4A11F2BEB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7DFDC-C9AE-4980-8F2C-37E8D1D278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973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619FD2-D3DD-4A5F-B3BC-CD12DECFF04C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EDCE5-1809-4CF0-8E56-8721150BA5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6347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744D2A-7BFB-4058-B644-B73C340FE8B5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ABFBE-D9CE-4373-BAB6-E67DA78DB38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85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AB62DE3E-214F-49DB-B850-3D4DB7008EAE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00F3822-59BF-42E6-A94E-28AE4DDDEEB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99" r:id="rId12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1" charset="-128"/>
          <a:cs typeface="ＭＳ Ｐゴシック" pitchFamily="1" charset="-128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1" charset="-128"/>
          <a:cs typeface="ＭＳ Ｐゴシック" pitchFamily="1" charset="-128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заголовка</a:t>
            </a:r>
            <a:endParaRPr lang="en-US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10312495-0430-4C8E-8000-42B8B6BE6AA9}" type="datetime1">
              <a:rPr lang="en-US"/>
              <a:pPr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FE084F9-8186-473C-9D1F-65C4DE8912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713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ＭＳ Ｐゴシック" pitchFamily="1" charset="-128"/>
          <a:cs typeface="ＭＳ Ｐゴシック" pitchFamily="1" charset="-128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ＭＳ Ｐゴシック" pitchFamily="1" charset="-128"/>
          <a:cs typeface="ＭＳ Ｐゴシック" pitchFamily="1" charset="-128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8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tags" Target="../tags/tag6.xml"/><Relationship Id="rId11" Type="http://schemas.openxmlformats.org/officeDocument/2006/relationships/image" Target="../media/image4.emf"/><Relationship Id="rId5" Type="http://schemas.openxmlformats.org/officeDocument/2006/relationships/tags" Target="../tags/tag5.xml"/><Relationship Id="rId10" Type="http://schemas.openxmlformats.org/officeDocument/2006/relationships/oleObject" Target="../embeddings/oleObject1.bin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4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change.trade@me.gov.ua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573206" y="4445000"/>
            <a:ext cx="5158854" cy="1470025"/>
          </a:xfrm>
          <a:solidFill>
            <a:srgbClr val="FAE130"/>
          </a:solidFill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uk-UA" sz="3200" b="1" smtClean="0">
                <a:solidFill>
                  <a:srgbClr val="1F497D"/>
                </a:solidFill>
              </a:rPr>
              <a:t>Спрощення </a:t>
            </a:r>
            <a:r>
              <a:rPr lang="uk-UA" sz="3200" b="1" dirty="0" smtClean="0">
                <a:solidFill>
                  <a:srgbClr val="1F497D"/>
                </a:solidFill>
              </a:rPr>
              <a:t>процедур торгівлі</a:t>
            </a:r>
            <a:r>
              <a:rPr lang="en-US" sz="3600" b="1" dirty="0" smtClean="0">
                <a:solidFill>
                  <a:srgbClr val="1F497D"/>
                </a:solidFill>
              </a:rPr>
              <a:t/>
            </a:r>
            <a:br>
              <a:rPr lang="en-US" sz="3600" b="1" dirty="0" smtClean="0">
                <a:solidFill>
                  <a:srgbClr val="1F497D"/>
                </a:solidFill>
              </a:rPr>
            </a:br>
            <a:endParaRPr lang="ru-RU" sz="3600" b="1" dirty="0" smtClean="0">
              <a:solidFill>
                <a:srgbClr val="1F497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9178286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think-cell Slide" r:id="rId10" imgW="270" imgH="270" progId="TCLayout.ActiveDocument.1">
                  <p:embed/>
                </p:oleObj>
              </mc:Choice>
              <mc:Fallback>
                <p:oleObj name="think-cell Slide" r:id="rId10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309563" y="2339462"/>
            <a:ext cx="8326793" cy="52937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  <a:effectLst>
            <a:innerShdw blurRad="63500">
              <a:prstClr val="black">
                <a:alpha val="33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728" tIns="109728" rIns="109728" bIns="109728" rtlCol="0" anchor="t">
            <a:spAutoFit/>
          </a:bodyPr>
          <a:lstStyle/>
          <a:p>
            <a:pPr marL="50800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prstClr val="black"/>
                </a:solidFill>
              </a:rPr>
              <a:t>Теперішній стан справ </a:t>
            </a:r>
            <a:endParaRPr lang="en-US" sz="2000" b="1" dirty="0">
              <a:solidFill>
                <a:prstClr val="black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49648" y="2298587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56" name="Oval 55"/>
            <p:cNvSpPr/>
            <p:nvPr>
              <p:custDataLst>
                <p:tags r:id="rId7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Oval 56"/>
            <p:cNvSpPr/>
            <p:nvPr>
              <p:custDataLst>
                <p:tags r:id="rId8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78" name="Rectangle 77"/>
          <p:cNvSpPr/>
          <p:nvPr/>
        </p:nvSpPr>
        <p:spPr>
          <a:xfrm>
            <a:off x="309563" y="3125846"/>
            <a:ext cx="8326793" cy="529376"/>
          </a:xfrm>
          <a:prstGeom prst="rect">
            <a:avLst/>
          </a:prstGeom>
          <a:solidFill>
            <a:srgbClr val="F2F2F2"/>
          </a:solidFill>
          <a:ln>
            <a:solidFill>
              <a:schemeClr val="bg1"/>
            </a:solidFill>
          </a:ln>
          <a:effectLst>
            <a:innerShdw blurRad="63500">
              <a:prstClr val="black">
                <a:alpha val="33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728" tIns="109728" rIns="109728" bIns="109728" rtlCol="0" anchor="t">
            <a:spAutoFit/>
          </a:bodyPr>
          <a:lstStyle/>
          <a:p>
            <a:pPr marL="50800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prstClr val="black"/>
                </a:solidFill>
              </a:rPr>
              <a:t>Пропозиції МЕРТ щодо напрямів по реформуванню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309563" y="3926741"/>
            <a:ext cx="8326793" cy="529376"/>
          </a:xfrm>
          <a:prstGeom prst="rect">
            <a:avLst/>
          </a:prstGeom>
          <a:solidFill>
            <a:srgbClr val="F2F2F2"/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>
            <a:innerShdw blurRad="63500">
              <a:prstClr val="black">
                <a:alpha val="33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9728" tIns="109728" rIns="109728" bIns="109728" rtlCol="0" anchor="t">
            <a:spAutoFit/>
          </a:bodyPr>
          <a:lstStyle/>
          <a:p>
            <a:pPr marL="508000" fontAlgn="base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solidFill>
                  <a:prstClr val="black"/>
                </a:solidFill>
              </a:rPr>
              <a:t>Очікувані результати: для бізнесу та держави</a:t>
            </a:r>
            <a:endParaRPr lang="en-US" sz="2000" b="1" dirty="0">
              <a:solidFill>
                <a:prstClr val="black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49648" y="3081217"/>
            <a:ext cx="518790" cy="518788"/>
            <a:chOff x="349648" y="2870068"/>
            <a:chExt cx="518790" cy="518788"/>
          </a:xfrm>
          <a:solidFill>
            <a:srgbClr val="1F487B"/>
          </a:solidFill>
        </p:grpSpPr>
        <p:sp>
          <p:nvSpPr>
            <p:cNvPr id="61" name="Oval 60"/>
            <p:cNvSpPr/>
            <p:nvPr>
              <p:custDataLst>
                <p:tags r:id="rId5"/>
              </p:custDataLst>
            </p:nvPr>
          </p:nvSpPr>
          <p:spPr>
            <a:xfrm>
              <a:off x="349648" y="2870068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61"/>
            <p:cNvSpPr/>
            <p:nvPr>
              <p:custDataLst>
                <p:tags r:id="rId6"/>
              </p:custDataLst>
            </p:nvPr>
          </p:nvSpPr>
          <p:spPr>
            <a:xfrm>
              <a:off x="391262" y="2911681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49648" y="3874752"/>
            <a:ext cx="518790" cy="518788"/>
            <a:chOff x="349648" y="3563248"/>
            <a:chExt cx="518790" cy="518788"/>
          </a:xfrm>
          <a:solidFill>
            <a:srgbClr val="1F487B"/>
          </a:solidFill>
        </p:grpSpPr>
        <p:sp>
          <p:nvSpPr>
            <p:cNvPr id="66" name="Oval 65"/>
            <p:cNvSpPr/>
            <p:nvPr>
              <p:custDataLst>
                <p:tags r:id="rId3"/>
              </p:custDataLst>
            </p:nvPr>
          </p:nvSpPr>
          <p:spPr>
            <a:xfrm>
              <a:off x="349648" y="3563248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Oval 66"/>
            <p:cNvSpPr/>
            <p:nvPr>
              <p:custDataLst>
                <p:tags r:id="rId4"/>
              </p:custDataLst>
            </p:nvPr>
          </p:nvSpPr>
          <p:spPr>
            <a:xfrm>
              <a:off x="391262" y="3604861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uk-UA" dirty="0" smtClean="0">
                <a:solidFill>
                  <a:srgbClr val="1F497D"/>
                </a:solidFill>
              </a:rPr>
              <a:t>Будемо говорити про </a:t>
            </a:r>
            <a:endParaRPr lang="en-US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76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1F497D"/>
                </a:solidFill>
              </a:rPr>
              <a:t>Теперішній стан</a:t>
            </a:r>
            <a:endParaRPr lang="en-US" dirty="0">
              <a:solidFill>
                <a:srgbClr val="1F497D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199" y="2147880"/>
            <a:ext cx="82512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uk-UA" sz="2400" b="1" dirty="0"/>
              <a:t>Україна посідає </a:t>
            </a:r>
            <a:r>
              <a:rPr lang="uk-UA" sz="2400" b="1" dirty="0">
                <a:solidFill>
                  <a:srgbClr val="FF0000"/>
                </a:solidFill>
              </a:rPr>
              <a:t>154</a:t>
            </a:r>
            <a:r>
              <a:rPr lang="uk-UA" sz="2400" b="1" dirty="0"/>
              <a:t> місце із </a:t>
            </a:r>
            <a:r>
              <a:rPr lang="uk-UA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189</a:t>
            </a:r>
            <a:r>
              <a:rPr lang="uk-UA" sz="2400" b="1" dirty="0"/>
              <a:t> можливих </a:t>
            </a:r>
            <a:endParaRPr lang="uk-UA" sz="2400" b="1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400" b="1" dirty="0" smtClean="0"/>
              <a:t>у </a:t>
            </a:r>
            <a:r>
              <a:rPr lang="uk-UA" sz="2400" b="1" dirty="0"/>
              <a:t>рейтингу </a:t>
            </a:r>
            <a:r>
              <a:rPr lang="uk-UA" sz="2400" b="1" dirty="0">
                <a:solidFill>
                  <a:srgbClr val="0070C0"/>
                </a:solidFill>
              </a:rPr>
              <a:t>“Ведення бізнесу” Світового банку</a:t>
            </a:r>
            <a:r>
              <a:rPr lang="uk-UA" sz="2400" b="1" dirty="0"/>
              <a:t> </a:t>
            </a:r>
            <a:endParaRPr lang="uk-UA" sz="2400" b="1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400" b="1" dirty="0" smtClean="0"/>
              <a:t>за </a:t>
            </a:r>
            <a:r>
              <a:rPr lang="uk-UA" sz="2400" b="1" dirty="0"/>
              <a:t>показниками легкості здійснення </a:t>
            </a:r>
            <a:r>
              <a:rPr lang="uk-UA" sz="2400" b="1" dirty="0" smtClean="0"/>
              <a:t>операцій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400" b="1" dirty="0" smtClean="0"/>
              <a:t> </a:t>
            </a:r>
            <a:r>
              <a:rPr lang="uk-UA" sz="2400" b="1" dirty="0"/>
              <a:t>з експорту та </a:t>
            </a:r>
            <a:r>
              <a:rPr lang="uk-UA" sz="2400" b="1" dirty="0" smtClean="0"/>
              <a:t>імпорту</a:t>
            </a:r>
            <a:endParaRPr lang="en-US" sz="2400" b="1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uk-UA" sz="2400" b="1" dirty="0" smtClean="0"/>
              <a:t>“</a:t>
            </a:r>
            <a:r>
              <a:rPr lang="uk-UA" sz="2400" b="1" dirty="0" err="1" smtClean="0"/>
              <a:t>Trading</a:t>
            </a:r>
            <a:r>
              <a:rPr lang="uk-UA" sz="2400" b="1" dirty="0" smtClean="0"/>
              <a:t> </a:t>
            </a:r>
            <a:r>
              <a:rPr lang="uk-UA" sz="2400" b="1" dirty="0"/>
              <a:t>Across </a:t>
            </a:r>
            <a:r>
              <a:rPr lang="uk-UA" sz="2400" b="1" dirty="0" err="1"/>
              <a:t>Borders</a:t>
            </a:r>
            <a:r>
              <a:rPr lang="uk-UA" sz="2400" b="1" dirty="0" smtClean="0"/>
              <a:t>”</a:t>
            </a:r>
            <a:endParaRPr lang="en-US" sz="2400" dirty="0"/>
          </a:p>
        </p:txBody>
      </p:sp>
      <p:grpSp>
        <p:nvGrpSpPr>
          <p:cNvPr id="5" name="Group 4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6" name="Oval 5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Oval 6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142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1F497D"/>
                </a:solidFill>
              </a:rPr>
              <a:t>Чому необхідна реформа</a:t>
            </a:r>
            <a:endParaRPr lang="en-US" dirty="0">
              <a:solidFill>
                <a:srgbClr val="1F497D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57200" y="1805911"/>
            <a:ext cx="5649402" cy="4423710"/>
            <a:chOff x="607339" y="1964991"/>
            <a:chExt cx="4256682" cy="4423710"/>
          </a:xfrm>
        </p:grpSpPr>
        <p:grpSp>
          <p:nvGrpSpPr>
            <p:cNvPr id="3" name="Группа 11"/>
            <p:cNvGrpSpPr/>
            <p:nvPr/>
          </p:nvGrpSpPr>
          <p:grpSpPr>
            <a:xfrm>
              <a:off x="607339" y="1964991"/>
              <a:ext cx="4256682" cy="3197212"/>
              <a:chOff x="513463" y="2768486"/>
              <a:chExt cx="3270308" cy="2427318"/>
            </a:xfrm>
          </p:grpSpPr>
          <p:sp>
            <p:nvSpPr>
              <p:cNvPr id="4" name="Freeform 87"/>
              <p:cNvSpPr/>
              <p:nvPr/>
            </p:nvSpPr>
            <p:spPr>
              <a:xfrm>
                <a:off x="930248" y="2768486"/>
                <a:ext cx="2853523" cy="311531"/>
              </a:xfrm>
              <a:custGeom>
                <a:avLst/>
                <a:gdLst>
                  <a:gd name="connsiteX0" fmla="*/ 0 w 1392431"/>
                  <a:gd name="connsiteY0" fmla="*/ 44926 h 449264"/>
                  <a:gd name="connsiteX1" fmla="*/ 44926 w 1392431"/>
                  <a:gd name="connsiteY1" fmla="*/ 0 h 449264"/>
                  <a:gd name="connsiteX2" fmla="*/ 1347505 w 1392431"/>
                  <a:gd name="connsiteY2" fmla="*/ 0 h 449264"/>
                  <a:gd name="connsiteX3" fmla="*/ 1392431 w 1392431"/>
                  <a:gd name="connsiteY3" fmla="*/ 44926 h 449264"/>
                  <a:gd name="connsiteX4" fmla="*/ 1392431 w 1392431"/>
                  <a:gd name="connsiteY4" fmla="*/ 404338 h 449264"/>
                  <a:gd name="connsiteX5" fmla="*/ 1347505 w 1392431"/>
                  <a:gd name="connsiteY5" fmla="*/ 449264 h 449264"/>
                  <a:gd name="connsiteX6" fmla="*/ 44926 w 1392431"/>
                  <a:gd name="connsiteY6" fmla="*/ 449264 h 449264"/>
                  <a:gd name="connsiteX7" fmla="*/ 0 w 1392431"/>
                  <a:gd name="connsiteY7" fmla="*/ 404338 h 449264"/>
                  <a:gd name="connsiteX8" fmla="*/ 0 w 1392431"/>
                  <a:gd name="connsiteY8" fmla="*/ 44926 h 44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92431" h="449264">
                    <a:moveTo>
                      <a:pt x="0" y="44926"/>
                    </a:moveTo>
                    <a:cubicBezTo>
                      <a:pt x="0" y="20114"/>
                      <a:pt x="20114" y="0"/>
                      <a:pt x="44926" y="0"/>
                    </a:cubicBezTo>
                    <a:lnTo>
                      <a:pt x="1347505" y="0"/>
                    </a:lnTo>
                    <a:cubicBezTo>
                      <a:pt x="1372317" y="0"/>
                      <a:pt x="1392431" y="20114"/>
                      <a:pt x="1392431" y="44926"/>
                    </a:cubicBezTo>
                    <a:lnTo>
                      <a:pt x="1392431" y="404338"/>
                    </a:lnTo>
                    <a:cubicBezTo>
                      <a:pt x="1392431" y="429150"/>
                      <a:pt x="1372317" y="449264"/>
                      <a:pt x="1347505" y="449264"/>
                    </a:cubicBezTo>
                    <a:lnTo>
                      <a:pt x="44926" y="449264"/>
                    </a:lnTo>
                    <a:cubicBezTo>
                      <a:pt x="20114" y="449264"/>
                      <a:pt x="0" y="429150"/>
                      <a:pt x="0" y="404338"/>
                    </a:cubicBezTo>
                    <a:lnTo>
                      <a:pt x="0" y="44926"/>
                    </a:lnTo>
                    <a:close/>
                  </a:path>
                </a:pathLst>
              </a:custGeom>
              <a:solidFill>
                <a:schemeClr val="bg1"/>
              </a:solidFill>
              <a:ln w="158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51258" tIns="51258" rIns="51258" bIns="51258" numCol="1" spcCol="1270" anchor="ctr" anchorCtr="0">
                <a:noAutofit/>
              </a:bodyPr>
              <a:lstStyle/>
              <a:p>
                <a:pPr lvl="0" algn="just"/>
                <a:r>
                  <a:rPr lang="uk-UA" sz="1400" dirty="0" smtClean="0">
                    <a:solidFill>
                      <a:schemeClr val="tx1"/>
                    </a:solidFill>
                    <a:latin typeface="Arial"/>
                    <a:cs typeface="Arial"/>
                  </a:rPr>
                  <a:t>Велика кількість документів </a:t>
                </a:r>
                <a:endParaRPr lang="en-US" sz="1400" dirty="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" name="Freeform 87"/>
              <p:cNvSpPr/>
              <p:nvPr/>
            </p:nvSpPr>
            <p:spPr>
              <a:xfrm>
                <a:off x="930248" y="3192283"/>
                <a:ext cx="2853522" cy="311531"/>
              </a:xfrm>
              <a:custGeom>
                <a:avLst/>
                <a:gdLst>
                  <a:gd name="connsiteX0" fmla="*/ 0 w 1392431"/>
                  <a:gd name="connsiteY0" fmla="*/ 44926 h 449264"/>
                  <a:gd name="connsiteX1" fmla="*/ 44926 w 1392431"/>
                  <a:gd name="connsiteY1" fmla="*/ 0 h 449264"/>
                  <a:gd name="connsiteX2" fmla="*/ 1347505 w 1392431"/>
                  <a:gd name="connsiteY2" fmla="*/ 0 h 449264"/>
                  <a:gd name="connsiteX3" fmla="*/ 1392431 w 1392431"/>
                  <a:gd name="connsiteY3" fmla="*/ 44926 h 449264"/>
                  <a:gd name="connsiteX4" fmla="*/ 1392431 w 1392431"/>
                  <a:gd name="connsiteY4" fmla="*/ 404338 h 449264"/>
                  <a:gd name="connsiteX5" fmla="*/ 1347505 w 1392431"/>
                  <a:gd name="connsiteY5" fmla="*/ 449264 h 449264"/>
                  <a:gd name="connsiteX6" fmla="*/ 44926 w 1392431"/>
                  <a:gd name="connsiteY6" fmla="*/ 449264 h 449264"/>
                  <a:gd name="connsiteX7" fmla="*/ 0 w 1392431"/>
                  <a:gd name="connsiteY7" fmla="*/ 404338 h 449264"/>
                  <a:gd name="connsiteX8" fmla="*/ 0 w 1392431"/>
                  <a:gd name="connsiteY8" fmla="*/ 44926 h 44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92431" h="449264">
                    <a:moveTo>
                      <a:pt x="0" y="44926"/>
                    </a:moveTo>
                    <a:cubicBezTo>
                      <a:pt x="0" y="20114"/>
                      <a:pt x="20114" y="0"/>
                      <a:pt x="44926" y="0"/>
                    </a:cubicBezTo>
                    <a:lnTo>
                      <a:pt x="1347505" y="0"/>
                    </a:lnTo>
                    <a:cubicBezTo>
                      <a:pt x="1372317" y="0"/>
                      <a:pt x="1392431" y="20114"/>
                      <a:pt x="1392431" y="44926"/>
                    </a:cubicBezTo>
                    <a:lnTo>
                      <a:pt x="1392431" y="404338"/>
                    </a:lnTo>
                    <a:cubicBezTo>
                      <a:pt x="1392431" y="429150"/>
                      <a:pt x="1372317" y="449264"/>
                      <a:pt x="1347505" y="449264"/>
                    </a:cubicBezTo>
                    <a:lnTo>
                      <a:pt x="44926" y="449264"/>
                    </a:lnTo>
                    <a:cubicBezTo>
                      <a:pt x="20114" y="449264"/>
                      <a:pt x="0" y="429150"/>
                      <a:pt x="0" y="404338"/>
                    </a:cubicBezTo>
                    <a:lnTo>
                      <a:pt x="0" y="44926"/>
                    </a:lnTo>
                    <a:close/>
                  </a:path>
                </a:pathLst>
              </a:custGeom>
              <a:solidFill>
                <a:schemeClr val="bg1"/>
              </a:solidFill>
              <a:ln w="158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51258" tIns="51258" rIns="51258" bIns="51258" numCol="1" spcCol="1270" anchor="ctr" anchorCtr="0">
                <a:noAutofit/>
              </a:bodyPr>
              <a:lstStyle/>
              <a:p>
                <a:pPr lvl="0" algn="just"/>
                <a:r>
                  <a:rPr lang="uk-UA" sz="1400" dirty="0" smtClean="0">
                    <a:solidFill>
                      <a:schemeClr val="tx1"/>
                    </a:solidFill>
                    <a:latin typeface="Arial"/>
                    <a:cs typeface="Arial"/>
                  </a:rPr>
                  <a:t>Висока вартість експортно-імпортних операцій </a:t>
                </a:r>
                <a:endParaRPr lang="en-US" sz="1400" dirty="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" name="Freeform 87"/>
              <p:cNvSpPr/>
              <p:nvPr/>
            </p:nvSpPr>
            <p:spPr>
              <a:xfrm>
                <a:off x="930248" y="4015926"/>
                <a:ext cx="2853521" cy="311531"/>
              </a:xfrm>
              <a:custGeom>
                <a:avLst/>
                <a:gdLst>
                  <a:gd name="connsiteX0" fmla="*/ 0 w 1392431"/>
                  <a:gd name="connsiteY0" fmla="*/ 44926 h 449264"/>
                  <a:gd name="connsiteX1" fmla="*/ 44926 w 1392431"/>
                  <a:gd name="connsiteY1" fmla="*/ 0 h 449264"/>
                  <a:gd name="connsiteX2" fmla="*/ 1347505 w 1392431"/>
                  <a:gd name="connsiteY2" fmla="*/ 0 h 449264"/>
                  <a:gd name="connsiteX3" fmla="*/ 1392431 w 1392431"/>
                  <a:gd name="connsiteY3" fmla="*/ 44926 h 449264"/>
                  <a:gd name="connsiteX4" fmla="*/ 1392431 w 1392431"/>
                  <a:gd name="connsiteY4" fmla="*/ 404338 h 449264"/>
                  <a:gd name="connsiteX5" fmla="*/ 1347505 w 1392431"/>
                  <a:gd name="connsiteY5" fmla="*/ 449264 h 449264"/>
                  <a:gd name="connsiteX6" fmla="*/ 44926 w 1392431"/>
                  <a:gd name="connsiteY6" fmla="*/ 449264 h 449264"/>
                  <a:gd name="connsiteX7" fmla="*/ 0 w 1392431"/>
                  <a:gd name="connsiteY7" fmla="*/ 404338 h 449264"/>
                  <a:gd name="connsiteX8" fmla="*/ 0 w 1392431"/>
                  <a:gd name="connsiteY8" fmla="*/ 44926 h 44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92431" h="449264">
                    <a:moveTo>
                      <a:pt x="0" y="44926"/>
                    </a:moveTo>
                    <a:cubicBezTo>
                      <a:pt x="0" y="20114"/>
                      <a:pt x="20114" y="0"/>
                      <a:pt x="44926" y="0"/>
                    </a:cubicBezTo>
                    <a:lnTo>
                      <a:pt x="1347505" y="0"/>
                    </a:lnTo>
                    <a:cubicBezTo>
                      <a:pt x="1372317" y="0"/>
                      <a:pt x="1392431" y="20114"/>
                      <a:pt x="1392431" y="44926"/>
                    </a:cubicBezTo>
                    <a:lnTo>
                      <a:pt x="1392431" y="404338"/>
                    </a:lnTo>
                    <a:cubicBezTo>
                      <a:pt x="1392431" y="429150"/>
                      <a:pt x="1372317" y="449264"/>
                      <a:pt x="1347505" y="449264"/>
                    </a:cubicBezTo>
                    <a:lnTo>
                      <a:pt x="44926" y="449264"/>
                    </a:lnTo>
                    <a:cubicBezTo>
                      <a:pt x="20114" y="449264"/>
                      <a:pt x="0" y="429150"/>
                      <a:pt x="0" y="404338"/>
                    </a:cubicBezTo>
                    <a:lnTo>
                      <a:pt x="0" y="44926"/>
                    </a:lnTo>
                    <a:close/>
                  </a:path>
                </a:pathLst>
              </a:custGeom>
              <a:solidFill>
                <a:schemeClr val="bg1"/>
              </a:solidFill>
              <a:ln w="158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51258" tIns="51258" rIns="51258" bIns="51258" numCol="1" spcCol="1270" anchor="ctr" anchorCtr="0">
                <a:noAutofit/>
              </a:bodyPr>
              <a:lstStyle/>
              <a:p>
                <a:pPr lvl="0" algn="just"/>
                <a:r>
                  <a:rPr lang="uk-UA" sz="1400" dirty="0" smtClean="0">
                    <a:solidFill>
                      <a:schemeClr val="tx1"/>
                    </a:solidFill>
                    <a:latin typeface="Arial"/>
                    <a:cs typeface="Arial"/>
                  </a:rPr>
                  <a:t>Ризики корупції</a:t>
                </a:r>
                <a:endParaRPr lang="en-US" sz="1400" dirty="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" name="Freeform 87"/>
              <p:cNvSpPr/>
              <p:nvPr/>
            </p:nvSpPr>
            <p:spPr>
              <a:xfrm>
                <a:off x="930248" y="3605291"/>
                <a:ext cx="2853523" cy="311531"/>
              </a:xfrm>
              <a:custGeom>
                <a:avLst/>
                <a:gdLst>
                  <a:gd name="connsiteX0" fmla="*/ 0 w 1392431"/>
                  <a:gd name="connsiteY0" fmla="*/ 44926 h 449264"/>
                  <a:gd name="connsiteX1" fmla="*/ 44926 w 1392431"/>
                  <a:gd name="connsiteY1" fmla="*/ 0 h 449264"/>
                  <a:gd name="connsiteX2" fmla="*/ 1347505 w 1392431"/>
                  <a:gd name="connsiteY2" fmla="*/ 0 h 449264"/>
                  <a:gd name="connsiteX3" fmla="*/ 1392431 w 1392431"/>
                  <a:gd name="connsiteY3" fmla="*/ 44926 h 449264"/>
                  <a:gd name="connsiteX4" fmla="*/ 1392431 w 1392431"/>
                  <a:gd name="connsiteY4" fmla="*/ 404338 h 449264"/>
                  <a:gd name="connsiteX5" fmla="*/ 1347505 w 1392431"/>
                  <a:gd name="connsiteY5" fmla="*/ 449264 h 449264"/>
                  <a:gd name="connsiteX6" fmla="*/ 44926 w 1392431"/>
                  <a:gd name="connsiteY6" fmla="*/ 449264 h 449264"/>
                  <a:gd name="connsiteX7" fmla="*/ 0 w 1392431"/>
                  <a:gd name="connsiteY7" fmla="*/ 404338 h 449264"/>
                  <a:gd name="connsiteX8" fmla="*/ 0 w 1392431"/>
                  <a:gd name="connsiteY8" fmla="*/ 44926 h 44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92431" h="449264">
                    <a:moveTo>
                      <a:pt x="0" y="44926"/>
                    </a:moveTo>
                    <a:cubicBezTo>
                      <a:pt x="0" y="20114"/>
                      <a:pt x="20114" y="0"/>
                      <a:pt x="44926" y="0"/>
                    </a:cubicBezTo>
                    <a:lnTo>
                      <a:pt x="1347505" y="0"/>
                    </a:lnTo>
                    <a:cubicBezTo>
                      <a:pt x="1372317" y="0"/>
                      <a:pt x="1392431" y="20114"/>
                      <a:pt x="1392431" y="44926"/>
                    </a:cubicBezTo>
                    <a:lnTo>
                      <a:pt x="1392431" y="404338"/>
                    </a:lnTo>
                    <a:cubicBezTo>
                      <a:pt x="1392431" y="429150"/>
                      <a:pt x="1372317" y="449264"/>
                      <a:pt x="1347505" y="449264"/>
                    </a:cubicBezTo>
                    <a:lnTo>
                      <a:pt x="44926" y="449264"/>
                    </a:lnTo>
                    <a:cubicBezTo>
                      <a:pt x="20114" y="449264"/>
                      <a:pt x="0" y="429150"/>
                      <a:pt x="0" y="404338"/>
                    </a:cubicBezTo>
                    <a:lnTo>
                      <a:pt x="0" y="44926"/>
                    </a:lnTo>
                    <a:close/>
                  </a:path>
                </a:pathLst>
              </a:custGeom>
              <a:solidFill>
                <a:schemeClr val="bg1"/>
              </a:solidFill>
              <a:ln w="158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51258" tIns="51258" rIns="51258" bIns="51258" numCol="1" spcCol="1270" anchor="ctr" anchorCtr="0">
                <a:noAutofit/>
              </a:bodyPr>
              <a:lstStyle/>
              <a:p>
                <a:pPr lvl="0" algn="just"/>
                <a:r>
                  <a:rPr lang="uk-UA" sz="1400" dirty="0" smtClean="0">
                    <a:solidFill>
                      <a:schemeClr val="tx1"/>
                    </a:solidFill>
                    <a:latin typeface="Arial"/>
                    <a:cs typeface="Arial"/>
                  </a:rPr>
                  <a:t>Значні витрати часу </a:t>
                </a:r>
                <a:endParaRPr lang="uk-UA" sz="1400" dirty="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" name="Freeform 87"/>
              <p:cNvSpPr/>
              <p:nvPr/>
            </p:nvSpPr>
            <p:spPr>
              <a:xfrm>
                <a:off x="930248" y="4456551"/>
                <a:ext cx="2853523" cy="311531"/>
              </a:xfrm>
              <a:custGeom>
                <a:avLst/>
                <a:gdLst>
                  <a:gd name="connsiteX0" fmla="*/ 0 w 1392431"/>
                  <a:gd name="connsiteY0" fmla="*/ 44926 h 449264"/>
                  <a:gd name="connsiteX1" fmla="*/ 44926 w 1392431"/>
                  <a:gd name="connsiteY1" fmla="*/ 0 h 449264"/>
                  <a:gd name="connsiteX2" fmla="*/ 1347505 w 1392431"/>
                  <a:gd name="connsiteY2" fmla="*/ 0 h 449264"/>
                  <a:gd name="connsiteX3" fmla="*/ 1392431 w 1392431"/>
                  <a:gd name="connsiteY3" fmla="*/ 44926 h 449264"/>
                  <a:gd name="connsiteX4" fmla="*/ 1392431 w 1392431"/>
                  <a:gd name="connsiteY4" fmla="*/ 404338 h 449264"/>
                  <a:gd name="connsiteX5" fmla="*/ 1347505 w 1392431"/>
                  <a:gd name="connsiteY5" fmla="*/ 449264 h 449264"/>
                  <a:gd name="connsiteX6" fmla="*/ 44926 w 1392431"/>
                  <a:gd name="connsiteY6" fmla="*/ 449264 h 449264"/>
                  <a:gd name="connsiteX7" fmla="*/ 0 w 1392431"/>
                  <a:gd name="connsiteY7" fmla="*/ 404338 h 449264"/>
                  <a:gd name="connsiteX8" fmla="*/ 0 w 1392431"/>
                  <a:gd name="connsiteY8" fmla="*/ 44926 h 44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92431" h="449264">
                    <a:moveTo>
                      <a:pt x="0" y="44926"/>
                    </a:moveTo>
                    <a:cubicBezTo>
                      <a:pt x="0" y="20114"/>
                      <a:pt x="20114" y="0"/>
                      <a:pt x="44926" y="0"/>
                    </a:cubicBezTo>
                    <a:lnTo>
                      <a:pt x="1347505" y="0"/>
                    </a:lnTo>
                    <a:cubicBezTo>
                      <a:pt x="1372317" y="0"/>
                      <a:pt x="1392431" y="20114"/>
                      <a:pt x="1392431" y="44926"/>
                    </a:cubicBezTo>
                    <a:lnTo>
                      <a:pt x="1392431" y="404338"/>
                    </a:lnTo>
                    <a:cubicBezTo>
                      <a:pt x="1392431" y="429150"/>
                      <a:pt x="1372317" y="449264"/>
                      <a:pt x="1347505" y="449264"/>
                    </a:cubicBezTo>
                    <a:lnTo>
                      <a:pt x="44926" y="449264"/>
                    </a:lnTo>
                    <a:cubicBezTo>
                      <a:pt x="20114" y="449264"/>
                      <a:pt x="0" y="429150"/>
                      <a:pt x="0" y="404338"/>
                    </a:cubicBezTo>
                    <a:lnTo>
                      <a:pt x="0" y="44926"/>
                    </a:lnTo>
                    <a:close/>
                  </a:path>
                </a:pathLst>
              </a:custGeom>
              <a:solidFill>
                <a:schemeClr val="bg1"/>
              </a:solidFill>
              <a:ln w="158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51258" tIns="51258" rIns="51258" bIns="51258" numCol="1" spcCol="1270" anchor="ctr" anchorCtr="0">
                <a:noAutofit/>
              </a:bodyPr>
              <a:lstStyle/>
              <a:p>
                <a:pPr lvl="0" algn="just"/>
                <a:r>
                  <a:rPr lang="uk-UA" sz="1400" dirty="0" smtClean="0">
                    <a:solidFill>
                      <a:schemeClr val="tx1"/>
                    </a:solidFill>
                    <a:latin typeface="Arial"/>
                    <a:cs typeface="Arial"/>
                  </a:rPr>
                  <a:t>Низький рівень взаємодії на кордоні при оформленні</a:t>
                </a:r>
                <a:endParaRPr lang="en-US" sz="1400" dirty="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" name="Freeform 87"/>
              <p:cNvSpPr/>
              <p:nvPr/>
            </p:nvSpPr>
            <p:spPr>
              <a:xfrm>
                <a:off x="930248" y="4884273"/>
                <a:ext cx="2853523" cy="311531"/>
              </a:xfrm>
              <a:custGeom>
                <a:avLst/>
                <a:gdLst>
                  <a:gd name="connsiteX0" fmla="*/ 0 w 1392431"/>
                  <a:gd name="connsiteY0" fmla="*/ 44926 h 449264"/>
                  <a:gd name="connsiteX1" fmla="*/ 44926 w 1392431"/>
                  <a:gd name="connsiteY1" fmla="*/ 0 h 449264"/>
                  <a:gd name="connsiteX2" fmla="*/ 1347505 w 1392431"/>
                  <a:gd name="connsiteY2" fmla="*/ 0 h 449264"/>
                  <a:gd name="connsiteX3" fmla="*/ 1392431 w 1392431"/>
                  <a:gd name="connsiteY3" fmla="*/ 44926 h 449264"/>
                  <a:gd name="connsiteX4" fmla="*/ 1392431 w 1392431"/>
                  <a:gd name="connsiteY4" fmla="*/ 404338 h 449264"/>
                  <a:gd name="connsiteX5" fmla="*/ 1347505 w 1392431"/>
                  <a:gd name="connsiteY5" fmla="*/ 449264 h 449264"/>
                  <a:gd name="connsiteX6" fmla="*/ 44926 w 1392431"/>
                  <a:gd name="connsiteY6" fmla="*/ 449264 h 449264"/>
                  <a:gd name="connsiteX7" fmla="*/ 0 w 1392431"/>
                  <a:gd name="connsiteY7" fmla="*/ 404338 h 449264"/>
                  <a:gd name="connsiteX8" fmla="*/ 0 w 1392431"/>
                  <a:gd name="connsiteY8" fmla="*/ 44926 h 449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92431" h="449264">
                    <a:moveTo>
                      <a:pt x="0" y="44926"/>
                    </a:moveTo>
                    <a:cubicBezTo>
                      <a:pt x="0" y="20114"/>
                      <a:pt x="20114" y="0"/>
                      <a:pt x="44926" y="0"/>
                    </a:cubicBezTo>
                    <a:lnTo>
                      <a:pt x="1347505" y="0"/>
                    </a:lnTo>
                    <a:cubicBezTo>
                      <a:pt x="1372317" y="0"/>
                      <a:pt x="1392431" y="20114"/>
                      <a:pt x="1392431" y="44926"/>
                    </a:cubicBezTo>
                    <a:lnTo>
                      <a:pt x="1392431" y="404338"/>
                    </a:lnTo>
                    <a:cubicBezTo>
                      <a:pt x="1392431" y="429150"/>
                      <a:pt x="1372317" y="449264"/>
                      <a:pt x="1347505" y="449264"/>
                    </a:cubicBezTo>
                    <a:lnTo>
                      <a:pt x="44926" y="449264"/>
                    </a:lnTo>
                    <a:cubicBezTo>
                      <a:pt x="20114" y="449264"/>
                      <a:pt x="0" y="429150"/>
                      <a:pt x="0" y="404338"/>
                    </a:cubicBezTo>
                    <a:lnTo>
                      <a:pt x="0" y="44926"/>
                    </a:lnTo>
                    <a:close/>
                  </a:path>
                </a:pathLst>
              </a:custGeom>
              <a:solidFill>
                <a:schemeClr val="bg1"/>
              </a:solidFill>
              <a:ln w="158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tint val="99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51258" tIns="51258" rIns="51258" bIns="51258" numCol="1" spcCol="1270" anchor="ctr" anchorCtr="0">
                <a:noAutofit/>
              </a:bodyPr>
              <a:lstStyle/>
              <a:p>
                <a:pPr lvl="0" algn="just"/>
                <a:r>
                  <a:rPr lang="uk-UA" sz="1400" dirty="0" smtClean="0">
                    <a:solidFill>
                      <a:schemeClr val="tx1"/>
                    </a:solidFill>
                    <a:latin typeface="Arial"/>
                    <a:cs typeface="Arial"/>
                  </a:rPr>
                  <a:t>Контрабанда та “сірий” імпорт</a:t>
                </a:r>
                <a:endParaRPr lang="en-US" sz="1400" dirty="0">
                  <a:solidFill>
                    <a:schemeClr val="tx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" name="Овал 10"/>
              <p:cNvSpPr/>
              <p:nvPr/>
            </p:nvSpPr>
            <p:spPr>
              <a:xfrm>
                <a:off x="513463" y="2768486"/>
                <a:ext cx="330437" cy="277930"/>
              </a:xfrm>
              <a:prstGeom prst="ellipse">
                <a:avLst/>
              </a:prstGeom>
              <a:solidFill>
                <a:srgbClr val="1F487B"/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sz="1500" b="1" dirty="0" smtClean="0">
                    <a:solidFill>
                      <a:schemeClr val="bg1"/>
                    </a:solidFill>
                  </a:rPr>
                  <a:t>1</a:t>
                </a:r>
                <a:endParaRPr lang="ru-RU" sz="15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Овал 44"/>
              <p:cNvSpPr/>
              <p:nvPr/>
            </p:nvSpPr>
            <p:spPr>
              <a:xfrm>
                <a:off x="513463" y="3158683"/>
                <a:ext cx="330437" cy="277930"/>
              </a:xfrm>
              <a:prstGeom prst="ellipse">
                <a:avLst/>
              </a:prstGeom>
              <a:solidFill>
                <a:srgbClr val="1F487B"/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sz="1500" b="1" dirty="0" smtClean="0">
                    <a:solidFill>
                      <a:schemeClr val="bg1"/>
                    </a:solidFill>
                  </a:rPr>
                  <a:t>2</a:t>
                </a:r>
                <a:endParaRPr lang="ru-RU" sz="15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Овал 46"/>
              <p:cNvSpPr/>
              <p:nvPr/>
            </p:nvSpPr>
            <p:spPr>
              <a:xfrm>
                <a:off x="513463" y="3571691"/>
                <a:ext cx="330437" cy="277930"/>
              </a:xfrm>
              <a:prstGeom prst="ellipse">
                <a:avLst/>
              </a:prstGeom>
              <a:solidFill>
                <a:srgbClr val="1F487B"/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sz="1500" b="1" dirty="0" smtClean="0">
                    <a:solidFill>
                      <a:schemeClr val="bg1"/>
                    </a:solidFill>
                  </a:rPr>
                  <a:t>3</a:t>
                </a:r>
                <a:endParaRPr lang="ru-RU" sz="15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Овал 47"/>
              <p:cNvSpPr/>
              <p:nvPr/>
            </p:nvSpPr>
            <p:spPr>
              <a:xfrm>
                <a:off x="513463" y="4003899"/>
                <a:ext cx="330437" cy="277930"/>
              </a:xfrm>
              <a:prstGeom prst="ellipse">
                <a:avLst/>
              </a:prstGeom>
              <a:solidFill>
                <a:srgbClr val="1F487B"/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sz="1500" b="1" dirty="0" smtClean="0">
                    <a:solidFill>
                      <a:schemeClr val="bg1"/>
                    </a:solidFill>
                  </a:rPr>
                  <a:t>4</a:t>
                </a:r>
                <a:endParaRPr lang="ru-RU" sz="15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Овал 48"/>
              <p:cNvSpPr/>
              <p:nvPr/>
            </p:nvSpPr>
            <p:spPr>
              <a:xfrm>
                <a:off x="513463" y="4422951"/>
                <a:ext cx="330437" cy="277930"/>
              </a:xfrm>
              <a:prstGeom prst="ellipse">
                <a:avLst/>
              </a:prstGeom>
              <a:solidFill>
                <a:srgbClr val="1F487B"/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sz="1500" b="1" dirty="0" smtClean="0">
                    <a:solidFill>
                      <a:schemeClr val="bg1"/>
                    </a:solidFill>
                  </a:rPr>
                  <a:t>5</a:t>
                </a:r>
                <a:endParaRPr lang="ru-RU" sz="15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Овал 49"/>
              <p:cNvSpPr/>
              <p:nvPr/>
            </p:nvSpPr>
            <p:spPr>
              <a:xfrm>
                <a:off x="513463" y="4884273"/>
                <a:ext cx="330437" cy="277930"/>
              </a:xfrm>
              <a:prstGeom prst="ellipse">
                <a:avLst/>
              </a:prstGeom>
              <a:solidFill>
                <a:srgbClr val="1F487B"/>
              </a:solidFill>
              <a:ln w="254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en-US" sz="1500" b="1" dirty="0" smtClean="0">
                    <a:solidFill>
                      <a:schemeClr val="bg1"/>
                    </a:solidFill>
                  </a:rPr>
                  <a:t>6</a:t>
                </a:r>
                <a:endParaRPr lang="ru-RU" sz="15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6" name="Freeform 87"/>
            <p:cNvSpPr/>
            <p:nvPr/>
          </p:nvSpPr>
          <p:spPr>
            <a:xfrm>
              <a:off x="1149831" y="5326987"/>
              <a:ext cx="3714188" cy="410342"/>
            </a:xfrm>
            <a:custGeom>
              <a:avLst/>
              <a:gdLst>
                <a:gd name="connsiteX0" fmla="*/ 0 w 1392431"/>
                <a:gd name="connsiteY0" fmla="*/ 44926 h 449264"/>
                <a:gd name="connsiteX1" fmla="*/ 44926 w 1392431"/>
                <a:gd name="connsiteY1" fmla="*/ 0 h 449264"/>
                <a:gd name="connsiteX2" fmla="*/ 1347505 w 1392431"/>
                <a:gd name="connsiteY2" fmla="*/ 0 h 449264"/>
                <a:gd name="connsiteX3" fmla="*/ 1392431 w 1392431"/>
                <a:gd name="connsiteY3" fmla="*/ 44926 h 449264"/>
                <a:gd name="connsiteX4" fmla="*/ 1392431 w 1392431"/>
                <a:gd name="connsiteY4" fmla="*/ 404338 h 449264"/>
                <a:gd name="connsiteX5" fmla="*/ 1347505 w 1392431"/>
                <a:gd name="connsiteY5" fmla="*/ 449264 h 449264"/>
                <a:gd name="connsiteX6" fmla="*/ 44926 w 1392431"/>
                <a:gd name="connsiteY6" fmla="*/ 449264 h 449264"/>
                <a:gd name="connsiteX7" fmla="*/ 0 w 1392431"/>
                <a:gd name="connsiteY7" fmla="*/ 404338 h 449264"/>
                <a:gd name="connsiteX8" fmla="*/ 0 w 1392431"/>
                <a:gd name="connsiteY8" fmla="*/ 44926 h 449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2431" h="449264">
                  <a:moveTo>
                    <a:pt x="0" y="44926"/>
                  </a:moveTo>
                  <a:cubicBezTo>
                    <a:pt x="0" y="20114"/>
                    <a:pt x="20114" y="0"/>
                    <a:pt x="44926" y="0"/>
                  </a:cubicBezTo>
                  <a:lnTo>
                    <a:pt x="1347505" y="0"/>
                  </a:lnTo>
                  <a:cubicBezTo>
                    <a:pt x="1372317" y="0"/>
                    <a:pt x="1392431" y="20114"/>
                    <a:pt x="1392431" y="44926"/>
                  </a:cubicBezTo>
                  <a:lnTo>
                    <a:pt x="1392431" y="404338"/>
                  </a:lnTo>
                  <a:cubicBezTo>
                    <a:pt x="1392431" y="429150"/>
                    <a:pt x="1372317" y="449264"/>
                    <a:pt x="1347505" y="449264"/>
                  </a:cubicBezTo>
                  <a:lnTo>
                    <a:pt x="44926" y="449264"/>
                  </a:lnTo>
                  <a:cubicBezTo>
                    <a:pt x="20114" y="449264"/>
                    <a:pt x="0" y="429150"/>
                    <a:pt x="0" y="404338"/>
                  </a:cubicBezTo>
                  <a:lnTo>
                    <a:pt x="0" y="44926"/>
                  </a:ln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99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1258" tIns="51258" rIns="51258" bIns="51258" numCol="1" spcCol="1270" anchor="ctr" anchorCtr="0">
              <a:noAutofit/>
            </a:bodyPr>
            <a:lstStyle/>
            <a:p>
              <a:pPr lvl="0" algn="just"/>
              <a:r>
                <a:rPr lang="uk-UA" sz="1400" dirty="0" smtClean="0">
                  <a:solidFill>
                    <a:schemeClr val="tx1"/>
                  </a:solidFill>
                  <a:latin typeface="Arial"/>
                  <a:cs typeface="Arial"/>
                </a:rPr>
                <a:t>Низький рівень автоматизації на митниці</a:t>
              </a:r>
              <a:endParaRPr lang="en-US" sz="1400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7" name="Freeform 87"/>
            <p:cNvSpPr/>
            <p:nvPr/>
          </p:nvSpPr>
          <p:spPr>
            <a:xfrm>
              <a:off x="1149831" y="5978359"/>
              <a:ext cx="3714188" cy="410342"/>
            </a:xfrm>
            <a:custGeom>
              <a:avLst/>
              <a:gdLst>
                <a:gd name="connsiteX0" fmla="*/ 0 w 1392431"/>
                <a:gd name="connsiteY0" fmla="*/ 44926 h 449264"/>
                <a:gd name="connsiteX1" fmla="*/ 44926 w 1392431"/>
                <a:gd name="connsiteY1" fmla="*/ 0 h 449264"/>
                <a:gd name="connsiteX2" fmla="*/ 1347505 w 1392431"/>
                <a:gd name="connsiteY2" fmla="*/ 0 h 449264"/>
                <a:gd name="connsiteX3" fmla="*/ 1392431 w 1392431"/>
                <a:gd name="connsiteY3" fmla="*/ 44926 h 449264"/>
                <a:gd name="connsiteX4" fmla="*/ 1392431 w 1392431"/>
                <a:gd name="connsiteY4" fmla="*/ 404338 h 449264"/>
                <a:gd name="connsiteX5" fmla="*/ 1347505 w 1392431"/>
                <a:gd name="connsiteY5" fmla="*/ 449264 h 449264"/>
                <a:gd name="connsiteX6" fmla="*/ 44926 w 1392431"/>
                <a:gd name="connsiteY6" fmla="*/ 449264 h 449264"/>
                <a:gd name="connsiteX7" fmla="*/ 0 w 1392431"/>
                <a:gd name="connsiteY7" fmla="*/ 404338 h 449264"/>
                <a:gd name="connsiteX8" fmla="*/ 0 w 1392431"/>
                <a:gd name="connsiteY8" fmla="*/ 44926 h 449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2431" h="449264">
                  <a:moveTo>
                    <a:pt x="0" y="44926"/>
                  </a:moveTo>
                  <a:cubicBezTo>
                    <a:pt x="0" y="20114"/>
                    <a:pt x="20114" y="0"/>
                    <a:pt x="44926" y="0"/>
                  </a:cubicBezTo>
                  <a:lnTo>
                    <a:pt x="1347505" y="0"/>
                  </a:lnTo>
                  <a:cubicBezTo>
                    <a:pt x="1372317" y="0"/>
                    <a:pt x="1392431" y="20114"/>
                    <a:pt x="1392431" y="44926"/>
                  </a:cubicBezTo>
                  <a:lnTo>
                    <a:pt x="1392431" y="404338"/>
                  </a:lnTo>
                  <a:cubicBezTo>
                    <a:pt x="1392431" y="429150"/>
                    <a:pt x="1372317" y="449264"/>
                    <a:pt x="1347505" y="449264"/>
                  </a:cubicBezTo>
                  <a:lnTo>
                    <a:pt x="44926" y="449264"/>
                  </a:lnTo>
                  <a:cubicBezTo>
                    <a:pt x="20114" y="449264"/>
                    <a:pt x="0" y="429150"/>
                    <a:pt x="0" y="404338"/>
                  </a:cubicBezTo>
                  <a:lnTo>
                    <a:pt x="0" y="44926"/>
                  </a:ln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99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1258" tIns="51258" rIns="51258" bIns="51258" numCol="1" spcCol="1270" anchor="ctr" anchorCtr="0">
              <a:noAutofit/>
            </a:bodyPr>
            <a:lstStyle/>
            <a:p>
              <a:pPr lvl="0" algn="just"/>
              <a:r>
                <a:rPr lang="uk-UA" sz="1400" dirty="0" smtClean="0">
                  <a:solidFill>
                    <a:schemeClr val="tx1"/>
                  </a:solidFill>
                  <a:latin typeface="Arial"/>
                  <a:cs typeface="Arial"/>
                </a:rPr>
                <a:t>Валютні обмеження</a:t>
              </a:r>
              <a:endParaRPr lang="en-US" sz="1400" dirty="0">
                <a:solidFill>
                  <a:schemeClr val="tx1"/>
                </a:solidFill>
                <a:latin typeface="Arial"/>
                <a:cs typeface="Arial"/>
              </a:endParaRPr>
            </a:p>
          </p:txBody>
        </p:sp>
        <p:sp>
          <p:nvSpPr>
            <p:cNvPr id="18" name="Овал 49"/>
            <p:cNvSpPr/>
            <p:nvPr/>
          </p:nvSpPr>
          <p:spPr>
            <a:xfrm>
              <a:off x="607339" y="5978359"/>
              <a:ext cx="430102" cy="366084"/>
            </a:xfrm>
            <a:prstGeom prst="ellipse">
              <a:avLst/>
            </a:prstGeom>
            <a:solidFill>
              <a:srgbClr val="1F487B"/>
            </a:solidFill>
            <a:ln w="254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uk-UA" sz="1500" b="1" dirty="0">
                  <a:solidFill>
                    <a:schemeClr val="bg1"/>
                  </a:solidFill>
                </a:rPr>
                <a:t>8</a:t>
              </a:r>
              <a:endParaRPr lang="ru-RU" sz="15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Овал 49"/>
            <p:cNvSpPr/>
            <p:nvPr/>
          </p:nvSpPr>
          <p:spPr>
            <a:xfrm>
              <a:off x="607339" y="5326987"/>
              <a:ext cx="430102" cy="366084"/>
            </a:xfrm>
            <a:prstGeom prst="ellipse">
              <a:avLst/>
            </a:prstGeom>
            <a:solidFill>
              <a:srgbClr val="1F487B"/>
            </a:solidFill>
            <a:ln w="254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uk-UA" sz="1500" b="1" dirty="0">
                  <a:solidFill>
                    <a:schemeClr val="bg1"/>
                  </a:solidFill>
                </a:rPr>
                <a:t>7</a:t>
              </a:r>
              <a:endParaRPr lang="ru-RU" sz="15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01170" y="2921738"/>
            <a:ext cx="1931831" cy="1875234"/>
          </a:xfrm>
          <a:prstGeom prst="rect">
            <a:avLst/>
          </a:prstGeom>
          <a:ln>
            <a:solidFill>
              <a:srgbClr val="558ED5"/>
            </a:solidFill>
          </a:ln>
        </p:spPr>
      </p:pic>
      <p:grpSp>
        <p:nvGrpSpPr>
          <p:cNvPr id="22" name="Group 21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23" name="Oval 22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Oval 23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193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/>
            </a:r>
            <a:br>
              <a:rPr lang="uk-UA" b="1" dirty="0" smtClean="0">
                <a:solidFill>
                  <a:srgbClr val="002060"/>
                </a:solidFill>
              </a:rPr>
            </a:br>
            <a:r>
              <a:rPr lang="uk-UA" sz="2800" b="1" dirty="0" smtClean="0">
                <a:solidFill>
                  <a:srgbClr val="002060"/>
                </a:solidFill>
              </a:rPr>
              <a:t>Окремі </a:t>
            </a:r>
            <a:r>
              <a:rPr lang="uk-UA" sz="2800" b="1" dirty="0">
                <a:solidFill>
                  <a:srgbClr val="002060"/>
                </a:solidFill>
              </a:rPr>
              <a:t>показники здійснення </a:t>
            </a:r>
            <a:r>
              <a:rPr lang="ru-RU" sz="2800" b="1" dirty="0">
                <a:solidFill>
                  <a:srgbClr val="002060"/>
                </a:solidFill>
              </a:rPr>
              <a:t/>
            </a:r>
            <a:br>
              <a:rPr lang="ru-RU" sz="2800" b="1" dirty="0">
                <a:solidFill>
                  <a:srgbClr val="002060"/>
                </a:solidFill>
              </a:rPr>
            </a:br>
            <a:r>
              <a:rPr lang="uk-UA" sz="2800" b="1" dirty="0">
                <a:solidFill>
                  <a:srgbClr val="002060"/>
                </a:solidFill>
              </a:rPr>
              <a:t>зовнішньоторговельних операцій</a:t>
            </a:r>
            <a:r>
              <a:rPr lang="en-US" sz="2800" dirty="0">
                <a:solidFill>
                  <a:srgbClr val="1F497D"/>
                </a:solidFill>
              </a:rPr>
              <a:t/>
            </a:r>
            <a:br>
              <a:rPr lang="en-US" sz="2800" dirty="0">
                <a:solidFill>
                  <a:srgbClr val="1F497D"/>
                </a:solidFill>
              </a:rPr>
            </a:b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055273"/>
              </p:ext>
            </p:extLst>
          </p:nvPr>
        </p:nvGraphicFramePr>
        <p:xfrm>
          <a:off x="193640" y="1434498"/>
          <a:ext cx="2693624" cy="4184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2526457"/>
              </p:ext>
            </p:extLst>
          </p:nvPr>
        </p:nvGraphicFramePr>
        <p:xfrm>
          <a:off x="3114910" y="1434499"/>
          <a:ext cx="2575767" cy="4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5166237"/>
              </p:ext>
            </p:extLst>
          </p:nvPr>
        </p:nvGraphicFramePr>
        <p:xfrm>
          <a:off x="5918298" y="1453021"/>
          <a:ext cx="3043012" cy="4166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16358" y="5918935"/>
            <a:ext cx="191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- Імпорт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665261" y="5966863"/>
            <a:ext cx="455253" cy="263598"/>
          </a:xfrm>
          <a:prstGeom prst="rect">
            <a:avLst/>
          </a:prstGeom>
          <a:solidFill>
            <a:srgbClr val="1F48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13250" y="5966863"/>
            <a:ext cx="455253" cy="263598"/>
          </a:xfrm>
          <a:prstGeom prst="rect">
            <a:avLst/>
          </a:prstGeom>
          <a:solidFill>
            <a:srgbClr val="FEFA2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184150" y="5939534"/>
            <a:ext cx="191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- Експорт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11" name="Oval 10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2" name="Oval 11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228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sz="4000" dirty="0" smtClean="0">
                <a:solidFill>
                  <a:schemeClr val="tx2"/>
                </a:solidFill>
                <a:latin typeface="Calibri" charset="0"/>
              </a:rPr>
              <a:t>Напрями </a:t>
            </a:r>
            <a:r>
              <a:rPr lang="uk-UA" sz="4000" dirty="0" err="1" smtClean="0">
                <a:solidFill>
                  <a:schemeClr val="tx2"/>
                </a:solidFill>
                <a:latin typeface="Calibri" charset="0"/>
              </a:rPr>
              <a:t>реформуванн</a:t>
            </a:r>
            <a:r>
              <a:rPr lang="ru-RU" sz="4000" dirty="0">
                <a:solidFill>
                  <a:schemeClr val="tx2"/>
                </a:solidFill>
                <a:latin typeface="Calibri" charset="0"/>
              </a:rPr>
              <a:t>я</a:t>
            </a:r>
            <a:endParaRPr lang="en-US" sz="4000" dirty="0">
              <a:solidFill>
                <a:schemeClr val="tx2"/>
              </a:solidFill>
              <a:latin typeface="Calibri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3074988" y="1989138"/>
            <a:ext cx="5618162" cy="360362"/>
          </a:xfrm>
          <a:prstGeom prst="roundRect">
            <a:avLst>
              <a:gd name="adj" fmla="val 16667"/>
            </a:avLst>
          </a:prstGeom>
          <a:solidFill>
            <a:srgbClr val="8CACC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uk-UA" dirty="0" smtClean="0">
                <a:solidFill>
                  <a:srgbClr val="000000"/>
                </a:solidFill>
              </a:rPr>
              <a:t>Спрощення митних процедур на кордоні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508" name="AutoShape 11"/>
          <p:cNvSpPr>
            <a:spLocks noChangeArrowheads="1"/>
          </p:cNvSpPr>
          <p:nvPr/>
        </p:nvSpPr>
        <p:spPr bwMode="auto">
          <a:xfrm>
            <a:off x="555625" y="1990725"/>
            <a:ext cx="1943100" cy="3603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09" name="AutoShape 19"/>
          <p:cNvSpPr>
            <a:spLocks noChangeArrowheads="1"/>
          </p:cNvSpPr>
          <p:nvPr/>
        </p:nvSpPr>
        <p:spPr bwMode="auto">
          <a:xfrm rot="5400000">
            <a:off x="2606675" y="2097088"/>
            <a:ext cx="358775" cy="1492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10" name="AutoShape 21"/>
          <p:cNvSpPr>
            <a:spLocks noChangeArrowheads="1"/>
          </p:cNvSpPr>
          <p:nvPr/>
        </p:nvSpPr>
        <p:spPr bwMode="auto">
          <a:xfrm>
            <a:off x="555625" y="5157788"/>
            <a:ext cx="8137525" cy="792162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1F487B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dirty="0">
              <a:solidFill>
                <a:schemeClr val="folHlink"/>
              </a:solidFill>
              <a:latin typeface="Arial" charset="0"/>
            </a:endParaRPr>
          </a:p>
        </p:txBody>
      </p:sp>
      <p:sp>
        <p:nvSpPr>
          <p:cNvPr id="21511" name="AutoShape 22"/>
          <p:cNvSpPr>
            <a:spLocks noChangeArrowheads="1"/>
          </p:cNvSpPr>
          <p:nvPr/>
        </p:nvSpPr>
        <p:spPr bwMode="auto">
          <a:xfrm>
            <a:off x="3071813" y="2490788"/>
            <a:ext cx="5618162" cy="360362"/>
          </a:xfrm>
          <a:prstGeom prst="roundRect">
            <a:avLst>
              <a:gd name="adj" fmla="val 16667"/>
            </a:avLst>
          </a:prstGeom>
          <a:solidFill>
            <a:srgbClr val="8CACC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rgbClr val="000000"/>
                </a:solidFill>
              </a:rPr>
              <a:t>Удосконалення організації та взаємодії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512" name="AutoShape 23"/>
          <p:cNvSpPr>
            <a:spLocks noChangeArrowheads="1"/>
          </p:cNvSpPr>
          <p:nvPr/>
        </p:nvSpPr>
        <p:spPr bwMode="auto">
          <a:xfrm>
            <a:off x="3071813" y="2995613"/>
            <a:ext cx="5618162" cy="360362"/>
          </a:xfrm>
          <a:prstGeom prst="roundRect">
            <a:avLst>
              <a:gd name="adj" fmla="val 16667"/>
            </a:avLst>
          </a:prstGeom>
          <a:solidFill>
            <a:srgbClr val="8CACC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rgbClr val="000000"/>
                </a:solidFill>
              </a:rPr>
              <a:t>Автоматизація формальностей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513" name="AutoShape 24"/>
          <p:cNvSpPr>
            <a:spLocks noChangeArrowheads="1"/>
          </p:cNvSpPr>
          <p:nvPr/>
        </p:nvSpPr>
        <p:spPr bwMode="auto">
          <a:xfrm>
            <a:off x="3071813" y="3502025"/>
            <a:ext cx="5618162" cy="360363"/>
          </a:xfrm>
          <a:prstGeom prst="roundRect">
            <a:avLst>
              <a:gd name="adj" fmla="val 16667"/>
            </a:avLst>
          </a:prstGeom>
          <a:solidFill>
            <a:srgbClr val="8CACC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rgbClr val="000000"/>
                </a:solidFill>
              </a:rPr>
              <a:t>Підвищення прозорості та відкритості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514" name="AutoShape 25"/>
          <p:cNvSpPr>
            <a:spLocks noChangeArrowheads="1"/>
          </p:cNvSpPr>
          <p:nvPr/>
        </p:nvSpPr>
        <p:spPr bwMode="auto">
          <a:xfrm>
            <a:off x="3071813" y="4008438"/>
            <a:ext cx="5618162" cy="360362"/>
          </a:xfrm>
          <a:prstGeom prst="roundRect">
            <a:avLst>
              <a:gd name="adj" fmla="val 16667"/>
            </a:avLst>
          </a:prstGeom>
          <a:solidFill>
            <a:srgbClr val="8CACC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rgbClr val="000000"/>
                </a:solidFill>
              </a:rPr>
              <a:t>Лібералізація валютного регулювання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515" name="AutoShape 26"/>
          <p:cNvSpPr>
            <a:spLocks noChangeArrowheads="1"/>
          </p:cNvSpPr>
          <p:nvPr/>
        </p:nvSpPr>
        <p:spPr bwMode="auto">
          <a:xfrm>
            <a:off x="542925" y="2490788"/>
            <a:ext cx="1943100" cy="360362"/>
          </a:xfrm>
          <a:prstGeom prst="roundRect">
            <a:avLst>
              <a:gd name="adj" fmla="val 16667"/>
            </a:avLst>
          </a:prstGeom>
          <a:solidFill>
            <a:srgbClr val="1F487B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16" name="AutoShape 27"/>
          <p:cNvSpPr>
            <a:spLocks noChangeArrowheads="1"/>
          </p:cNvSpPr>
          <p:nvPr/>
        </p:nvSpPr>
        <p:spPr bwMode="auto">
          <a:xfrm rot="5400000">
            <a:off x="2593975" y="2597150"/>
            <a:ext cx="358775" cy="1492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17" name="AutoShape 28"/>
          <p:cNvSpPr>
            <a:spLocks noChangeArrowheads="1"/>
          </p:cNvSpPr>
          <p:nvPr/>
        </p:nvSpPr>
        <p:spPr bwMode="auto">
          <a:xfrm>
            <a:off x="542925" y="2995613"/>
            <a:ext cx="1943100" cy="3603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18" name="AutoShape 29"/>
          <p:cNvSpPr>
            <a:spLocks noChangeArrowheads="1"/>
          </p:cNvSpPr>
          <p:nvPr/>
        </p:nvSpPr>
        <p:spPr bwMode="auto">
          <a:xfrm rot="5400000">
            <a:off x="2593975" y="3101975"/>
            <a:ext cx="358775" cy="1492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19" name="AutoShape 30"/>
          <p:cNvSpPr>
            <a:spLocks noChangeArrowheads="1"/>
          </p:cNvSpPr>
          <p:nvPr/>
        </p:nvSpPr>
        <p:spPr bwMode="auto">
          <a:xfrm>
            <a:off x="542925" y="3502025"/>
            <a:ext cx="1943100" cy="3603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20" name="AutoShape 31"/>
          <p:cNvSpPr>
            <a:spLocks noChangeArrowheads="1"/>
          </p:cNvSpPr>
          <p:nvPr/>
        </p:nvSpPr>
        <p:spPr bwMode="auto">
          <a:xfrm rot="5400000">
            <a:off x="2593975" y="3608388"/>
            <a:ext cx="358775" cy="1492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21" name="AutoShape 32"/>
          <p:cNvSpPr>
            <a:spLocks noChangeArrowheads="1"/>
          </p:cNvSpPr>
          <p:nvPr/>
        </p:nvSpPr>
        <p:spPr bwMode="auto">
          <a:xfrm>
            <a:off x="542925" y="4008438"/>
            <a:ext cx="1943100" cy="3603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522" name="AutoShape 33"/>
          <p:cNvSpPr>
            <a:spLocks noChangeArrowheads="1"/>
          </p:cNvSpPr>
          <p:nvPr/>
        </p:nvSpPr>
        <p:spPr bwMode="auto">
          <a:xfrm rot="5400000">
            <a:off x="2593975" y="4114800"/>
            <a:ext cx="358775" cy="1492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" name="AutoShape 32"/>
          <p:cNvSpPr>
            <a:spLocks noChangeArrowheads="1"/>
          </p:cNvSpPr>
          <p:nvPr/>
        </p:nvSpPr>
        <p:spPr bwMode="auto">
          <a:xfrm>
            <a:off x="542925" y="4500440"/>
            <a:ext cx="1943100" cy="360362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6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AutoShape 33"/>
          <p:cNvSpPr>
            <a:spLocks noChangeArrowheads="1"/>
          </p:cNvSpPr>
          <p:nvPr/>
        </p:nvSpPr>
        <p:spPr bwMode="auto">
          <a:xfrm rot="5400000">
            <a:off x="2592067" y="4605215"/>
            <a:ext cx="358775" cy="14922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" name="AutoShape 25"/>
          <p:cNvSpPr>
            <a:spLocks noChangeArrowheads="1"/>
          </p:cNvSpPr>
          <p:nvPr/>
        </p:nvSpPr>
        <p:spPr bwMode="auto">
          <a:xfrm>
            <a:off x="3074988" y="4498853"/>
            <a:ext cx="5618162" cy="360362"/>
          </a:xfrm>
          <a:prstGeom prst="roundRect">
            <a:avLst>
              <a:gd name="adj" fmla="val 16667"/>
            </a:avLst>
          </a:prstGeom>
          <a:solidFill>
            <a:srgbClr val="8CACC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rgbClr val="000000"/>
                </a:solidFill>
              </a:rPr>
              <a:t>Удосконалення комунікації з бізнесом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11224" y="563137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62585" y="537976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55625" y="5350181"/>
            <a:ext cx="813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шість напрямів реформування, які допоможуть змінити ситуацію</a:t>
            </a:r>
            <a:endParaRPr lang="en-US" dirty="0"/>
          </a:p>
        </p:txBody>
      </p:sp>
      <p:grpSp>
        <p:nvGrpSpPr>
          <p:cNvPr id="25" name="Group 24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26" name="Oval 25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Oval 26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99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6"/>
          <p:cNvGrpSpPr/>
          <p:nvPr/>
        </p:nvGrpSpPr>
        <p:grpSpPr>
          <a:xfrm>
            <a:off x="457200" y="1488996"/>
            <a:ext cx="2514600" cy="3810000"/>
            <a:chOff x="1371600" y="2819400"/>
            <a:chExt cx="2133600" cy="3810000"/>
          </a:xfrm>
        </p:grpSpPr>
        <p:sp>
          <p:nvSpPr>
            <p:cNvPr id="88" name="Rounded Rectangle 87"/>
            <p:cNvSpPr/>
            <p:nvPr/>
          </p:nvSpPr>
          <p:spPr>
            <a:xfrm>
              <a:off x="1371600" y="2819400"/>
              <a:ext cx="2133600" cy="838200"/>
            </a:xfrm>
            <a:prstGeom prst="roundRect">
              <a:avLst/>
            </a:prstGeom>
            <a:solidFill>
              <a:srgbClr val="1F487B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1371600" y="3124200"/>
              <a:ext cx="2133600" cy="3505200"/>
            </a:xfrm>
            <a:prstGeom prst="roundRect">
              <a:avLst>
                <a:gd name="adj" fmla="val 4167"/>
              </a:avLst>
            </a:prstGeom>
            <a:solidFill>
              <a:srgbClr val="F2F2F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0" name="Text Box 52"/>
            <p:cNvSpPr txBox="1">
              <a:spLocks noChangeArrowheads="1"/>
            </p:cNvSpPr>
            <p:nvPr/>
          </p:nvSpPr>
          <p:spPr bwMode="gray">
            <a:xfrm>
              <a:off x="1524000" y="3352800"/>
              <a:ext cx="1912937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801688">
                <a:spcBef>
                  <a:spcPct val="20000"/>
                </a:spcBef>
              </a:pPr>
              <a:r>
                <a:rPr lang="uk-UA" sz="2000" noProof="1" smtClean="0">
                  <a:solidFill>
                    <a:srgbClr val="080808"/>
                  </a:solidFill>
                </a:rPr>
                <a:t>Спрощення митних процедур на кордоні </a:t>
              </a:r>
              <a:endParaRPr lang="en-US" sz="2000" noProof="1">
                <a:solidFill>
                  <a:srgbClr val="080808"/>
                </a:solidFill>
              </a:endParaRPr>
            </a:p>
          </p:txBody>
        </p:sp>
        <p:sp>
          <p:nvSpPr>
            <p:cNvPr id="91" name="Rektangel 76"/>
            <p:cNvSpPr>
              <a:spLocks noChangeArrowheads="1"/>
            </p:cNvSpPr>
            <p:nvPr/>
          </p:nvSpPr>
          <p:spPr bwMode="auto">
            <a:xfrm>
              <a:off x="1690048" y="2833049"/>
              <a:ext cx="13715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Aft>
                  <a:spcPts val="600"/>
                </a:spcAft>
              </a:pPr>
              <a:r>
                <a:rPr lang="uk-UA" sz="1600" b="1" noProof="1">
                  <a:solidFill>
                    <a:srgbClr val="FFFFFF"/>
                  </a:solidFill>
                  <a:cs typeface="Arial" charset="0"/>
                </a:rPr>
                <a:t>1</a:t>
              </a:r>
              <a:endParaRPr lang="en-US" sz="1600" b="1" noProof="1">
                <a:solidFill>
                  <a:srgbClr val="FFFFFF"/>
                </a:solidFill>
                <a:cs typeface="Arial" charset="0"/>
              </a:endParaRPr>
            </a:p>
          </p:txBody>
        </p:sp>
      </p:grpSp>
      <p:grpSp>
        <p:nvGrpSpPr>
          <p:cNvPr id="3" name="Group 86"/>
          <p:cNvGrpSpPr/>
          <p:nvPr/>
        </p:nvGrpSpPr>
        <p:grpSpPr>
          <a:xfrm>
            <a:off x="3810000" y="1488996"/>
            <a:ext cx="4876800" cy="3810000"/>
            <a:chOff x="1371600" y="2819400"/>
            <a:chExt cx="2133600" cy="3810000"/>
          </a:xfrm>
        </p:grpSpPr>
        <p:sp>
          <p:nvSpPr>
            <p:cNvPr id="35" name="Rounded Rectangle 34"/>
            <p:cNvSpPr/>
            <p:nvPr/>
          </p:nvSpPr>
          <p:spPr>
            <a:xfrm>
              <a:off x="1371600" y="2819400"/>
              <a:ext cx="2133600" cy="838200"/>
            </a:xfrm>
            <a:prstGeom prst="roundRect">
              <a:avLst/>
            </a:prstGeom>
            <a:solidFill>
              <a:srgbClr val="8CACC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371600" y="3124200"/>
              <a:ext cx="2133600" cy="3505200"/>
            </a:xfrm>
            <a:prstGeom prst="roundRect">
              <a:avLst>
                <a:gd name="adj" fmla="val 4167"/>
              </a:avLst>
            </a:prstGeom>
            <a:solidFill>
              <a:srgbClr val="F2F2F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8" name="Text Box 52"/>
            <p:cNvSpPr txBox="1">
              <a:spLocks noChangeArrowheads="1"/>
            </p:cNvSpPr>
            <p:nvPr/>
          </p:nvSpPr>
          <p:spPr bwMode="gray">
            <a:xfrm>
              <a:off x="1524000" y="3352800"/>
              <a:ext cx="1912937" cy="3268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r>
                <a:rPr lang="uk-UA" sz="2000" noProof="1">
                  <a:solidFill>
                    <a:srgbClr val="080808"/>
                  </a:solidFill>
                </a:rPr>
                <a:t>зменшення кількості </a:t>
              </a:r>
              <a:r>
                <a:rPr lang="uk-UA" sz="2000" noProof="1" smtClean="0">
                  <a:solidFill>
                    <a:srgbClr val="080808"/>
                  </a:solidFill>
                </a:rPr>
                <a:t>документів</a:t>
              </a:r>
            </a:p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r>
                <a:rPr lang="uk-UA" sz="2000" noProof="1" smtClean="0">
                  <a:solidFill>
                    <a:srgbClr val="080808"/>
                  </a:solidFill>
                </a:rPr>
                <a:t>налаштування функціонування інституту уповноважених економічних операторів</a:t>
              </a:r>
            </a:p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r>
                <a:rPr lang="uk-UA" sz="2000" noProof="1" smtClean="0">
                  <a:solidFill>
                    <a:srgbClr val="080808"/>
                  </a:solidFill>
                </a:rPr>
                <a:t>створення </a:t>
              </a:r>
              <a:r>
                <a:rPr lang="uk-UA" sz="2000" noProof="1">
                  <a:solidFill>
                    <a:srgbClr val="080808"/>
                  </a:solidFill>
                </a:rPr>
                <a:t>дієвої системи (механізму) аудиту після митного оформлення</a:t>
              </a:r>
            </a:p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r>
                <a:rPr lang="uk-UA" sz="2000" noProof="1">
                  <a:solidFill>
                    <a:srgbClr val="080808"/>
                  </a:solidFill>
                </a:rPr>
                <a:t>у</a:t>
              </a:r>
              <a:r>
                <a:rPr lang="uk-UA" sz="2000" noProof="1" smtClean="0">
                  <a:solidFill>
                    <a:srgbClr val="080808"/>
                  </a:solidFill>
                </a:rPr>
                <a:t>повноваження працювати на підставі покій </a:t>
              </a:r>
              <a:endParaRPr lang="uk-UA" sz="2000" noProof="1">
                <a:solidFill>
                  <a:srgbClr val="080808"/>
                </a:solidFill>
              </a:endParaRPr>
            </a:p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endParaRPr lang="en-US" sz="1200" noProof="1">
                <a:solidFill>
                  <a:srgbClr val="080808"/>
                </a:solidFill>
              </a:endParaRPr>
            </a:p>
          </p:txBody>
        </p:sp>
        <p:sp>
          <p:nvSpPr>
            <p:cNvPr id="39" name="Rektangel 76"/>
            <p:cNvSpPr>
              <a:spLocks noChangeArrowheads="1"/>
            </p:cNvSpPr>
            <p:nvPr/>
          </p:nvSpPr>
          <p:spPr bwMode="auto">
            <a:xfrm>
              <a:off x="1690048" y="2833049"/>
              <a:ext cx="13715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Aft>
                  <a:spcPts val="600"/>
                </a:spcAft>
              </a:pPr>
              <a:r>
                <a:rPr lang="uk-UA" sz="1600" b="1" noProof="1" smtClean="0">
                  <a:cs typeface="Arial" charset="0"/>
                </a:rPr>
                <a:t>Заходи</a:t>
              </a:r>
              <a:r>
                <a:rPr lang="uk-UA" sz="1600" b="1" noProof="1" smtClean="0">
                  <a:solidFill>
                    <a:srgbClr val="FFFFFF"/>
                  </a:solidFill>
                  <a:cs typeface="Arial" charset="0"/>
                </a:rPr>
                <a:t> </a:t>
              </a:r>
              <a:endParaRPr lang="en-US" sz="1600" b="1" noProof="1">
                <a:solidFill>
                  <a:srgbClr val="FFFFFF"/>
                </a:solidFill>
                <a:cs typeface="Arial" charset="0"/>
              </a:endParaRPr>
            </a:p>
          </p:txBody>
        </p:sp>
      </p:grpSp>
      <p:sp>
        <p:nvSpPr>
          <p:cNvPr id="40" name="Højrepil 9"/>
          <p:cNvSpPr/>
          <p:nvPr/>
        </p:nvSpPr>
        <p:spPr>
          <a:xfrm>
            <a:off x="2971800" y="2022396"/>
            <a:ext cx="838200" cy="2703513"/>
          </a:xfrm>
          <a:prstGeom prst="rightArrow">
            <a:avLst>
              <a:gd name="adj1" fmla="val 78778"/>
              <a:gd name="adj2" fmla="val 8670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/>
            </a:pPr>
            <a:endParaRPr lang="da-DK">
              <a:solidFill>
                <a:prstClr val="white"/>
              </a:solidFill>
            </a:endParaRPr>
          </a:p>
        </p:txBody>
      </p:sp>
      <p:grpSp>
        <p:nvGrpSpPr>
          <p:cNvPr id="13" name="Gruppe 408"/>
          <p:cNvGrpSpPr>
            <a:grpSpLocks/>
          </p:cNvGrpSpPr>
          <p:nvPr/>
        </p:nvGrpSpPr>
        <p:grpSpPr bwMode="auto">
          <a:xfrm>
            <a:off x="5535616" y="544342"/>
            <a:ext cx="1125458" cy="1044573"/>
            <a:chOff x="3584575" y="3748087"/>
            <a:chExt cx="1966913" cy="1935163"/>
          </a:xfrm>
        </p:grpSpPr>
        <p:grpSp>
          <p:nvGrpSpPr>
            <p:cNvPr id="14" name="Gruppe 530"/>
            <p:cNvGrpSpPr>
              <a:grpSpLocks/>
            </p:cNvGrpSpPr>
            <p:nvPr/>
          </p:nvGrpSpPr>
          <p:grpSpPr bwMode="auto">
            <a:xfrm>
              <a:off x="3738563" y="3748087"/>
              <a:ext cx="1521618" cy="1519238"/>
              <a:chOff x="4018280" y="2376169"/>
              <a:chExt cx="1013460" cy="1013460"/>
            </a:xfrm>
          </p:grpSpPr>
          <p:sp>
            <p:nvSpPr>
              <p:cNvPr id="16" name="Ellipse 235"/>
              <p:cNvSpPr/>
              <p:nvPr/>
            </p:nvSpPr>
            <p:spPr>
              <a:xfrm>
                <a:off x="4018280" y="2376169"/>
                <a:ext cx="1013460" cy="1013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90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2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  <p:grpSp>
            <p:nvGrpSpPr>
              <p:cNvPr id="17" name="Gruppe 352"/>
              <p:cNvGrpSpPr>
                <a:grpSpLocks/>
              </p:cNvGrpSpPr>
              <p:nvPr/>
            </p:nvGrpSpPr>
            <p:grpSpPr bwMode="auto">
              <a:xfrm>
                <a:off x="4244617" y="2571374"/>
                <a:ext cx="525503" cy="640456"/>
                <a:chOff x="4768533" y="2411730"/>
                <a:chExt cx="406400" cy="495300"/>
              </a:xfrm>
            </p:grpSpPr>
            <p:sp>
              <p:nvSpPr>
                <p:cNvPr id="19" name="Freeform 21"/>
                <p:cNvSpPr>
                  <a:spLocks noEditPoints="1"/>
                </p:cNvSpPr>
                <p:nvPr/>
              </p:nvSpPr>
              <p:spPr bwMode="auto">
                <a:xfrm>
                  <a:off x="4768533" y="2411730"/>
                  <a:ext cx="276225" cy="390525"/>
                </a:xfrm>
                <a:custGeom>
                  <a:avLst/>
                  <a:gdLst>
                    <a:gd name="T0" fmla="*/ 2147483647 w 174"/>
                    <a:gd name="T1" fmla="*/ 2147483647 h 246"/>
                    <a:gd name="T2" fmla="*/ 2147483647 w 174"/>
                    <a:gd name="T3" fmla="*/ 0 h 246"/>
                    <a:gd name="T4" fmla="*/ 2147483647 w 174"/>
                    <a:gd name="T5" fmla="*/ 2147483647 h 246"/>
                    <a:gd name="T6" fmla="*/ 2147483647 w 174"/>
                    <a:gd name="T7" fmla="*/ 2147483647 h 246"/>
                    <a:gd name="T8" fmla="*/ 2147483647 w 174"/>
                    <a:gd name="T9" fmla="*/ 2147483647 h 246"/>
                    <a:gd name="T10" fmla="*/ 0 w 174"/>
                    <a:gd name="T11" fmla="*/ 2147483647 h 246"/>
                    <a:gd name="T12" fmla="*/ 0 w 174"/>
                    <a:gd name="T13" fmla="*/ 0 h 246"/>
                    <a:gd name="T14" fmla="*/ 2147483647 w 174"/>
                    <a:gd name="T15" fmla="*/ 0 h 246"/>
                    <a:gd name="T16" fmla="*/ 2147483647 w 174"/>
                    <a:gd name="T17" fmla="*/ 2147483647 h 246"/>
                    <a:gd name="T18" fmla="*/ 2147483647 w 174"/>
                    <a:gd name="T19" fmla="*/ 2147483647 h 246"/>
                    <a:gd name="T20" fmla="*/ 2147483647 w 174"/>
                    <a:gd name="T21" fmla="*/ 2147483647 h 246"/>
                    <a:gd name="T22" fmla="*/ 0 w 174"/>
                    <a:gd name="T23" fmla="*/ 2147483647 h 24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4"/>
                    <a:gd name="T37" fmla="*/ 0 h 246"/>
                    <a:gd name="T38" fmla="*/ 174 w 174"/>
                    <a:gd name="T39" fmla="*/ 246 h 24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4" h="246">
                      <a:moveTo>
                        <a:pt x="174" y="26"/>
                      </a:moveTo>
                      <a:lnTo>
                        <a:pt x="148" y="0"/>
                      </a:lnTo>
                      <a:lnTo>
                        <a:pt x="148" y="26"/>
                      </a:lnTo>
                      <a:lnTo>
                        <a:pt x="174" y="26"/>
                      </a:lnTo>
                      <a:close/>
                      <a:moveTo>
                        <a:pt x="0" y="246"/>
                      </a:move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36"/>
                      </a:lnTo>
                      <a:lnTo>
                        <a:pt x="174" y="36"/>
                      </a:lnTo>
                      <a:lnTo>
                        <a:pt x="174" y="246"/>
                      </a:lnTo>
                      <a:lnTo>
                        <a:pt x="0" y="246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20" name="Freeform 22"/>
                <p:cNvSpPr>
                  <a:spLocks noEditPoints="1"/>
                </p:cNvSpPr>
                <p:nvPr/>
              </p:nvSpPr>
              <p:spPr bwMode="auto">
                <a:xfrm>
                  <a:off x="4816158" y="2453005"/>
                  <a:ext cx="196850" cy="311150"/>
                </a:xfrm>
                <a:custGeom>
                  <a:avLst/>
                  <a:gdLst>
                    <a:gd name="T0" fmla="*/ 0 w 124"/>
                    <a:gd name="T1" fmla="*/ 0 h 196"/>
                    <a:gd name="T2" fmla="*/ 2147483647 w 124"/>
                    <a:gd name="T3" fmla="*/ 0 h 196"/>
                    <a:gd name="T4" fmla="*/ 2147483647 w 124"/>
                    <a:gd name="T5" fmla="*/ 2147483647 h 196"/>
                    <a:gd name="T6" fmla="*/ 0 w 124"/>
                    <a:gd name="T7" fmla="*/ 2147483647 h 196"/>
                    <a:gd name="T8" fmla="*/ 0 w 124"/>
                    <a:gd name="T9" fmla="*/ 0 h 196"/>
                    <a:gd name="T10" fmla="*/ 0 w 124"/>
                    <a:gd name="T11" fmla="*/ 0 h 196"/>
                    <a:gd name="T12" fmla="*/ 0 w 124"/>
                    <a:gd name="T13" fmla="*/ 2147483647 h 196"/>
                    <a:gd name="T14" fmla="*/ 2147483647 w 124"/>
                    <a:gd name="T15" fmla="*/ 2147483647 h 196"/>
                    <a:gd name="T16" fmla="*/ 2147483647 w 124"/>
                    <a:gd name="T17" fmla="*/ 2147483647 h 196"/>
                    <a:gd name="T18" fmla="*/ 0 w 124"/>
                    <a:gd name="T19" fmla="*/ 2147483647 h 196"/>
                    <a:gd name="T20" fmla="*/ 0 w 124"/>
                    <a:gd name="T21" fmla="*/ 2147483647 h 196"/>
                    <a:gd name="T22" fmla="*/ 0 w 124"/>
                    <a:gd name="T23" fmla="*/ 2147483647 h 196"/>
                    <a:gd name="T24" fmla="*/ 2147483647 w 124"/>
                    <a:gd name="T25" fmla="*/ 2147483647 h 196"/>
                    <a:gd name="T26" fmla="*/ 2147483647 w 124"/>
                    <a:gd name="T27" fmla="*/ 2147483647 h 196"/>
                    <a:gd name="T28" fmla="*/ 0 w 124"/>
                    <a:gd name="T29" fmla="*/ 2147483647 h 196"/>
                    <a:gd name="T30" fmla="*/ 0 w 124"/>
                    <a:gd name="T31" fmla="*/ 2147483647 h 196"/>
                    <a:gd name="T32" fmla="*/ 2147483647 w 124"/>
                    <a:gd name="T33" fmla="*/ 2147483647 h 196"/>
                    <a:gd name="T34" fmla="*/ 2147483647 w 124"/>
                    <a:gd name="T35" fmla="*/ 2147483647 h 196"/>
                    <a:gd name="T36" fmla="*/ 2147483647 w 124"/>
                    <a:gd name="T37" fmla="*/ 2147483647 h 196"/>
                    <a:gd name="T38" fmla="*/ 2147483647 w 124"/>
                    <a:gd name="T39" fmla="*/ 2147483647 h 196"/>
                    <a:gd name="T40" fmla="*/ 0 w 124"/>
                    <a:gd name="T41" fmla="*/ 2147483647 h 196"/>
                    <a:gd name="T42" fmla="*/ 0 w 124"/>
                    <a:gd name="T43" fmla="*/ 2147483647 h 196"/>
                    <a:gd name="T44" fmla="*/ 2147483647 w 124"/>
                    <a:gd name="T45" fmla="*/ 2147483647 h 196"/>
                    <a:gd name="T46" fmla="*/ 2147483647 w 124"/>
                    <a:gd name="T47" fmla="*/ 2147483647 h 196"/>
                    <a:gd name="T48" fmla="*/ 2147483647 w 124"/>
                    <a:gd name="T49" fmla="*/ 2147483647 h 196"/>
                    <a:gd name="T50" fmla="*/ 2147483647 w 124"/>
                    <a:gd name="T51" fmla="*/ 2147483647 h 196"/>
                    <a:gd name="T52" fmla="*/ 0 w 124"/>
                    <a:gd name="T53" fmla="*/ 2147483647 h 196"/>
                    <a:gd name="T54" fmla="*/ 0 w 124"/>
                    <a:gd name="T55" fmla="*/ 2147483647 h 196"/>
                    <a:gd name="T56" fmla="*/ 2147483647 w 124"/>
                    <a:gd name="T57" fmla="*/ 2147483647 h 196"/>
                    <a:gd name="T58" fmla="*/ 2147483647 w 124"/>
                    <a:gd name="T59" fmla="*/ 2147483647 h 196"/>
                    <a:gd name="T60" fmla="*/ 2147483647 w 124"/>
                    <a:gd name="T61" fmla="*/ 2147483647 h 196"/>
                    <a:gd name="T62" fmla="*/ 2147483647 w 124"/>
                    <a:gd name="T63" fmla="*/ 2147483647 h 196"/>
                    <a:gd name="T64" fmla="*/ 0 w 124"/>
                    <a:gd name="T65" fmla="*/ 2147483647 h 196"/>
                    <a:gd name="T66" fmla="*/ 0 w 124"/>
                    <a:gd name="T67" fmla="*/ 2147483647 h 196"/>
                    <a:gd name="T68" fmla="*/ 2147483647 w 124"/>
                    <a:gd name="T69" fmla="*/ 2147483647 h 196"/>
                    <a:gd name="T70" fmla="*/ 2147483647 w 124"/>
                    <a:gd name="T71" fmla="*/ 2147483647 h 196"/>
                    <a:gd name="T72" fmla="*/ 0 w 124"/>
                    <a:gd name="T73" fmla="*/ 2147483647 h 196"/>
                    <a:gd name="T74" fmla="*/ 2147483647 w 124"/>
                    <a:gd name="T75" fmla="*/ 2147483647 h 196"/>
                    <a:gd name="T76" fmla="*/ 2147483647 w 124"/>
                    <a:gd name="T77" fmla="*/ 2147483647 h 196"/>
                    <a:gd name="T78" fmla="*/ 0 w 124"/>
                    <a:gd name="T79" fmla="*/ 2147483647 h 196"/>
                    <a:gd name="T80" fmla="*/ 0 w 124"/>
                    <a:gd name="T81" fmla="*/ 2147483647 h 196"/>
                    <a:gd name="T82" fmla="*/ 0 w 124"/>
                    <a:gd name="T83" fmla="*/ 2147483647 h 196"/>
                    <a:gd name="T84" fmla="*/ 2147483647 w 124"/>
                    <a:gd name="T85" fmla="*/ 2147483647 h 196"/>
                    <a:gd name="T86" fmla="*/ 2147483647 w 124"/>
                    <a:gd name="T87" fmla="*/ 2147483647 h 196"/>
                    <a:gd name="T88" fmla="*/ 0 w 124"/>
                    <a:gd name="T89" fmla="*/ 2147483647 h 196"/>
                    <a:gd name="T90" fmla="*/ 0 w 124"/>
                    <a:gd name="T91" fmla="*/ 2147483647 h 196"/>
                    <a:gd name="T92" fmla="*/ 2147483647 w 124"/>
                    <a:gd name="T93" fmla="*/ 2147483647 h 19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24"/>
                    <a:gd name="T142" fmla="*/ 0 h 196"/>
                    <a:gd name="T143" fmla="*/ 124 w 124"/>
                    <a:gd name="T144" fmla="*/ 196 h 19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24" h="196">
                      <a:moveTo>
                        <a:pt x="0" y="0"/>
                      </a:moveTo>
                      <a:lnTo>
                        <a:pt x="94" y="0"/>
                      </a:lnTo>
                      <a:lnTo>
                        <a:pt x="94" y="8"/>
                      </a:lnTo>
                      <a:lnTo>
                        <a:pt x="0" y="8"/>
                      </a:lnTo>
                      <a:lnTo>
                        <a:pt x="0" y="0"/>
                      </a:lnTo>
                      <a:close/>
                      <a:moveTo>
                        <a:pt x="0" y="26"/>
                      </a:moveTo>
                      <a:lnTo>
                        <a:pt x="124" y="26"/>
                      </a:lnTo>
                      <a:lnTo>
                        <a:pt x="124" y="36"/>
                      </a:lnTo>
                      <a:lnTo>
                        <a:pt x="0" y="36"/>
                      </a:lnTo>
                      <a:lnTo>
                        <a:pt x="0" y="26"/>
                      </a:lnTo>
                      <a:close/>
                      <a:moveTo>
                        <a:pt x="124" y="160"/>
                      </a:moveTo>
                      <a:lnTo>
                        <a:pt x="124" y="168"/>
                      </a:lnTo>
                      <a:lnTo>
                        <a:pt x="0" y="168"/>
                      </a:lnTo>
                      <a:lnTo>
                        <a:pt x="0" y="160"/>
                      </a:lnTo>
                      <a:lnTo>
                        <a:pt x="124" y="160"/>
                      </a:lnTo>
                      <a:close/>
                      <a:moveTo>
                        <a:pt x="124" y="52"/>
                      </a:moveTo>
                      <a:lnTo>
                        <a:pt x="124" y="62"/>
                      </a:lnTo>
                      <a:lnTo>
                        <a:pt x="0" y="62"/>
                      </a:lnTo>
                      <a:lnTo>
                        <a:pt x="0" y="52"/>
                      </a:lnTo>
                      <a:lnTo>
                        <a:pt x="124" y="52"/>
                      </a:lnTo>
                      <a:close/>
                      <a:moveTo>
                        <a:pt x="124" y="106"/>
                      </a:moveTo>
                      <a:lnTo>
                        <a:pt x="124" y="116"/>
                      </a:lnTo>
                      <a:lnTo>
                        <a:pt x="0" y="116"/>
                      </a:lnTo>
                      <a:lnTo>
                        <a:pt x="0" y="106"/>
                      </a:lnTo>
                      <a:lnTo>
                        <a:pt x="124" y="106"/>
                      </a:lnTo>
                      <a:close/>
                      <a:moveTo>
                        <a:pt x="124" y="132"/>
                      </a:moveTo>
                      <a:lnTo>
                        <a:pt x="124" y="142"/>
                      </a:lnTo>
                      <a:lnTo>
                        <a:pt x="0" y="142"/>
                      </a:lnTo>
                      <a:lnTo>
                        <a:pt x="0" y="132"/>
                      </a:lnTo>
                      <a:lnTo>
                        <a:pt x="124" y="132"/>
                      </a:lnTo>
                      <a:close/>
                      <a:moveTo>
                        <a:pt x="0" y="186"/>
                      </a:moveTo>
                      <a:lnTo>
                        <a:pt x="124" y="186"/>
                      </a:lnTo>
                      <a:lnTo>
                        <a:pt x="124" y="196"/>
                      </a:lnTo>
                      <a:lnTo>
                        <a:pt x="0" y="196"/>
                      </a:lnTo>
                      <a:lnTo>
                        <a:pt x="0" y="186"/>
                      </a:lnTo>
                      <a:close/>
                      <a:moveTo>
                        <a:pt x="124" y="80"/>
                      </a:moveTo>
                      <a:lnTo>
                        <a:pt x="124" y="88"/>
                      </a:lnTo>
                      <a:lnTo>
                        <a:pt x="0" y="88"/>
                      </a:lnTo>
                      <a:lnTo>
                        <a:pt x="0" y="80"/>
                      </a:lnTo>
                      <a:lnTo>
                        <a:pt x="124" y="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21" name="Freeform 23"/>
                <p:cNvSpPr>
                  <a:spLocks noEditPoints="1"/>
                </p:cNvSpPr>
                <p:nvPr/>
              </p:nvSpPr>
              <p:spPr bwMode="auto">
                <a:xfrm>
                  <a:off x="4901883" y="2516505"/>
                  <a:ext cx="273050" cy="390525"/>
                </a:xfrm>
                <a:custGeom>
                  <a:avLst/>
                  <a:gdLst>
                    <a:gd name="T0" fmla="*/ 2147483647 w 172"/>
                    <a:gd name="T1" fmla="*/ 2147483647 h 246"/>
                    <a:gd name="T2" fmla="*/ 2147483647 w 172"/>
                    <a:gd name="T3" fmla="*/ 0 h 246"/>
                    <a:gd name="T4" fmla="*/ 2147483647 w 172"/>
                    <a:gd name="T5" fmla="*/ 2147483647 h 246"/>
                    <a:gd name="T6" fmla="*/ 2147483647 w 172"/>
                    <a:gd name="T7" fmla="*/ 2147483647 h 246"/>
                    <a:gd name="T8" fmla="*/ 2147483647 w 172"/>
                    <a:gd name="T9" fmla="*/ 2147483647 h 246"/>
                    <a:gd name="T10" fmla="*/ 0 w 172"/>
                    <a:gd name="T11" fmla="*/ 2147483647 h 246"/>
                    <a:gd name="T12" fmla="*/ 0 w 172"/>
                    <a:gd name="T13" fmla="*/ 0 h 246"/>
                    <a:gd name="T14" fmla="*/ 2147483647 w 172"/>
                    <a:gd name="T15" fmla="*/ 0 h 246"/>
                    <a:gd name="T16" fmla="*/ 2147483647 w 172"/>
                    <a:gd name="T17" fmla="*/ 2147483647 h 246"/>
                    <a:gd name="T18" fmla="*/ 2147483647 w 172"/>
                    <a:gd name="T19" fmla="*/ 2147483647 h 246"/>
                    <a:gd name="T20" fmla="*/ 2147483647 w 172"/>
                    <a:gd name="T21" fmla="*/ 2147483647 h 246"/>
                    <a:gd name="T22" fmla="*/ 0 w 172"/>
                    <a:gd name="T23" fmla="*/ 2147483647 h 24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2"/>
                    <a:gd name="T37" fmla="*/ 0 h 246"/>
                    <a:gd name="T38" fmla="*/ 172 w 172"/>
                    <a:gd name="T39" fmla="*/ 246 h 24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2" h="246">
                      <a:moveTo>
                        <a:pt x="172" y="28"/>
                      </a:moveTo>
                      <a:lnTo>
                        <a:pt x="146" y="0"/>
                      </a:lnTo>
                      <a:lnTo>
                        <a:pt x="146" y="28"/>
                      </a:lnTo>
                      <a:lnTo>
                        <a:pt x="172" y="28"/>
                      </a:lnTo>
                      <a:close/>
                      <a:moveTo>
                        <a:pt x="0" y="246"/>
                      </a:move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36"/>
                      </a:lnTo>
                      <a:lnTo>
                        <a:pt x="172" y="36"/>
                      </a:lnTo>
                      <a:lnTo>
                        <a:pt x="172" y="246"/>
                      </a:lnTo>
                      <a:lnTo>
                        <a:pt x="0" y="246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22" name="Freeform 24"/>
                <p:cNvSpPr>
                  <a:spLocks noEditPoints="1"/>
                </p:cNvSpPr>
                <p:nvPr/>
              </p:nvSpPr>
              <p:spPr bwMode="auto">
                <a:xfrm>
                  <a:off x="4946333" y="2557780"/>
                  <a:ext cx="200025" cy="307975"/>
                </a:xfrm>
                <a:custGeom>
                  <a:avLst/>
                  <a:gdLst>
                    <a:gd name="T0" fmla="*/ 0 w 126"/>
                    <a:gd name="T1" fmla="*/ 0 h 194"/>
                    <a:gd name="T2" fmla="*/ 2147483647 w 126"/>
                    <a:gd name="T3" fmla="*/ 0 h 194"/>
                    <a:gd name="T4" fmla="*/ 2147483647 w 126"/>
                    <a:gd name="T5" fmla="*/ 2147483647 h 194"/>
                    <a:gd name="T6" fmla="*/ 0 w 126"/>
                    <a:gd name="T7" fmla="*/ 2147483647 h 194"/>
                    <a:gd name="T8" fmla="*/ 0 w 126"/>
                    <a:gd name="T9" fmla="*/ 0 h 194"/>
                    <a:gd name="T10" fmla="*/ 0 w 126"/>
                    <a:gd name="T11" fmla="*/ 0 h 194"/>
                    <a:gd name="T12" fmla="*/ 0 w 126"/>
                    <a:gd name="T13" fmla="*/ 2147483647 h 194"/>
                    <a:gd name="T14" fmla="*/ 2147483647 w 126"/>
                    <a:gd name="T15" fmla="*/ 2147483647 h 194"/>
                    <a:gd name="T16" fmla="*/ 2147483647 w 126"/>
                    <a:gd name="T17" fmla="*/ 2147483647 h 194"/>
                    <a:gd name="T18" fmla="*/ 0 w 126"/>
                    <a:gd name="T19" fmla="*/ 2147483647 h 194"/>
                    <a:gd name="T20" fmla="*/ 0 w 126"/>
                    <a:gd name="T21" fmla="*/ 2147483647 h 194"/>
                    <a:gd name="T22" fmla="*/ 0 w 126"/>
                    <a:gd name="T23" fmla="*/ 2147483647 h 194"/>
                    <a:gd name="T24" fmla="*/ 2147483647 w 126"/>
                    <a:gd name="T25" fmla="*/ 2147483647 h 194"/>
                    <a:gd name="T26" fmla="*/ 2147483647 w 126"/>
                    <a:gd name="T27" fmla="*/ 2147483647 h 194"/>
                    <a:gd name="T28" fmla="*/ 0 w 126"/>
                    <a:gd name="T29" fmla="*/ 2147483647 h 194"/>
                    <a:gd name="T30" fmla="*/ 0 w 126"/>
                    <a:gd name="T31" fmla="*/ 2147483647 h 194"/>
                    <a:gd name="T32" fmla="*/ 2147483647 w 126"/>
                    <a:gd name="T33" fmla="*/ 2147483647 h 194"/>
                    <a:gd name="T34" fmla="*/ 2147483647 w 126"/>
                    <a:gd name="T35" fmla="*/ 2147483647 h 194"/>
                    <a:gd name="T36" fmla="*/ 2147483647 w 126"/>
                    <a:gd name="T37" fmla="*/ 2147483647 h 194"/>
                    <a:gd name="T38" fmla="*/ 2147483647 w 126"/>
                    <a:gd name="T39" fmla="*/ 2147483647 h 194"/>
                    <a:gd name="T40" fmla="*/ 0 w 126"/>
                    <a:gd name="T41" fmla="*/ 2147483647 h 194"/>
                    <a:gd name="T42" fmla="*/ 0 w 126"/>
                    <a:gd name="T43" fmla="*/ 2147483647 h 194"/>
                    <a:gd name="T44" fmla="*/ 2147483647 w 126"/>
                    <a:gd name="T45" fmla="*/ 2147483647 h 194"/>
                    <a:gd name="T46" fmla="*/ 2147483647 w 126"/>
                    <a:gd name="T47" fmla="*/ 2147483647 h 194"/>
                    <a:gd name="T48" fmla="*/ 2147483647 w 126"/>
                    <a:gd name="T49" fmla="*/ 2147483647 h 194"/>
                    <a:gd name="T50" fmla="*/ 2147483647 w 126"/>
                    <a:gd name="T51" fmla="*/ 2147483647 h 194"/>
                    <a:gd name="T52" fmla="*/ 0 w 126"/>
                    <a:gd name="T53" fmla="*/ 2147483647 h 194"/>
                    <a:gd name="T54" fmla="*/ 0 w 126"/>
                    <a:gd name="T55" fmla="*/ 2147483647 h 194"/>
                    <a:gd name="T56" fmla="*/ 2147483647 w 126"/>
                    <a:gd name="T57" fmla="*/ 2147483647 h 194"/>
                    <a:gd name="T58" fmla="*/ 2147483647 w 126"/>
                    <a:gd name="T59" fmla="*/ 2147483647 h 194"/>
                    <a:gd name="T60" fmla="*/ 2147483647 w 126"/>
                    <a:gd name="T61" fmla="*/ 2147483647 h 194"/>
                    <a:gd name="T62" fmla="*/ 2147483647 w 126"/>
                    <a:gd name="T63" fmla="*/ 2147483647 h 194"/>
                    <a:gd name="T64" fmla="*/ 0 w 126"/>
                    <a:gd name="T65" fmla="*/ 2147483647 h 194"/>
                    <a:gd name="T66" fmla="*/ 0 w 126"/>
                    <a:gd name="T67" fmla="*/ 2147483647 h 194"/>
                    <a:gd name="T68" fmla="*/ 2147483647 w 126"/>
                    <a:gd name="T69" fmla="*/ 2147483647 h 194"/>
                    <a:gd name="T70" fmla="*/ 2147483647 w 126"/>
                    <a:gd name="T71" fmla="*/ 2147483647 h 194"/>
                    <a:gd name="T72" fmla="*/ 0 w 126"/>
                    <a:gd name="T73" fmla="*/ 2147483647 h 194"/>
                    <a:gd name="T74" fmla="*/ 2147483647 w 126"/>
                    <a:gd name="T75" fmla="*/ 2147483647 h 194"/>
                    <a:gd name="T76" fmla="*/ 2147483647 w 126"/>
                    <a:gd name="T77" fmla="*/ 2147483647 h 194"/>
                    <a:gd name="T78" fmla="*/ 0 w 126"/>
                    <a:gd name="T79" fmla="*/ 2147483647 h 194"/>
                    <a:gd name="T80" fmla="*/ 0 w 126"/>
                    <a:gd name="T81" fmla="*/ 2147483647 h 194"/>
                    <a:gd name="T82" fmla="*/ 0 w 126"/>
                    <a:gd name="T83" fmla="*/ 2147483647 h 194"/>
                    <a:gd name="T84" fmla="*/ 2147483647 w 126"/>
                    <a:gd name="T85" fmla="*/ 2147483647 h 194"/>
                    <a:gd name="T86" fmla="*/ 2147483647 w 126"/>
                    <a:gd name="T87" fmla="*/ 2147483647 h 194"/>
                    <a:gd name="T88" fmla="*/ 0 w 126"/>
                    <a:gd name="T89" fmla="*/ 2147483647 h 194"/>
                    <a:gd name="T90" fmla="*/ 0 w 126"/>
                    <a:gd name="T91" fmla="*/ 2147483647 h 194"/>
                    <a:gd name="T92" fmla="*/ 2147483647 w 126"/>
                    <a:gd name="T93" fmla="*/ 2147483647 h 19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26"/>
                    <a:gd name="T142" fmla="*/ 0 h 194"/>
                    <a:gd name="T143" fmla="*/ 126 w 126"/>
                    <a:gd name="T144" fmla="*/ 194 h 19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26" h="194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96" y="8"/>
                      </a:lnTo>
                      <a:lnTo>
                        <a:pt x="0" y="8"/>
                      </a:lnTo>
                      <a:lnTo>
                        <a:pt x="0" y="0"/>
                      </a:lnTo>
                      <a:close/>
                      <a:moveTo>
                        <a:pt x="0" y="26"/>
                      </a:moveTo>
                      <a:lnTo>
                        <a:pt x="126" y="26"/>
                      </a:lnTo>
                      <a:lnTo>
                        <a:pt x="126" y="34"/>
                      </a:lnTo>
                      <a:lnTo>
                        <a:pt x="0" y="34"/>
                      </a:lnTo>
                      <a:lnTo>
                        <a:pt x="0" y="26"/>
                      </a:lnTo>
                      <a:close/>
                      <a:moveTo>
                        <a:pt x="126" y="160"/>
                      </a:moveTo>
                      <a:lnTo>
                        <a:pt x="126" y="168"/>
                      </a:lnTo>
                      <a:lnTo>
                        <a:pt x="0" y="168"/>
                      </a:lnTo>
                      <a:lnTo>
                        <a:pt x="0" y="160"/>
                      </a:lnTo>
                      <a:lnTo>
                        <a:pt x="126" y="160"/>
                      </a:lnTo>
                      <a:close/>
                      <a:moveTo>
                        <a:pt x="126" y="54"/>
                      </a:moveTo>
                      <a:lnTo>
                        <a:pt x="126" y="62"/>
                      </a:lnTo>
                      <a:lnTo>
                        <a:pt x="0" y="62"/>
                      </a:lnTo>
                      <a:lnTo>
                        <a:pt x="0" y="54"/>
                      </a:lnTo>
                      <a:lnTo>
                        <a:pt x="126" y="54"/>
                      </a:lnTo>
                      <a:close/>
                      <a:moveTo>
                        <a:pt x="126" y="106"/>
                      </a:moveTo>
                      <a:lnTo>
                        <a:pt x="126" y="114"/>
                      </a:lnTo>
                      <a:lnTo>
                        <a:pt x="0" y="114"/>
                      </a:lnTo>
                      <a:lnTo>
                        <a:pt x="0" y="106"/>
                      </a:lnTo>
                      <a:lnTo>
                        <a:pt x="126" y="106"/>
                      </a:lnTo>
                      <a:close/>
                      <a:moveTo>
                        <a:pt x="126" y="132"/>
                      </a:moveTo>
                      <a:lnTo>
                        <a:pt x="126" y="142"/>
                      </a:lnTo>
                      <a:lnTo>
                        <a:pt x="0" y="142"/>
                      </a:lnTo>
                      <a:lnTo>
                        <a:pt x="0" y="132"/>
                      </a:lnTo>
                      <a:lnTo>
                        <a:pt x="126" y="132"/>
                      </a:lnTo>
                      <a:close/>
                      <a:moveTo>
                        <a:pt x="0" y="186"/>
                      </a:moveTo>
                      <a:lnTo>
                        <a:pt x="126" y="186"/>
                      </a:lnTo>
                      <a:lnTo>
                        <a:pt x="126" y="194"/>
                      </a:lnTo>
                      <a:lnTo>
                        <a:pt x="0" y="194"/>
                      </a:lnTo>
                      <a:lnTo>
                        <a:pt x="0" y="186"/>
                      </a:lnTo>
                      <a:close/>
                      <a:moveTo>
                        <a:pt x="126" y="80"/>
                      </a:moveTo>
                      <a:lnTo>
                        <a:pt x="126" y="88"/>
                      </a:lnTo>
                      <a:lnTo>
                        <a:pt x="0" y="88"/>
                      </a:lnTo>
                      <a:lnTo>
                        <a:pt x="0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</p:grpSp>
          <p:sp>
            <p:nvSpPr>
              <p:cNvPr id="18" name="Ellipse 45"/>
              <p:cNvSpPr/>
              <p:nvPr/>
            </p:nvSpPr>
            <p:spPr bwMode="auto">
              <a:xfrm>
                <a:off x="4162078" y="2430178"/>
                <a:ext cx="723221" cy="540089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7000"/>
                    </a:srgbClr>
                  </a:gs>
                </a:gsLst>
                <a:lin ang="16200000" scaled="0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sp>
          <p:nvSpPr>
            <p:cNvPr id="15" name="Ellipse 395"/>
            <p:cNvSpPr/>
            <p:nvPr/>
          </p:nvSpPr>
          <p:spPr bwMode="auto">
            <a:xfrm>
              <a:off x="3584575" y="5426212"/>
              <a:ext cx="1966913" cy="257038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 err="1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23" name="Gruppe 319"/>
          <p:cNvGrpSpPr>
            <a:grpSpLocks/>
          </p:cNvGrpSpPr>
          <p:nvPr/>
        </p:nvGrpSpPr>
        <p:grpSpPr bwMode="auto">
          <a:xfrm>
            <a:off x="1062092" y="512985"/>
            <a:ext cx="1138133" cy="978204"/>
            <a:chOff x="1222058" y="5124399"/>
            <a:chExt cx="1310640" cy="1175487"/>
          </a:xfrm>
        </p:grpSpPr>
        <p:grpSp>
          <p:nvGrpSpPr>
            <p:cNvPr id="24" name="Gruppe 395"/>
            <p:cNvGrpSpPr>
              <a:grpSpLocks/>
            </p:cNvGrpSpPr>
            <p:nvPr/>
          </p:nvGrpSpPr>
          <p:grpSpPr bwMode="auto">
            <a:xfrm>
              <a:off x="1222058" y="5124399"/>
              <a:ext cx="1310640" cy="1175487"/>
              <a:chOff x="1731963" y="3937000"/>
              <a:chExt cx="2184400" cy="1959145"/>
            </a:xfrm>
          </p:grpSpPr>
          <p:grpSp>
            <p:nvGrpSpPr>
              <p:cNvPr id="29" name="Gruppe 534"/>
              <p:cNvGrpSpPr>
                <a:grpSpLocks/>
              </p:cNvGrpSpPr>
              <p:nvPr/>
            </p:nvGrpSpPr>
            <p:grpSpPr bwMode="auto">
              <a:xfrm>
                <a:off x="1731963" y="3937000"/>
                <a:ext cx="2184400" cy="1959145"/>
                <a:chOff x="1731963" y="3937000"/>
                <a:chExt cx="2184400" cy="1959145"/>
              </a:xfrm>
            </p:grpSpPr>
            <p:sp>
              <p:nvSpPr>
                <p:cNvPr id="31" name="Ellipse 264"/>
                <p:cNvSpPr/>
                <p:nvPr/>
              </p:nvSpPr>
              <p:spPr>
                <a:xfrm>
                  <a:off x="1974850" y="3937000"/>
                  <a:ext cx="1689100" cy="16891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90000"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lumMod val="2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>
                    <a:solidFill>
                      <a:sysClr val="window" lastClr="FFFFFF"/>
                    </a:solidFill>
                    <a:ea typeface="ＭＳ Ｐゴシック" pitchFamily="-97" charset="-128"/>
                  </a:endParaRPr>
                </a:p>
              </p:txBody>
            </p:sp>
            <p:sp>
              <p:nvSpPr>
                <p:cNvPr id="32" name="Ellipse 265"/>
                <p:cNvSpPr/>
                <p:nvPr/>
              </p:nvSpPr>
              <p:spPr bwMode="auto">
                <a:xfrm>
                  <a:off x="1731963" y="5610368"/>
                  <a:ext cx="2184400" cy="285777"/>
                </a:xfrm>
                <a:prstGeom prst="ellipse">
                  <a:avLst/>
                </a:prstGeom>
                <a:gradFill flip="none" rotWithShape="1">
                  <a:gsLst>
                    <a:gs pos="24000">
                      <a:sysClr val="windowText" lastClr="000000">
                        <a:alpha val="22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 err="1">
                    <a:solidFill>
                      <a:sysClr val="window" lastClr="FFFFFF"/>
                    </a:solidFill>
                    <a:ea typeface="ＭＳ Ｐゴシック" pitchFamily="-97" charset="-128"/>
                  </a:endParaRPr>
                </a:p>
              </p:txBody>
            </p:sp>
          </p:grpSp>
          <p:sp>
            <p:nvSpPr>
              <p:cNvPr id="30" name="Måne 263"/>
              <p:cNvSpPr/>
              <p:nvPr/>
            </p:nvSpPr>
            <p:spPr bwMode="auto">
              <a:xfrm rot="16552097">
                <a:off x="2393891" y="4448527"/>
                <a:ext cx="730642" cy="1611737"/>
              </a:xfrm>
              <a:prstGeom prst="moon">
                <a:avLst>
                  <a:gd name="adj" fmla="val 8311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grpSp>
          <p:nvGrpSpPr>
            <p:cNvPr id="25" name="Gruppe 67"/>
            <p:cNvGrpSpPr/>
            <p:nvPr/>
          </p:nvGrpSpPr>
          <p:grpSpPr>
            <a:xfrm>
              <a:off x="1564545" y="5372616"/>
              <a:ext cx="540536" cy="495538"/>
              <a:chOff x="355442" y="4350695"/>
              <a:chExt cx="900893" cy="825896"/>
            </a:xfrm>
            <a:solidFill>
              <a:srgbClr val="000000"/>
            </a:solidFill>
          </p:grpSpPr>
          <p:sp>
            <p:nvSpPr>
              <p:cNvPr id="27" name="Freeform 26"/>
              <p:cNvSpPr>
                <a:spLocks noEditPoints="1"/>
              </p:cNvSpPr>
              <p:nvPr/>
            </p:nvSpPr>
            <p:spPr bwMode="auto">
              <a:xfrm>
                <a:off x="355442" y="4350695"/>
                <a:ext cx="584955" cy="588138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46" y="23"/>
                  </a:cxn>
                  <a:cxn ang="0">
                    <a:pos x="52" y="20"/>
                  </a:cxn>
                  <a:cxn ang="0">
                    <a:pos x="49" y="13"/>
                  </a:cxn>
                  <a:cxn ang="0">
                    <a:pos x="47" y="12"/>
                  </a:cxn>
                  <a:cxn ang="0">
                    <a:pos x="40" y="13"/>
                  </a:cxn>
                  <a:cxn ang="0">
                    <a:pos x="43" y="7"/>
                  </a:cxn>
                  <a:cxn ang="0">
                    <a:pos x="37" y="2"/>
                  </a:cxn>
                  <a:cxn ang="0">
                    <a:pos x="32" y="7"/>
                  </a:cxn>
                  <a:cxn ang="0">
                    <a:pos x="29" y="1"/>
                  </a:cxn>
                  <a:cxn ang="0">
                    <a:pos x="27" y="0"/>
                  </a:cxn>
                  <a:cxn ang="0">
                    <a:pos x="19" y="2"/>
                  </a:cxn>
                  <a:cxn ang="0">
                    <a:pos x="18" y="9"/>
                  </a:cxn>
                  <a:cxn ang="0">
                    <a:pos x="12" y="4"/>
                  </a:cxn>
                  <a:cxn ang="0">
                    <a:pos x="6" y="10"/>
                  </a:cxn>
                  <a:cxn ang="0">
                    <a:pos x="10" y="15"/>
                  </a:cxn>
                  <a:cxn ang="0">
                    <a:pos x="3" y="16"/>
                  </a:cxn>
                  <a:cxn ang="0">
                    <a:pos x="2" y="17"/>
                  </a:cxn>
                  <a:cxn ang="0">
                    <a:pos x="0" y="25"/>
                  </a:cxn>
                  <a:cxn ang="0">
                    <a:pos x="7" y="27"/>
                  </a:cxn>
                  <a:cxn ang="0">
                    <a:pos x="2" y="31"/>
                  </a:cxn>
                  <a:cxn ang="0">
                    <a:pos x="4" y="39"/>
                  </a:cxn>
                  <a:cxn ang="0">
                    <a:pos x="6" y="40"/>
                  </a:cxn>
                  <a:cxn ang="0">
                    <a:pos x="12" y="40"/>
                  </a:cxn>
                  <a:cxn ang="0">
                    <a:pos x="10" y="47"/>
                  </a:cxn>
                  <a:cxn ang="0">
                    <a:pos x="17" y="50"/>
                  </a:cxn>
                  <a:cxn ang="0">
                    <a:pos x="21" y="45"/>
                  </a:cxn>
                  <a:cxn ang="0">
                    <a:pos x="23" y="51"/>
                  </a:cxn>
                  <a:cxn ang="0">
                    <a:pos x="24" y="52"/>
                  </a:cxn>
                  <a:cxn ang="0">
                    <a:pos x="32" y="52"/>
                  </a:cxn>
                  <a:cxn ang="0">
                    <a:pos x="33" y="50"/>
                  </a:cxn>
                  <a:cxn ang="0">
                    <a:pos x="35" y="44"/>
                  </a:cxn>
                  <a:cxn ang="0">
                    <a:pos x="40" y="48"/>
                  </a:cxn>
                  <a:cxn ang="0">
                    <a:pos x="46" y="43"/>
                  </a:cxn>
                  <a:cxn ang="0">
                    <a:pos x="46" y="41"/>
                  </a:cxn>
                  <a:cxn ang="0">
                    <a:pos x="43" y="35"/>
                  </a:cxn>
                  <a:cxn ang="0">
                    <a:pos x="50" y="36"/>
                  </a:cxn>
                  <a:cxn ang="0">
                    <a:pos x="52" y="29"/>
                  </a:cxn>
                  <a:cxn ang="0">
                    <a:pos x="33" y="28"/>
                  </a:cxn>
                  <a:cxn ang="0">
                    <a:pos x="19" y="25"/>
                  </a:cxn>
                  <a:cxn ang="0">
                    <a:pos x="33" y="28"/>
                  </a:cxn>
                </a:cxnLst>
                <a:rect l="0" t="0" r="r" b="b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da-DK">
                  <a:solidFill>
                    <a:prstClr val="white"/>
                  </a:solidFill>
                  <a:latin typeface="Arial" charset="0"/>
                  <a:ea typeface="ＭＳ Ｐゴシック" pitchFamily="-97" charset="-128"/>
                </a:endParaRPr>
              </a:p>
            </p:txBody>
          </p:sp>
          <p:sp>
            <p:nvSpPr>
              <p:cNvPr id="28" name="Freeform 27"/>
              <p:cNvSpPr>
                <a:spLocks noEditPoints="1"/>
              </p:cNvSpPr>
              <p:nvPr/>
            </p:nvSpPr>
            <p:spPr bwMode="auto">
              <a:xfrm>
                <a:off x="840298" y="4757386"/>
                <a:ext cx="416037" cy="419205"/>
              </a:xfrm>
              <a:custGeom>
                <a:avLst/>
                <a:gdLst/>
                <a:ahLst/>
                <a:cxnLst>
                  <a:cxn ang="0">
                    <a:pos x="33" y="29"/>
                  </a:cxn>
                  <a:cxn ang="0">
                    <a:pos x="31" y="24"/>
                  </a:cxn>
                  <a:cxn ang="0">
                    <a:pos x="36" y="25"/>
                  </a:cxn>
                  <a:cxn ang="0">
                    <a:pos x="37" y="20"/>
                  </a:cxn>
                  <a:cxn ang="0">
                    <a:pos x="36" y="18"/>
                  </a:cxn>
                  <a:cxn ang="0">
                    <a:pos x="32" y="16"/>
                  </a:cxn>
                  <a:cxn ang="0">
                    <a:pos x="37" y="14"/>
                  </a:cxn>
                  <a:cxn ang="0">
                    <a:pos x="35" y="9"/>
                  </a:cxn>
                  <a:cxn ang="0">
                    <a:pos x="30" y="10"/>
                  </a:cxn>
                  <a:cxn ang="0">
                    <a:pos x="31" y="5"/>
                  </a:cxn>
                  <a:cxn ang="0">
                    <a:pos x="30" y="4"/>
                  </a:cxn>
                  <a:cxn ang="0">
                    <a:pos x="24" y="2"/>
                  </a:cxn>
                  <a:cxn ang="0">
                    <a:pos x="21" y="5"/>
                  </a:cxn>
                  <a:cxn ang="0">
                    <a:pos x="19" y="0"/>
                  </a:cxn>
                  <a:cxn ang="0">
                    <a:pos x="14" y="1"/>
                  </a:cxn>
                  <a:cxn ang="0">
                    <a:pos x="14" y="5"/>
                  </a:cxn>
                  <a:cxn ang="0">
                    <a:pos x="10" y="3"/>
                  </a:cxn>
                  <a:cxn ang="0">
                    <a:pos x="8" y="3"/>
                  </a:cxn>
                  <a:cxn ang="0">
                    <a:pos x="4" y="7"/>
                  </a:cxn>
                  <a:cxn ang="0">
                    <a:pos x="7" y="11"/>
                  </a:cxn>
                  <a:cxn ang="0">
                    <a:pos x="3" y="11"/>
                  </a:cxn>
                  <a:cxn ang="0">
                    <a:pos x="0" y="17"/>
                  </a:cxn>
                  <a:cxn ang="0">
                    <a:pos x="1" y="18"/>
                  </a:cxn>
                  <a:cxn ang="0">
                    <a:pos x="5" y="20"/>
                  </a:cxn>
                  <a:cxn ang="0">
                    <a:pos x="1" y="23"/>
                  </a:cxn>
                  <a:cxn ang="0">
                    <a:pos x="4" y="28"/>
                  </a:cxn>
                  <a:cxn ang="0">
                    <a:pos x="8" y="27"/>
                  </a:cxn>
                  <a:cxn ang="0">
                    <a:pos x="7" y="31"/>
                  </a:cxn>
                  <a:cxn ang="0">
                    <a:pos x="7" y="33"/>
                  </a:cxn>
                  <a:cxn ang="0">
                    <a:pos x="12" y="35"/>
                  </a:cxn>
                  <a:cxn ang="0">
                    <a:pos x="13" y="35"/>
                  </a:cxn>
                  <a:cxn ang="0">
                    <a:pos x="17" y="32"/>
                  </a:cxn>
                  <a:cxn ang="0">
                    <a:pos x="17" y="37"/>
                  </a:cxn>
                  <a:cxn ang="0">
                    <a:pos x="23" y="36"/>
                  </a:cxn>
                  <a:cxn ang="0">
                    <a:pos x="24" y="35"/>
                  </a:cxn>
                  <a:cxn ang="0">
                    <a:pos x="25" y="31"/>
                  </a:cxn>
                  <a:cxn ang="0">
                    <a:pos x="28" y="34"/>
                  </a:cxn>
                  <a:cxn ang="0">
                    <a:pos x="33" y="30"/>
                  </a:cxn>
                  <a:cxn ang="0">
                    <a:pos x="22" y="22"/>
                  </a:cxn>
                  <a:cxn ang="0">
                    <a:pos x="15" y="15"/>
                  </a:cxn>
                  <a:cxn ang="0">
                    <a:pos x="22" y="22"/>
                  </a:cxn>
                </a:cxnLst>
                <a:rect l="0" t="0" r="r" b="b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da-DK">
                  <a:solidFill>
                    <a:prstClr val="white"/>
                  </a:solidFill>
                  <a:latin typeface="Arial" charset="0"/>
                  <a:ea typeface="ＭＳ Ｐゴシック" pitchFamily="-97" charset="-128"/>
                </a:endParaRPr>
              </a:p>
            </p:txBody>
          </p:sp>
        </p:grpSp>
        <p:sp>
          <p:nvSpPr>
            <p:cNvPr id="26" name="Ellipse 45"/>
            <p:cNvSpPr/>
            <p:nvPr/>
          </p:nvSpPr>
          <p:spPr bwMode="auto">
            <a:xfrm>
              <a:off x="1522722" y="5158287"/>
              <a:ext cx="722017" cy="540089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lumMod val="40000"/>
                    <a:lumOff val="60000"/>
                    <a:alpha val="0"/>
                  </a:srgbClr>
                </a:gs>
                <a:gs pos="100000">
                  <a:srgbClr val="FFFCF9">
                    <a:alpha val="77000"/>
                  </a:srgbClr>
                </a:gs>
              </a:gsLst>
              <a:lin ang="16200000" scaled="0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34" name="Oval 33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6" name="Oval 35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819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6"/>
          <p:cNvGrpSpPr/>
          <p:nvPr/>
        </p:nvGrpSpPr>
        <p:grpSpPr>
          <a:xfrm>
            <a:off x="457200" y="1512960"/>
            <a:ext cx="2514600" cy="3810000"/>
            <a:chOff x="1371600" y="2819400"/>
            <a:chExt cx="2133600" cy="3810000"/>
          </a:xfrm>
        </p:grpSpPr>
        <p:sp>
          <p:nvSpPr>
            <p:cNvPr id="88" name="Rounded Rectangle 87"/>
            <p:cNvSpPr/>
            <p:nvPr/>
          </p:nvSpPr>
          <p:spPr>
            <a:xfrm>
              <a:off x="1371600" y="2819400"/>
              <a:ext cx="2133600" cy="838200"/>
            </a:xfrm>
            <a:prstGeom prst="roundRect">
              <a:avLst/>
            </a:prstGeom>
            <a:solidFill>
              <a:srgbClr val="1F487B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1371600" y="3124200"/>
              <a:ext cx="2133600" cy="3505200"/>
            </a:xfrm>
            <a:prstGeom prst="roundRect">
              <a:avLst>
                <a:gd name="adj" fmla="val 4167"/>
              </a:avLst>
            </a:prstGeom>
            <a:solidFill>
              <a:srgbClr val="F2F2F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0" name="Text Box 52"/>
            <p:cNvSpPr txBox="1">
              <a:spLocks noChangeArrowheads="1"/>
            </p:cNvSpPr>
            <p:nvPr/>
          </p:nvSpPr>
          <p:spPr bwMode="gray">
            <a:xfrm>
              <a:off x="1524000" y="3352800"/>
              <a:ext cx="1912937" cy="1631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801688">
                <a:spcBef>
                  <a:spcPct val="20000"/>
                </a:spcBef>
              </a:pPr>
              <a:r>
                <a:rPr lang="uk-UA" sz="2000" noProof="1" smtClean="0">
                  <a:solidFill>
                    <a:srgbClr val="080808"/>
                  </a:solidFill>
                </a:rPr>
                <a:t>Удосконалення організації та покращення взаємодії органів контролю</a:t>
              </a:r>
              <a:endParaRPr lang="en-US" sz="2000" noProof="1">
                <a:solidFill>
                  <a:srgbClr val="080808"/>
                </a:solidFill>
              </a:endParaRPr>
            </a:p>
          </p:txBody>
        </p:sp>
        <p:sp>
          <p:nvSpPr>
            <p:cNvPr id="91" name="Rektangel 76"/>
            <p:cNvSpPr>
              <a:spLocks noChangeArrowheads="1"/>
            </p:cNvSpPr>
            <p:nvPr/>
          </p:nvSpPr>
          <p:spPr bwMode="auto">
            <a:xfrm>
              <a:off x="1690048" y="2833049"/>
              <a:ext cx="13715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Aft>
                  <a:spcPts val="600"/>
                </a:spcAft>
              </a:pPr>
              <a:r>
                <a:rPr lang="uk-UA" sz="1600" b="1" noProof="1" smtClean="0">
                  <a:solidFill>
                    <a:srgbClr val="FFFFFF"/>
                  </a:solidFill>
                  <a:cs typeface="Arial" charset="0"/>
                </a:rPr>
                <a:t>2</a:t>
              </a:r>
              <a:endParaRPr lang="en-US" sz="1600" b="1" noProof="1">
                <a:solidFill>
                  <a:srgbClr val="FFFFFF"/>
                </a:solidFill>
                <a:cs typeface="Arial" charset="0"/>
              </a:endParaRPr>
            </a:p>
          </p:txBody>
        </p:sp>
      </p:grpSp>
      <p:grpSp>
        <p:nvGrpSpPr>
          <p:cNvPr id="3" name="Group 86"/>
          <p:cNvGrpSpPr/>
          <p:nvPr/>
        </p:nvGrpSpPr>
        <p:grpSpPr>
          <a:xfrm>
            <a:off x="3810000" y="1512960"/>
            <a:ext cx="4876800" cy="4085126"/>
            <a:chOff x="1371600" y="2819400"/>
            <a:chExt cx="2133600" cy="4085126"/>
          </a:xfrm>
        </p:grpSpPr>
        <p:sp>
          <p:nvSpPr>
            <p:cNvPr id="35" name="Rounded Rectangle 34"/>
            <p:cNvSpPr/>
            <p:nvPr/>
          </p:nvSpPr>
          <p:spPr>
            <a:xfrm>
              <a:off x="1371600" y="2819400"/>
              <a:ext cx="2133600" cy="838200"/>
            </a:xfrm>
            <a:prstGeom prst="roundRect">
              <a:avLst/>
            </a:prstGeom>
            <a:solidFill>
              <a:srgbClr val="8CACC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371600" y="3124200"/>
              <a:ext cx="2133600" cy="3505200"/>
            </a:xfrm>
            <a:prstGeom prst="roundRect">
              <a:avLst>
                <a:gd name="adj" fmla="val 4167"/>
              </a:avLst>
            </a:prstGeom>
            <a:solidFill>
              <a:srgbClr val="F2F2F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8" name="Text Box 52"/>
            <p:cNvSpPr txBox="1">
              <a:spLocks noChangeArrowheads="1"/>
            </p:cNvSpPr>
            <p:nvPr/>
          </p:nvSpPr>
          <p:spPr bwMode="gray">
            <a:xfrm>
              <a:off x="1524000" y="3205052"/>
              <a:ext cx="1912937" cy="3699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uk-UA" sz="2000" dirty="0">
                  <a:cs typeface="ＭＳ Ｐゴシック" pitchFamily="1" charset="-128"/>
                </a:rPr>
                <a:t>с</a:t>
              </a:r>
              <a:r>
                <a:rPr lang="uk-UA" sz="2000" dirty="0" smtClean="0">
                  <a:cs typeface="ＭＳ Ｐゴシック" pitchFamily="1" charset="-128"/>
                </a:rPr>
                <a:t>творення єдиного органу </a:t>
              </a:r>
              <a:r>
                <a:rPr lang="uk-UA" sz="2000" dirty="0">
                  <a:cs typeface="ＭＳ Ｐゴシック" pitchFamily="1" charset="-128"/>
                </a:rPr>
                <a:t>контролю на кордоні</a:t>
              </a:r>
              <a:endParaRPr lang="ru-RU" sz="2000" dirty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ru-RU" sz="2000" dirty="0">
                  <a:cs typeface="ＭＳ Ｐゴシック" pitchFamily="1" charset="-128"/>
                </a:rPr>
                <a:t>с</a:t>
              </a:r>
              <a:r>
                <a:rPr lang="uk-UA" sz="2000" dirty="0" smtClean="0">
                  <a:cs typeface="ＭＳ Ｐゴシック" pitchFamily="1" charset="-128"/>
                </a:rPr>
                <a:t>творення єдиної системи </a:t>
              </a:r>
              <a:r>
                <a:rPr lang="uk-UA" sz="2000" dirty="0">
                  <a:cs typeface="ＭＳ Ｐゴシック" pitchFamily="1" charset="-128"/>
                </a:rPr>
                <a:t>обміну інформацією</a:t>
              </a:r>
              <a:endParaRPr lang="ru-RU" sz="2000" dirty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uk-UA" sz="2000" dirty="0">
                  <a:cs typeface="ＭＳ Ｐゴシック" pitchFamily="1" charset="-128"/>
                </a:rPr>
                <a:t>створення системи єдиного вікна (за результатами імплементації пілотних проектів)</a:t>
              </a:r>
              <a:endParaRPr lang="en-US" sz="2000" dirty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uk-UA" sz="2000" dirty="0">
                  <a:cs typeface="ＭＳ Ｐゴシック" pitchFamily="1" charset="-128"/>
                </a:rPr>
                <a:t>в</a:t>
              </a:r>
              <a:r>
                <a:rPr lang="uk-UA" sz="2000" dirty="0" smtClean="0">
                  <a:cs typeface="ＭＳ Ｐゴシック" pitchFamily="1" charset="-128"/>
                </a:rPr>
                <a:t>становлення єдиної тарифної політики </a:t>
              </a:r>
              <a:r>
                <a:rPr lang="uk-UA" sz="2000" dirty="0">
                  <a:cs typeface="ＭＳ Ｐゴシック" pitchFamily="1" charset="-128"/>
                </a:rPr>
                <a:t>на всіх митницях країни</a:t>
              </a:r>
              <a:endParaRPr lang="ru-RU" sz="2000" dirty="0">
                <a:cs typeface="ＭＳ Ｐゴシック" pitchFamily="1" charset="-128"/>
              </a:endParaRPr>
            </a:p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endParaRPr lang="en-US" sz="1200" noProof="1">
                <a:solidFill>
                  <a:srgbClr val="080808"/>
                </a:solidFill>
              </a:endParaRPr>
            </a:p>
          </p:txBody>
        </p:sp>
        <p:sp>
          <p:nvSpPr>
            <p:cNvPr id="39" name="Rektangel 76"/>
            <p:cNvSpPr>
              <a:spLocks noChangeArrowheads="1"/>
            </p:cNvSpPr>
            <p:nvPr/>
          </p:nvSpPr>
          <p:spPr bwMode="auto">
            <a:xfrm>
              <a:off x="1690048" y="2833049"/>
              <a:ext cx="13715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Aft>
                  <a:spcPts val="600"/>
                </a:spcAft>
              </a:pPr>
              <a:r>
                <a:rPr lang="uk-UA" sz="1600" b="1" noProof="1" smtClean="0">
                  <a:cs typeface="Arial" charset="0"/>
                </a:rPr>
                <a:t>Заходи</a:t>
              </a:r>
              <a:r>
                <a:rPr lang="uk-UA" sz="1600" b="1" noProof="1" smtClean="0">
                  <a:solidFill>
                    <a:srgbClr val="FFFFFF"/>
                  </a:solidFill>
                  <a:cs typeface="Arial" charset="0"/>
                </a:rPr>
                <a:t> </a:t>
              </a:r>
              <a:endParaRPr lang="en-US" sz="1600" b="1" noProof="1">
                <a:solidFill>
                  <a:srgbClr val="FFFFFF"/>
                </a:solidFill>
                <a:cs typeface="Arial" charset="0"/>
              </a:endParaRPr>
            </a:p>
          </p:txBody>
        </p:sp>
      </p:grpSp>
      <p:sp>
        <p:nvSpPr>
          <p:cNvPr id="40" name="Højrepil 9"/>
          <p:cNvSpPr/>
          <p:nvPr/>
        </p:nvSpPr>
        <p:spPr>
          <a:xfrm>
            <a:off x="2971800" y="2286000"/>
            <a:ext cx="838200" cy="2703513"/>
          </a:xfrm>
          <a:prstGeom prst="rightArrow">
            <a:avLst>
              <a:gd name="adj1" fmla="val 78778"/>
              <a:gd name="adj2" fmla="val 86709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/>
            </a:pPr>
            <a:endParaRPr lang="da-DK">
              <a:solidFill>
                <a:prstClr val="white"/>
              </a:solidFill>
            </a:endParaRPr>
          </a:p>
        </p:txBody>
      </p:sp>
      <p:grpSp>
        <p:nvGrpSpPr>
          <p:cNvPr id="23" name="Gruppe 408"/>
          <p:cNvGrpSpPr>
            <a:grpSpLocks/>
          </p:cNvGrpSpPr>
          <p:nvPr/>
        </p:nvGrpSpPr>
        <p:grpSpPr bwMode="auto">
          <a:xfrm>
            <a:off x="5535616" y="568306"/>
            <a:ext cx="1125458" cy="1044573"/>
            <a:chOff x="3584575" y="3748087"/>
            <a:chExt cx="1966913" cy="1935163"/>
          </a:xfrm>
        </p:grpSpPr>
        <p:grpSp>
          <p:nvGrpSpPr>
            <p:cNvPr id="24" name="Gruppe 530"/>
            <p:cNvGrpSpPr>
              <a:grpSpLocks/>
            </p:cNvGrpSpPr>
            <p:nvPr/>
          </p:nvGrpSpPr>
          <p:grpSpPr bwMode="auto">
            <a:xfrm>
              <a:off x="3738563" y="3748087"/>
              <a:ext cx="1521618" cy="1519238"/>
              <a:chOff x="4018280" y="2376169"/>
              <a:chExt cx="1013460" cy="1013460"/>
            </a:xfrm>
          </p:grpSpPr>
          <p:sp>
            <p:nvSpPr>
              <p:cNvPr id="26" name="Ellipse 235"/>
              <p:cNvSpPr/>
              <p:nvPr/>
            </p:nvSpPr>
            <p:spPr>
              <a:xfrm>
                <a:off x="4018280" y="2376169"/>
                <a:ext cx="1013460" cy="1013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90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2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  <p:grpSp>
            <p:nvGrpSpPr>
              <p:cNvPr id="27" name="Gruppe 352"/>
              <p:cNvGrpSpPr>
                <a:grpSpLocks/>
              </p:cNvGrpSpPr>
              <p:nvPr/>
            </p:nvGrpSpPr>
            <p:grpSpPr bwMode="auto">
              <a:xfrm>
                <a:off x="4244617" y="2571374"/>
                <a:ext cx="525503" cy="640456"/>
                <a:chOff x="4768533" y="2411730"/>
                <a:chExt cx="406400" cy="495300"/>
              </a:xfrm>
            </p:grpSpPr>
            <p:sp>
              <p:nvSpPr>
                <p:cNvPr id="29" name="Freeform 21"/>
                <p:cNvSpPr>
                  <a:spLocks noEditPoints="1"/>
                </p:cNvSpPr>
                <p:nvPr/>
              </p:nvSpPr>
              <p:spPr bwMode="auto">
                <a:xfrm>
                  <a:off x="4768533" y="2411730"/>
                  <a:ext cx="276225" cy="390525"/>
                </a:xfrm>
                <a:custGeom>
                  <a:avLst/>
                  <a:gdLst>
                    <a:gd name="T0" fmla="*/ 2147483647 w 174"/>
                    <a:gd name="T1" fmla="*/ 2147483647 h 246"/>
                    <a:gd name="T2" fmla="*/ 2147483647 w 174"/>
                    <a:gd name="T3" fmla="*/ 0 h 246"/>
                    <a:gd name="T4" fmla="*/ 2147483647 w 174"/>
                    <a:gd name="T5" fmla="*/ 2147483647 h 246"/>
                    <a:gd name="T6" fmla="*/ 2147483647 w 174"/>
                    <a:gd name="T7" fmla="*/ 2147483647 h 246"/>
                    <a:gd name="T8" fmla="*/ 2147483647 w 174"/>
                    <a:gd name="T9" fmla="*/ 2147483647 h 246"/>
                    <a:gd name="T10" fmla="*/ 0 w 174"/>
                    <a:gd name="T11" fmla="*/ 2147483647 h 246"/>
                    <a:gd name="T12" fmla="*/ 0 w 174"/>
                    <a:gd name="T13" fmla="*/ 0 h 246"/>
                    <a:gd name="T14" fmla="*/ 2147483647 w 174"/>
                    <a:gd name="T15" fmla="*/ 0 h 246"/>
                    <a:gd name="T16" fmla="*/ 2147483647 w 174"/>
                    <a:gd name="T17" fmla="*/ 2147483647 h 246"/>
                    <a:gd name="T18" fmla="*/ 2147483647 w 174"/>
                    <a:gd name="T19" fmla="*/ 2147483647 h 246"/>
                    <a:gd name="T20" fmla="*/ 2147483647 w 174"/>
                    <a:gd name="T21" fmla="*/ 2147483647 h 246"/>
                    <a:gd name="T22" fmla="*/ 0 w 174"/>
                    <a:gd name="T23" fmla="*/ 2147483647 h 24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4"/>
                    <a:gd name="T37" fmla="*/ 0 h 246"/>
                    <a:gd name="T38" fmla="*/ 174 w 174"/>
                    <a:gd name="T39" fmla="*/ 246 h 24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4" h="246">
                      <a:moveTo>
                        <a:pt x="174" y="26"/>
                      </a:moveTo>
                      <a:lnTo>
                        <a:pt x="148" y="0"/>
                      </a:lnTo>
                      <a:lnTo>
                        <a:pt x="148" y="26"/>
                      </a:lnTo>
                      <a:lnTo>
                        <a:pt x="174" y="26"/>
                      </a:lnTo>
                      <a:close/>
                      <a:moveTo>
                        <a:pt x="0" y="246"/>
                      </a:move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36"/>
                      </a:lnTo>
                      <a:lnTo>
                        <a:pt x="174" y="36"/>
                      </a:lnTo>
                      <a:lnTo>
                        <a:pt x="174" y="246"/>
                      </a:lnTo>
                      <a:lnTo>
                        <a:pt x="0" y="246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30" name="Freeform 22"/>
                <p:cNvSpPr>
                  <a:spLocks noEditPoints="1"/>
                </p:cNvSpPr>
                <p:nvPr/>
              </p:nvSpPr>
              <p:spPr bwMode="auto">
                <a:xfrm>
                  <a:off x="4816158" y="2453005"/>
                  <a:ext cx="196850" cy="311150"/>
                </a:xfrm>
                <a:custGeom>
                  <a:avLst/>
                  <a:gdLst>
                    <a:gd name="T0" fmla="*/ 0 w 124"/>
                    <a:gd name="T1" fmla="*/ 0 h 196"/>
                    <a:gd name="T2" fmla="*/ 2147483647 w 124"/>
                    <a:gd name="T3" fmla="*/ 0 h 196"/>
                    <a:gd name="T4" fmla="*/ 2147483647 w 124"/>
                    <a:gd name="T5" fmla="*/ 2147483647 h 196"/>
                    <a:gd name="T6" fmla="*/ 0 w 124"/>
                    <a:gd name="T7" fmla="*/ 2147483647 h 196"/>
                    <a:gd name="T8" fmla="*/ 0 w 124"/>
                    <a:gd name="T9" fmla="*/ 0 h 196"/>
                    <a:gd name="T10" fmla="*/ 0 w 124"/>
                    <a:gd name="T11" fmla="*/ 0 h 196"/>
                    <a:gd name="T12" fmla="*/ 0 w 124"/>
                    <a:gd name="T13" fmla="*/ 2147483647 h 196"/>
                    <a:gd name="T14" fmla="*/ 2147483647 w 124"/>
                    <a:gd name="T15" fmla="*/ 2147483647 h 196"/>
                    <a:gd name="T16" fmla="*/ 2147483647 w 124"/>
                    <a:gd name="T17" fmla="*/ 2147483647 h 196"/>
                    <a:gd name="T18" fmla="*/ 0 w 124"/>
                    <a:gd name="T19" fmla="*/ 2147483647 h 196"/>
                    <a:gd name="T20" fmla="*/ 0 w 124"/>
                    <a:gd name="T21" fmla="*/ 2147483647 h 196"/>
                    <a:gd name="T22" fmla="*/ 0 w 124"/>
                    <a:gd name="T23" fmla="*/ 2147483647 h 196"/>
                    <a:gd name="T24" fmla="*/ 2147483647 w 124"/>
                    <a:gd name="T25" fmla="*/ 2147483647 h 196"/>
                    <a:gd name="T26" fmla="*/ 2147483647 w 124"/>
                    <a:gd name="T27" fmla="*/ 2147483647 h 196"/>
                    <a:gd name="T28" fmla="*/ 0 w 124"/>
                    <a:gd name="T29" fmla="*/ 2147483647 h 196"/>
                    <a:gd name="T30" fmla="*/ 0 w 124"/>
                    <a:gd name="T31" fmla="*/ 2147483647 h 196"/>
                    <a:gd name="T32" fmla="*/ 2147483647 w 124"/>
                    <a:gd name="T33" fmla="*/ 2147483647 h 196"/>
                    <a:gd name="T34" fmla="*/ 2147483647 w 124"/>
                    <a:gd name="T35" fmla="*/ 2147483647 h 196"/>
                    <a:gd name="T36" fmla="*/ 2147483647 w 124"/>
                    <a:gd name="T37" fmla="*/ 2147483647 h 196"/>
                    <a:gd name="T38" fmla="*/ 2147483647 w 124"/>
                    <a:gd name="T39" fmla="*/ 2147483647 h 196"/>
                    <a:gd name="T40" fmla="*/ 0 w 124"/>
                    <a:gd name="T41" fmla="*/ 2147483647 h 196"/>
                    <a:gd name="T42" fmla="*/ 0 w 124"/>
                    <a:gd name="T43" fmla="*/ 2147483647 h 196"/>
                    <a:gd name="T44" fmla="*/ 2147483647 w 124"/>
                    <a:gd name="T45" fmla="*/ 2147483647 h 196"/>
                    <a:gd name="T46" fmla="*/ 2147483647 w 124"/>
                    <a:gd name="T47" fmla="*/ 2147483647 h 196"/>
                    <a:gd name="T48" fmla="*/ 2147483647 w 124"/>
                    <a:gd name="T49" fmla="*/ 2147483647 h 196"/>
                    <a:gd name="T50" fmla="*/ 2147483647 w 124"/>
                    <a:gd name="T51" fmla="*/ 2147483647 h 196"/>
                    <a:gd name="T52" fmla="*/ 0 w 124"/>
                    <a:gd name="T53" fmla="*/ 2147483647 h 196"/>
                    <a:gd name="T54" fmla="*/ 0 w 124"/>
                    <a:gd name="T55" fmla="*/ 2147483647 h 196"/>
                    <a:gd name="T56" fmla="*/ 2147483647 w 124"/>
                    <a:gd name="T57" fmla="*/ 2147483647 h 196"/>
                    <a:gd name="T58" fmla="*/ 2147483647 w 124"/>
                    <a:gd name="T59" fmla="*/ 2147483647 h 196"/>
                    <a:gd name="T60" fmla="*/ 2147483647 w 124"/>
                    <a:gd name="T61" fmla="*/ 2147483647 h 196"/>
                    <a:gd name="T62" fmla="*/ 2147483647 w 124"/>
                    <a:gd name="T63" fmla="*/ 2147483647 h 196"/>
                    <a:gd name="T64" fmla="*/ 0 w 124"/>
                    <a:gd name="T65" fmla="*/ 2147483647 h 196"/>
                    <a:gd name="T66" fmla="*/ 0 w 124"/>
                    <a:gd name="T67" fmla="*/ 2147483647 h 196"/>
                    <a:gd name="T68" fmla="*/ 2147483647 w 124"/>
                    <a:gd name="T69" fmla="*/ 2147483647 h 196"/>
                    <a:gd name="T70" fmla="*/ 2147483647 w 124"/>
                    <a:gd name="T71" fmla="*/ 2147483647 h 196"/>
                    <a:gd name="T72" fmla="*/ 0 w 124"/>
                    <a:gd name="T73" fmla="*/ 2147483647 h 196"/>
                    <a:gd name="T74" fmla="*/ 2147483647 w 124"/>
                    <a:gd name="T75" fmla="*/ 2147483647 h 196"/>
                    <a:gd name="T76" fmla="*/ 2147483647 w 124"/>
                    <a:gd name="T77" fmla="*/ 2147483647 h 196"/>
                    <a:gd name="T78" fmla="*/ 0 w 124"/>
                    <a:gd name="T79" fmla="*/ 2147483647 h 196"/>
                    <a:gd name="T80" fmla="*/ 0 w 124"/>
                    <a:gd name="T81" fmla="*/ 2147483647 h 196"/>
                    <a:gd name="T82" fmla="*/ 0 w 124"/>
                    <a:gd name="T83" fmla="*/ 2147483647 h 196"/>
                    <a:gd name="T84" fmla="*/ 2147483647 w 124"/>
                    <a:gd name="T85" fmla="*/ 2147483647 h 196"/>
                    <a:gd name="T86" fmla="*/ 2147483647 w 124"/>
                    <a:gd name="T87" fmla="*/ 2147483647 h 196"/>
                    <a:gd name="T88" fmla="*/ 0 w 124"/>
                    <a:gd name="T89" fmla="*/ 2147483647 h 196"/>
                    <a:gd name="T90" fmla="*/ 0 w 124"/>
                    <a:gd name="T91" fmla="*/ 2147483647 h 196"/>
                    <a:gd name="T92" fmla="*/ 2147483647 w 124"/>
                    <a:gd name="T93" fmla="*/ 2147483647 h 19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24"/>
                    <a:gd name="T142" fmla="*/ 0 h 196"/>
                    <a:gd name="T143" fmla="*/ 124 w 124"/>
                    <a:gd name="T144" fmla="*/ 196 h 19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24" h="196">
                      <a:moveTo>
                        <a:pt x="0" y="0"/>
                      </a:moveTo>
                      <a:lnTo>
                        <a:pt x="94" y="0"/>
                      </a:lnTo>
                      <a:lnTo>
                        <a:pt x="94" y="8"/>
                      </a:lnTo>
                      <a:lnTo>
                        <a:pt x="0" y="8"/>
                      </a:lnTo>
                      <a:lnTo>
                        <a:pt x="0" y="0"/>
                      </a:lnTo>
                      <a:close/>
                      <a:moveTo>
                        <a:pt x="0" y="26"/>
                      </a:moveTo>
                      <a:lnTo>
                        <a:pt x="124" y="26"/>
                      </a:lnTo>
                      <a:lnTo>
                        <a:pt x="124" y="36"/>
                      </a:lnTo>
                      <a:lnTo>
                        <a:pt x="0" y="36"/>
                      </a:lnTo>
                      <a:lnTo>
                        <a:pt x="0" y="26"/>
                      </a:lnTo>
                      <a:close/>
                      <a:moveTo>
                        <a:pt x="124" y="160"/>
                      </a:moveTo>
                      <a:lnTo>
                        <a:pt x="124" y="168"/>
                      </a:lnTo>
                      <a:lnTo>
                        <a:pt x="0" y="168"/>
                      </a:lnTo>
                      <a:lnTo>
                        <a:pt x="0" y="160"/>
                      </a:lnTo>
                      <a:lnTo>
                        <a:pt x="124" y="160"/>
                      </a:lnTo>
                      <a:close/>
                      <a:moveTo>
                        <a:pt x="124" y="52"/>
                      </a:moveTo>
                      <a:lnTo>
                        <a:pt x="124" y="62"/>
                      </a:lnTo>
                      <a:lnTo>
                        <a:pt x="0" y="62"/>
                      </a:lnTo>
                      <a:lnTo>
                        <a:pt x="0" y="52"/>
                      </a:lnTo>
                      <a:lnTo>
                        <a:pt x="124" y="52"/>
                      </a:lnTo>
                      <a:close/>
                      <a:moveTo>
                        <a:pt x="124" y="106"/>
                      </a:moveTo>
                      <a:lnTo>
                        <a:pt x="124" y="116"/>
                      </a:lnTo>
                      <a:lnTo>
                        <a:pt x="0" y="116"/>
                      </a:lnTo>
                      <a:lnTo>
                        <a:pt x="0" y="106"/>
                      </a:lnTo>
                      <a:lnTo>
                        <a:pt x="124" y="106"/>
                      </a:lnTo>
                      <a:close/>
                      <a:moveTo>
                        <a:pt x="124" y="132"/>
                      </a:moveTo>
                      <a:lnTo>
                        <a:pt x="124" y="142"/>
                      </a:lnTo>
                      <a:lnTo>
                        <a:pt x="0" y="142"/>
                      </a:lnTo>
                      <a:lnTo>
                        <a:pt x="0" y="132"/>
                      </a:lnTo>
                      <a:lnTo>
                        <a:pt x="124" y="132"/>
                      </a:lnTo>
                      <a:close/>
                      <a:moveTo>
                        <a:pt x="0" y="186"/>
                      </a:moveTo>
                      <a:lnTo>
                        <a:pt x="124" y="186"/>
                      </a:lnTo>
                      <a:lnTo>
                        <a:pt x="124" y="196"/>
                      </a:lnTo>
                      <a:lnTo>
                        <a:pt x="0" y="196"/>
                      </a:lnTo>
                      <a:lnTo>
                        <a:pt x="0" y="186"/>
                      </a:lnTo>
                      <a:close/>
                      <a:moveTo>
                        <a:pt x="124" y="80"/>
                      </a:moveTo>
                      <a:lnTo>
                        <a:pt x="124" y="88"/>
                      </a:lnTo>
                      <a:lnTo>
                        <a:pt x="0" y="88"/>
                      </a:lnTo>
                      <a:lnTo>
                        <a:pt x="0" y="80"/>
                      </a:lnTo>
                      <a:lnTo>
                        <a:pt x="124" y="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31" name="Freeform 23"/>
                <p:cNvSpPr>
                  <a:spLocks noEditPoints="1"/>
                </p:cNvSpPr>
                <p:nvPr/>
              </p:nvSpPr>
              <p:spPr bwMode="auto">
                <a:xfrm>
                  <a:off x="4901883" y="2516505"/>
                  <a:ext cx="273050" cy="390525"/>
                </a:xfrm>
                <a:custGeom>
                  <a:avLst/>
                  <a:gdLst>
                    <a:gd name="T0" fmla="*/ 2147483647 w 172"/>
                    <a:gd name="T1" fmla="*/ 2147483647 h 246"/>
                    <a:gd name="T2" fmla="*/ 2147483647 w 172"/>
                    <a:gd name="T3" fmla="*/ 0 h 246"/>
                    <a:gd name="T4" fmla="*/ 2147483647 w 172"/>
                    <a:gd name="T5" fmla="*/ 2147483647 h 246"/>
                    <a:gd name="T6" fmla="*/ 2147483647 w 172"/>
                    <a:gd name="T7" fmla="*/ 2147483647 h 246"/>
                    <a:gd name="T8" fmla="*/ 2147483647 w 172"/>
                    <a:gd name="T9" fmla="*/ 2147483647 h 246"/>
                    <a:gd name="T10" fmla="*/ 0 w 172"/>
                    <a:gd name="T11" fmla="*/ 2147483647 h 246"/>
                    <a:gd name="T12" fmla="*/ 0 w 172"/>
                    <a:gd name="T13" fmla="*/ 0 h 246"/>
                    <a:gd name="T14" fmla="*/ 2147483647 w 172"/>
                    <a:gd name="T15" fmla="*/ 0 h 246"/>
                    <a:gd name="T16" fmla="*/ 2147483647 w 172"/>
                    <a:gd name="T17" fmla="*/ 2147483647 h 246"/>
                    <a:gd name="T18" fmla="*/ 2147483647 w 172"/>
                    <a:gd name="T19" fmla="*/ 2147483647 h 246"/>
                    <a:gd name="T20" fmla="*/ 2147483647 w 172"/>
                    <a:gd name="T21" fmla="*/ 2147483647 h 246"/>
                    <a:gd name="T22" fmla="*/ 0 w 172"/>
                    <a:gd name="T23" fmla="*/ 2147483647 h 24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2"/>
                    <a:gd name="T37" fmla="*/ 0 h 246"/>
                    <a:gd name="T38" fmla="*/ 172 w 172"/>
                    <a:gd name="T39" fmla="*/ 246 h 24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2" h="246">
                      <a:moveTo>
                        <a:pt x="172" y="28"/>
                      </a:moveTo>
                      <a:lnTo>
                        <a:pt x="146" y="0"/>
                      </a:lnTo>
                      <a:lnTo>
                        <a:pt x="146" y="28"/>
                      </a:lnTo>
                      <a:lnTo>
                        <a:pt x="172" y="28"/>
                      </a:lnTo>
                      <a:close/>
                      <a:moveTo>
                        <a:pt x="0" y="246"/>
                      </a:move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36"/>
                      </a:lnTo>
                      <a:lnTo>
                        <a:pt x="172" y="36"/>
                      </a:lnTo>
                      <a:lnTo>
                        <a:pt x="172" y="246"/>
                      </a:lnTo>
                      <a:lnTo>
                        <a:pt x="0" y="246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32" name="Freeform 24"/>
                <p:cNvSpPr>
                  <a:spLocks noEditPoints="1"/>
                </p:cNvSpPr>
                <p:nvPr/>
              </p:nvSpPr>
              <p:spPr bwMode="auto">
                <a:xfrm>
                  <a:off x="4946333" y="2557780"/>
                  <a:ext cx="200025" cy="307975"/>
                </a:xfrm>
                <a:custGeom>
                  <a:avLst/>
                  <a:gdLst>
                    <a:gd name="T0" fmla="*/ 0 w 126"/>
                    <a:gd name="T1" fmla="*/ 0 h 194"/>
                    <a:gd name="T2" fmla="*/ 2147483647 w 126"/>
                    <a:gd name="T3" fmla="*/ 0 h 194"/>
                    <a:gd name="T4" fmla="*/ 2147483647 w 126"/>
                    <a:gd name="T5" fmla="*/ 2147483647 h 194"/>
                    <a:gd name="T6" fmla="*/ 0 w 126"/>
                    <a:gd name="T7" fmla="*/ 2147483647 h 194"/>
                    <a:gd name="T8" fmla="*/ 0 w 126"/>
                    <a:gd name="T9" fmla="*/ 0 h 194"/>
                    <a:gd name="T10" fmla="*/ 0 w 126"/>
                    <a:gd name="T11" fmla="*/ 0 h 194"/>
                    <a:gd name="T12" fmla="*/ 0 w 126"/>
                    <a:gd name="T13" fmla="*/ 2147483647 h 194"/>
                    <a:gd name="T14" fmla="*/ 2147483647 w 126"/>
                    <a:gd name="T15" fmla="*/ 2147483647 h 194"/>
                    <a:gd name="T16" fmla="*/ 2147483647 w 126"/>
                    <a:gd name="T17" fmla="*/ 2147483647 h 194"/>
                    <a:gd name="T18" fmla="*/ 0 w 126"/>
                    <a:gd name="T19" fmla="*/ 2147483647 h 194"/>
                    <a:gd name="T20" fmla="*/ 0 w 126"/>
                    <a:gd name="T21" fmla="*/ 2147483647 h 194"/>
                    <a:gd name="T22" fmla="*/ 0 w 126"/>
                    <a:gd name="T23" fmla="*/ 2147483647 h 194"/>
                    <a:gd name="T24" fmla="*/ 2147483647 w 126"/>
                    <a:gd name="T25" fmla="*/ 2147483647 h 194"/>
                    <a:gd name="T26" fmla="*/ 2147483647 w 126"/>
                    <a:gd name="T27" fmla="*/ 2147483647 h 194"/>
                    <a:gd name="T28" fmla="*/ 0 w 126"/>
                    <a:gd name="T29" fmla="*/ 2147483647 h 194"/>
                    <a:gd name="T30" fmla="*/ 0 w 126"/>
                    <a:gd name="T31" fmla="*/ 2147483647 h 194"/>
                    <a:gd name="T32" fmla="*/ 2147483647 w 126"/>
                    <a:gd name="T33" fmla="*/ 2147483647 h 194"/>
                    <a:gd name="T34" fmla="*/ 2147483647 w 126"/>
                    <a:gd name="T35" fmla="*/ 2147483647 h 194"/>
                    <a:gd name="T36" fmla="*/ 2147483647 w 126"/>
                    <a:gd name="T37" fmla="*/ 2147483647 h 194"/>
                    <a:gd name="T38" fmla="*/ 2147483647 w 126"/>
                    <a:gd name="T39" fmla="*/ 2147483647 h 194"/>
                    <a:gd name="T40" fmla="*/ 0 w 126"/>
                    <a:gd name="T41" fmla="*/ 2147483647 h 194"/>
                    <a:gd name="T42" fmla="*/ 0 w 126"/>
                    <a:gd name="T43" fmla="*/ 2147483647 h 194"/>
                    <a:gd name="T44" fmla="*/ 2147483647 w 126"/>
                    <a:gd name="T45" fmla="*/ 2147483647 h 194"/>
                    <a:gd name="T46" fmla="*/ 2147483647 w 126"/>
                    <a:gd name="T47" fmla="*/ 2147483647 h 194"/>
                    <a:gd name="T48" fmla="*/ 2147483647 w 126"/>
                    <a:gd name="T49" fmla="*/ 2147483647 h 194"/>
                    <a:gd name="T50" fmla="*/ 2147483647 w 126"/>
                    <a:gd name="T51" fmla="*/ 2147483647 h 194"/>
                    <a:gd name="T52" fmla="*/ 0 w 126"/>
                    <a:gd name="T53" fmla="*/ 2147483647 h 194"/>
                    <a:gd name="T54" fmla="*/ 0 w 126"/>
                    <a:gd name="T55" fmla="*/ 2147483647 h 194"/>
                    <a:gd name="T56" fmla="*/ 2147483647 w 126"/>
                    <a:gd name="T57" fmla="*/ 2147483647 h 194"/>
                    <a:gd name="T58" fmla="*/ 2147483647 w 126"/>
                    <a:gd name="T59" fmla="*/ 2147483647 h 194"/>
                    <a:gd name="T60" fmla="*/ 2147483647 w 126"/>
                    <a:gd name="T61" fmla="*/ 2147483647 h 194"/>
                    <a:gd name="T62" fmla="*/ 2147483647 w 126"/>
                    <a:gd name="T63" fmla="*/ 2147483647 h 194"/>
                    <a:gd name="T64" fmla="*/ 0 w 126"/>
                    <a:gd name="T65" fmla="*/ 2147483647 h 194"/>
                    <a:gd name="T66" fmla="*/ 0 w 126"/>
                    <a:gd name="T67" fmla="*/ 2147483647 h 194"/>
                    <a:gd name="T68" fmla="*/ 2147483647 w 126"/>
                    <a:gd name="T69" fmla="*/ 2147483647 h 194"/>
                    <a:gd name="T70" fmla="*/ 2147483647 w 126"/>
                    <a:gd name="T71" fmla="*/ 2147483647 h 194"/>
                    <a:gd name="T72" fmla="*/ 0 w 126"/>
                    <a:gd name="T73" fmla="*/ 2147483647 h 194"/>
                    <a:gd name="T74" fmla="*/ 2147483647 w 126"/>
                    <a:gd name="T75" fmla="*/ 2147483647 h 194"/>
                    <a:gd name="T76" fmla="*/ 2147483647 w 126"/>
                    <a:gd name="T77" fmla="*/ 2147483647 h 194"/>
                    <a:gd name="T78" fmla="*/ 0 w 126"/>
                    <a:gd name="T79" fmla="*/ 2147483647 h 194"/>
                    <a:gd name="T80" fmla="*/ 0 w 126"/>
                    <a:gd name="T81" fmla="*/ 2147483647 h 194"/>
                    <a:gd name="T82" fmla="*/ 0 w 126"/>
                    <a:gd name="T83" fmla="*/ 2147483647 h 194"/>
                    <a:gd name="T84" fmla="*/ 2147483647 w 126"/>
                    <a:gd name="T85" fmla="*/ 2147483647 h 194"/>
                    <a:gd name="T86" fmla="*/ 2147483647 w 126"/>
                    <a:gd name="T87" fmla="*/ 2147483647 h 194"/>
                    <a:gd name="T88" fmla="*/ 0 w 126"/>
                    <a:gd name="T89" fmla="*/ 2147483647 h 194"/>
                    <a:gd name="T90" fmla="*/ 0 w 126"/>
                    <a:gd name="T91" fmla="*/ 2147483647 h 194"/>
                    <a:gd name="T92" fmla="*/ 2147483647 w 126"/>
                    <a:gd name="T93" fmla="*/ 2147483647 h 19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26"/>
                    <a:gd name="T142" fmla="*/ 0 h 194"/>
                    <a:gd name="T143" fmla="*/ 126 w 126"/>
                    <a:gd name="T144" fmla="*/ 194 h 19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26" h="194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96" y="8"/>
                      </a:lnTo>
                      <a:lnTo>
                        <a:pt x="0" y="8"/>
                      </a:lnTo>
                      <a:lnTo>
                        <a:pt x="0" y="0"/>
                      </a:lnTo>
                      <a:close/>
                      <a:moveTo>
                        <a:pt x="0" y="26"/>
                      </a:moveTo>
                      <a:lnTo>
                        <a:pt x="126" y="26"/>
                      </a:lnTo>
                      <a:lnTo>
                        <a:pt x="126" y="34"/>
                      </a:lnTo>
                      <a:lnTo>
                        <a:pt x="0" y="34"/>
                      </a:lnTo>
                      <a:lnTo>
                        <a:pt x="0" y="26"/>
                      </a:lnTo>
                      <a:close/>
                      <a:moveTo>
                        <a:pt x="126" y="160"/>
                      </a:moveTo>
                      <a:lnTo>
                        <a:pt x="126" y="168"/>
                      </a:lnTo>
                      <a:lnTo>
                        <a:pt x="0" y="168"/>
                      </a:lnTo>
                      <a:lnTo>
                        <a:pt x="0" y="160"/>
                      </a:lnTo>
                      <a:lnTo>
                        <a:pt x="126" y="160"/>
                      </a:lnTo>
                      <a:close/>
                      <a:moveTo>
                        <a:pt x="126" y="54"/>
                      </a:moveTo>
                      <a:lnTo>
                        <a:pt x="126" y="62"/>
                      </a:lnTo>
                      <a:lnTo>
                        <a:pt x="0" y="62"/>
                      </a:lnTo>
                      <a:lnTo>
                        <a:pt x="0" y="54"/>
                      </a:lnTo>
                      <a:lnTo>
                        <a:pt x="126" y="54"/>
                      </a:lnTo>
                      <a:close/>
                      <a:moveTo>
                        <a:pt x="126" y="106"/>
                      </a:moveTo>
                      <a:lnTo>
                        <a:pt x="126" y="114"/>
                      </a:lnTo>
                      <a:lnTo>
                        <a:pt x="0" y="114"/>
                      </a:lnTo>
                      <a:lnTo>
                        <a:pt x="0" y="106"/>
                      </a:lnTo>
                      <a:lnTo>
                        <a:pt x="126" y="106"/>
                      </a:lnTo>
                      <a:close/>
                      <a:moveTo>
                        <a:pt x="126" y="132"/>
                      </a:moveTo>
                      <a:lnTo>
                        <a:pt x="126" y="142"/>
                      </a:lnTo>
                      <a:lnTo>
                        <a:pt x="0" y="142"/>
                      </a:lnTo>
                      <a:lnTo>
                        <a:pt x="0" y="132"/>
                      </a:lnTo>
                      <a:lnTo>
                        <a:pt x="126" y="132"/>
                      </a:lnTo>
                      <a:close/>
                      <a:moveTo>
                        <a:pt x="0" y="186"/>
                      </a:moveTo>
                      <a:lnTo>
                        <a:pt x="126" y="186"/>
                      </a:lnTo>
                      <a:lnTo>
                        <a:pt x="126" y="194"/>
                      </a:lnTo>
                      <a:lnTo>
                        <a:pt x="0" y="194"/>
                      </a:lnTo>
                      <a:lnTo>
                        <a:pt x="0" y="186"/>
                      </a:lnTo>
                      <a:close/>
                      <a:moveTo>
                        <a:pt x="126" y="80"/>
                      </a:moveTo>
                      <a:lnTo>
                        <a:pt x="126" y="88"/>
                      </a:lnTo>
                      <a:lnTo>
                        <a:pt x="0" y="88"/>
                      </a:lnTo>
                      <a:lnTo>
                        <a:pt x="0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</p:grpSp>
          <p:sp>
            <p:nvSpPr>
              <p:cNvPr id="28" name="Ellipse 45"/>
              <p:cNvSpPr/>
              <p:nvPr/>
            </p:nvSpPr>
            <p:spPr bwMode="auto">
              <a:xfrm>
                <a:off x="4162078" y="2430178"/>
                <a:ext cx="723221" cy="540089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7000"/>
                    </a:srgbClr>
                  </a:gs>
                </a:gsLst>
                <a:lin ang="16200000" scaled="0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sp>
          <p:nvSpPr>
            <p:cNvPr id="25" name="Ellipse 395"/>
            <p:cNvSpPr/>
            <p:nvPr/>
          </p:nvSpPr>
          <p:spPr bwMode="auto">
            <a:xfrm>
              <a:off x="3584575" y="5426212"/>
              <a:ext cx="1966913" cy="257038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 err="1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33" name="Gruppe 319"/>
          <p:cNvGrpSpPr>
            <a:grpSpLocks/>
          </p:cNvGrpSpPr>
          <p:nvPr/>
        </p:nvGrpSpPr>
        <p:grpSpPr bwMode="auto">
          <a:xfrm>
            <a:off x="1062092" y="536949"/>
            <a:ext cx="1138133" cy="978204"/>
            <a:chOff x="1222058" y="5124399"/>
            <a:chExt cx="1310640" cy="1175487"/>
          </a:xfrm>
        </p:grpSpPr>
        <p:grpSp>
          <p:nvGrpSpPr>
            <p:cNvPr id="34" name="Gruppe 395"/>
            <p:cNvGrpSpPr>
              <a:grpSpLocks/>
            </p:cNvGrpSpPr>
            <p:nvPr/>
          </p:nvGrpSpPr>
          <p:grpSpPr bwMode="auto">
            <a:xfrm>
              <a:off x="1222058" y="5124399"/>
              <a:ext cx="1310640" cy="1175487"/>
              <a:chOff x="1731963" y="3937000"/>
              <a:chExt cx="2184400" cy="1959145"/>
            </a:xfrm>
          </p:grpSpPr>
          <p:grpSp>
            <p:nvGrpSpPr>
              <p:cNvPr id="44" name="Gruppe 534"/>
              <p:cNvGrpSpPr>
                <a:grpSpLocks/>
              </p:cNvGrpSpPr>
              <p:nvPr/>
            </p:nvGrpSpPr>
            <p:grpSpPr bwMode="auto">
              <a:xfrm>
                <a:off x="1731963" y="3937000"/>
                <a:ext cx="2184400" cy="1959145"/>
                <a:chOff x="1731963" y="3937000"/>
                <a:chExt cx="2184400" cy="1959145"/>
              </a:xfrm>
            </p:grpSpPr>
            <p:sp>
              <p:nvSpPr>
                <p:cNvPr id="46" name="Ellipse 264"/>
                <p:cNvSpPr/>
                <p:nvPr/>
              </p:nvSpPr>
              <p:spPr>
                <a:xfrm>
                  <a:off x="1974850" y="3937000"/>
                  <a:ext cx="1689100" cy="16891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90000"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lumMod val="2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>
                    <a:solidFill>
                      <a:sysClr val="window" lastClr="FFFFFF"/>
                    </a:solidFill>
                    <a:ea typeface="ＭＳ Ｐゴシック" pitchFamily="-97" charset="-128"/>
                  </a:endParaRPr>
                </a:p>
              </p:txBody>
            </p:sp>
            <p:sp>
              <p:nvSpPr>
                <p:cNvPr id="47" name="Ellipse 265"/>
                <p:cNvSpPr/>
                <p:nvPr/>
              </p:nvSpPr>
              <p:spPr bwMode="auto">
                <a:xfrm>
                  <a:off x="1731963" y="5610368"/>
                  <a:ext cx="2184400" cy="285777"/>
                </a:xfrm>
                <a:prstGeom prst="ellipse">
                  <a:avLst/>
                </a:prstGeom>
                <a:gradFill flip="none" rotWithShape="1">
                  <a:gsLst>
                    <a:gs pos="24000">
                      <a:sysClr val="windowText" lastClr="000000">
                        <a:alpha val="22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 err="1">
                    <a:solidFill>
                      <a:sysClr val="window" lastClr="FFFFFF"/>
                    </a:solidFill>
                    <a:ea typeface="ＭＳ Ｐゴシック" pitchFamily="-97" charset="-128"/>
                  </a:endParaRPr>
                </a:p>
              </p:txBody>
            </p:sp>
          </p:grpSp>
          <p:sp>
            <p:nvSpPr>
              <p:cNvPr id="45" name="Måne 263"/>
              <p:cNvSpPr/>
              <p:nvPr/>
            </p:nvSpPr>
            <p:spPr bwMode="auto">
              <a:xfrm rot="16552097">
                <a:off x="2393891" y="4448527"/>
                <a:ext cx="730642" cy="1611737"/>
              </a:xfrm>
              <a:prstGeom prst="moon">
                <a:avLst>
                  <a:gd name="adj" fmla="val 8311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grpSp>
          <p:nvGrpSpPr>
            <p:cNvPr id="36" name="Gruppe 67"/>
            <p:cNvGrpSpPr/>
            <p:nvPr/>
          </p:nvGrpSpPr>
          <p:grpSpPr>
            <a:xfrm>
              <a:off x="1564545" y="5372616"/>
              <a:ext cx="540536" cy="495538"/>
              <a:chOff x="355442" y="4350695"/>
              <a:chExt cx="900893" cy="825896"/>
            </a:xfrm>
            <a:solidFill>
              <a:srgbClr val="000000"/>
            </a:solidFill>
          </p:grpSpPr>
          <p:sp>
            <p:nvSpPr>
              <p:cNvPr id="42" name="Freeform 41"/>
              <p:cNvSpPr>
                <a:spLocks noEditPoints="1"/>
              </p:cNvSpPr>
              <p:nvPr/>
            </p:nvSpPr>
            <p:spPr bwMode="auto">
              <a:xfrm>
                <a:off x="355442" y="4350695"/>
                <a:ext cx="584955" cy="588138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46" y="23"/>
                  </a:cxn>
                  <a:cxn ang="0">
                    <a:pos x="52" y="20"/>
                  </a:cxn>
                  <a:cxn ang="0">
                    <a:pos x="49" y="13"/>
                  </a:cxn>
                  <a:cxn ang="0">
                    <a:pos x="47" y="12"/>
                  </a:cxn>
                  <a:cxn ang="0">
                    <a:pos x="40" y="13"/>
                  </a:cxn>
                  <a:cxn ang="0">
                    <a:pos x="43" y="7"/>
                  </a:cxn>
                  <a:cxn ang="0">
                    <a:pos x="37" y="2"/>
                  </a:cxn>
                  <a:cxn ang="0">
                    <a:pos x="32" y="7"/>
                  </a:cxn>
                  <a:cxn ang="0">
                    <a:pos x="29" y="1"/>
                  </a:cxn>
                  <a:cxn ang="0">
                    <a:pos x="27" y="0"/>
                  </a:cxn>
                  <a:cxn ang="0">
                    <a:pos x="19" y="2"/>
                  </a:cxn>
                  <a:cxn ang="0">
                    <a:pos x="18" y="9"/>
                  </a:cxn>
                  <a:cxn ang="0">
                    <a:pos x="12" y="4"/>
                  </a:cxn>
                  <a:cxn ang="0">
                    <a:pos x="6" y="10"/>
                  </a:cxn>
                  <a:cxn ang="0">
                    <a:pos x="10" y="15"/>
                  </a:cxn>
                  <a:cxn ang="0">
                    <a:pos x="3" y="16"/>
                  </a:cxn>
                  <a:cxn ang="0">
                    <a:pos x="2" y="17"/>
                  </a:cxn>
                  <a:cxn ang="0">
                    <a:pos x="0" y="25"/>
                  </a:cxn>
                  <a:cxn ang="0">
                    <a:pos x="7" y="27"/>
                  </a:cxn>
                  <a:cxn ang="0">
                    <a:pos x="2" y="31"/>
                  </a:cxn>
                  <a:cxn ang="0">
                    <a:pos x="4" y="39"/>
                  </a:cxn>
                  <a:cxn ang="0">
                    <a:pos x="6" y="40"/>
                  </a:cxn>
                  <a:cxn ang="0">
                    <a:pos x="12" y="40"/>
                  </a:cxn>
                  <a:cxn ang="0">
                    <a:pos x="10" y="47"/>
                  </a:cxn>
                  <a:cxn ang="0">
                    <a:pos x="17" y="50"/>
                  </a:cxn>
                  <a:cxn ang="0">
                    <a:pos x="21" y="45"/>
                  </a:cxn>
                  <a:cxn ang="0">
                    <a:pos x="23" y="51"/>
                  </a:cxn>
                  <a:cxn ang="0">
                    <a:pos x="24" y="52"/>
                  </a:cxn>
                  <a:cxn ang="0">
                    <a:pos x="32" y="52"/>
                  </a:cxn>
                  <a:cxn ang="0">
                    <a:pos x="33" y="50"/>
                  </a:cxn>
                  <a:cxn ang="0">
                    <a:pos x="35" y="44"/>
                  </a:cxn>
                  <a:cxn ang="0">
                    <a:pos x="40" y="48"/>
                  </a:cxn>
                  <a:cxn ang="0">
                    <a:pos x="46" y="43"/>
                  </a:cxn>
                  <a:cxn ang="0">
                    <a:pos x="46" y="41"/>
                  </a:cxn>
                  <a:cxn ang="0">
                    <a:pos x="43" y="35"/>
                  </a:cxn>
                  <a:cxn ang="0">
                    <a:pos x="50" y="36"/>
                  </a:cxn>
                  <a:cxn ang="0">
                    <a:pos x="52" y="29"/>
                  </a:cxn>
                  <a:cxn ang="0">
                    <a:pos x="33" y="28"/>
                  </a:cxn>
                  <a:cxn ang="0">
                    <a:pos x="19" y="25"/>
                  </a:cxn>
                  <a:cxn ang="0">
                    <a:pos x="33" y="28"/>
                  </a:cxn>
                </a:cxnLst>
                <a:rect l="0" t="0" r="r" b="b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da-DK">
                  <a:solidFill>
                    <a:prstClr val="white"/>
                  </a:solidFill>
                  <a:latin typeface="Arial" charset="0"/>
                  <a:ea typeface="ＭＳ Ｐゴシック" pitchFamily="-97" charset="-128"/>
                </a:endParaRPr>
              </a:p>
            </p:txBody>
          </p:sp>
          <p:sp>
            <p:nvSpPr>
              <p:cNvPr id="43" name="Freeform 42"/>
              <p:cNvSpPr>
                <a:spLocks noEditPoints="1"/>
              </p:cNvSpPr>
              <p:nvPr/>
            </p:nvSpPr>
            <p:spPr bwMode="auto">
              <a:xfrm>
                <a:off x="840298" y="4757386"/>
                <a:ext cx="416037" cy="419205"/>
              </a:xfrm>
              <a:custGeom>
                <a:avLst/>
                <a:gdLst/>
                <a:ahLst/>
                <a:cxnLst>
                  <a:cxn ang="0">
                    <a:pos x="33" y="29"/>
                  </a:cxn>
                  <a:cxn ang="0">
                    <a:pos x="31" y="24"/>
                  </a:cxn>
                  <a:cxn ang="0">
                    <a:pos x="36" y="25"/>
                  </a:cxn>
                  <a:cxn ang="0">
                    <a:pos x="37" y="20"/>
                  </a:cxn>
                  <a:cxn ang="0">
                    <a:pos x="36" y="18"/>
                  </a:cxn>
                  <a:cxn ang="0">
                    <a:pos x="32" y="16"/>
                  </a:cxn>
                  <a:cxn ang="0">
                    <a:pos x="37" y="14"/>
                  </a:cxn>
                  <a:cxn ang="0">
                    <a:pos x="35" y="9"/>
                  </a:cxn>
                  <a:cxn ang="0">
                    <a:pos x="30" y="10"/>
                  </a:cxn>
                  <a:cxn ang="0">
                    <a:pos x="31" y="5"/>
                  </a:cxn>
                  <a:cxn ang="0">
                    <a:pos x="30" y="4"/>
                  </a:cxn>
                  <a:cxn ang="0">
                    <a:pos x="24" y="2"/>
                  </a:cxn>
                  <a:cxn ang="0">
                    <a:pos x="21" y="5"/>
                  </a:cxn>
                  <a:cxn ang="0">
                    <a:pos x="19" y="0"/>
                  </a:cxn>
                  <a:cxn ang="0">
                    <a:pos x="14" y="1"/>
                  </a:cxn>
                  <a:cxn ang="0">
                    <a:pos x="14" y="5"/>
                  </a:cxn>
                  <a:cxn ang="0">
                    <a:pos x="10" y="3"/>
                  </a:cxn>
                  <a:cxn ang="0">
                    <a:pos x="8" y="3"/>
                  </a:cxn>
                  <a:cxn ang="0">
                    <a:pos x="4" y="7"/>
                  </a:cxn>
                  <a:cxn ang="0">
                    <a:pos x="7" y="11"/>
                  </a:cxn>
                  <a:cxn ang="0">
                    <a:pos x="3" y="11"/>
                  </a:cxn>
                  <a:cxn ang="0">
                    <a:pos x="0" y="17"/>
                  </a:cxn>
                  <a:cxn ang="0">
                    <a:pos x="1" y="18"/>
                  </a:cxn>
                  <a:cxn ang="0">
                    <a:pos x="5" y="20"/>
                  </a:cxn>
                  <a:cxn ang="0">
                    <a:pos x="1" y="23"/>
                  </a:cxn>
                  <a:cxn ang="0">
                    <a:pos x="4" y="28"/>
                  </a:cxn>
                  <a:cxn ang="0">
                    <a:pos x="8" y="27"/>
                  </a:cxn>
                  <a:cxn ang="0">
                    <a:pos x="7" y="31"/>
                  </a:cxn>
                  <a:cxn ang="0">
                    <a:pos x="7" y="33"/>
                  </a:cxn>
                  <a:cxn ang="0">
                    <a:pos x="12" y="35"/>
                  </a:cxn>
                  <a:cxn ang="0">
                    <a:pos x="13" y="35"/>
                  </a:cxn>
                  <a:cxn ang="0">
                    <a:pos x="17" y="32"/>
                  </a:cxn>
                  <a:cxn ang="0">
                    <a:pos x="17" y="37"/>
                  </a:cxn>
                  <a:cxn ang="0">
                    <a:pos x="23" y="36"/>
                  </a:cxn>
                  <a:cxn ang="0">
                    <a:pos x="24" y="35"/>
                  </a:cxn>
                  <a:cxn ang="0">
                    <a:pos x="25" y="31"/>
                  </a:cxn>
                  <a:cxn ang="0">
                    <a:pos x="28" y="34"/>
                  </a:cxn>
                  <a:cxn ang="0">
                    <a:pos x="33" y="30"/>
                  </a:cxn>
                  <a:cxn ang="0">
                    <a:pos x="22" y="22"/>
                  </a:cxn>
                  <a:cxn ang="0">
                    <a:pos x="15" y="15"/>
                  </a:cxn>
                  <a:cxn ang="0">
                    <a:pos x="22" y="22"/>
                  </a:cxn>
                </a:cxnLst>
                <a:rect l="0" t="0" r="r" b="b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da-DK">
                  <a:solidFill>
                    <a:prstClr val="white"/>
                  </a:solidFill>
                  <a:latin typeface="Arial" charset="0"/>
                  <a:ea typeface="ＭＳ Ｐゴシック" pitchFamily="-97" charset="-128"/>
                </a:endParaRPr>
              </a:p>
            </p:txBody>
          </p:sp>
        </p:grpSp>
        <p:sp>
          <p:nvSpPr>
            <p:cNvPr id="41" name="Ellipse 45"/>
            <p:cNvSpPr/>
            <p:nvPr/>
          </p:nvSpPr>
          <p:spPr bwMode="auto">
            <a:xfrm>
              <a:off x="1522722" y="5158287"/>
              <a:ext cx="722017" cy="540089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lumMod val="40000"/>
                    <a:lumOff val="60000"/>
                    <a:alpha val="0"/>
                  </a:srgbClr>
                </a:gs>
                <a:gs pos="100000">
                  <a:srgbClr val="FFFCF9">
                    <a:alpha val="77000"/>
                  </a:srgbClr>
                </a:gs>
              </a:gsLst>
              <a:lin ang="16200000" scaled="0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49" name="Oval 48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49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9993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6"/>
          <p:cNvGrpSpPr/>
          <p:nvPr/>
        </p:nvGrpSpPr>
        <p:grpSpPr>
          <a:xfrm>
            <a:off x="457200" y="1536924"/>
            <a:ext cx="2514600" cy="3810000"/>
            <a:chOff x="1371600" y="2819400"/>
            <a:chExt cx="2133600" cy="3810000"/>
          </a:xfrm>
        </p:grpSpPr>
        <p:sp>
          <p:nvSpPr>
            <p:cNvPr id="88" name="Rounded Rectangle 87"/>
            <p:cNvSpPr/>
            <p:nvPr/>
          </p:nvSpPr>
          <p:spPr>
            <a:xfrm>
              <a:off x="1371600" y="2819400"/>
              <a:ext cx="2133600" cy="838200"/>
            </a:xfrm>
            <a:prstGeom prst="roundRect">
              <a:avLst/>
            </a:prstGeom>
            <a:solidFill>
              <a:srgbClr val="1F487B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1371600" y="3124200"/>
              <a:ext cx="2133600" cy="3505200"/>
            </a:xfrm>
            <a:prstGeom prst="roundRect">
              <a:avLst>
                <a:gd name="adj" fmla="val 4167"/>
              </a:avLst>
            </a:prstGeom>
            <a:solidFill>
              <a:srgbClr val="F2F2F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0" name="Text Box 52"/>
            <p:cNvSpPr txBox="1">
              <a:spLocks noChangeArrowheads="1"/>
            </p:cNvSpPr>
            <p:nvPr/>
          </p:nvSpPr>
          <p:spPr bwMode="gray">
            <a:xfrm>
              <a:off x="1524000" y="3352800"/>
              <a:ext cx="1912937" cy="2000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lvl="1" defTabSz="801688">
                <a:spcBef>
                  <a:spcPct val="20000"/>
                </a:spcBef>
              </a:pPr>
              <a:r>
                <a:rPr lang="uk-UA" sz="2000" noProof="1" smtClean="0">
                  <a:solidFill>
                    <a:srgbClr val="080808"/>
                  </a:solidFill>
                </a:rPr>
                <a:t>Автоматизація процедур - </a:t>
              </a:r>
              <a:r>
                <a:rPr lang="uk-UA" sz="2000" dirty="0">
                  <a:cs typeface="ＭＳ Ｐゴシック" pitchFamily="1" charset="-128"/>
                </a:rPr>
                <a:t>мінімізація “людського фактору” </a:t>
              </a:r>
              <a:endParaRPr lang="ru-RU" sz="2000" dirty="0">
                <a:cs typeface="ＭＳ Ｐゴシック" pitchFamily="1" charset="-128"/>
              </a:endParaRPr>
            </a:p>
            <a:p>
              <a:pPr defTabSz="801688">
                <a:spcBef>
                  <a:spcPct val="20000"/>
                </a:spcBef>
              </a:pPr>
              <a:endParaRPr lang="en-US" sz="2000" noProof="1">
                <a:solidFill>
                  <a:srgbClr val="080808"/>
                </a:solidFill>
              </a:endParaRPr>
            </a:p>
          </p:txBody>
        </p:sp>
        <p:sp>
          <p:nvSpPr>
            <p:cNvPr id="91" name="Rektangel 76"/>
            <p:cNvSpPr>
              <a:spLocks noChangeArrowheads="1"/>
            </p:cNvSpPr>
            <p:nvPr/>
          </p:nvSpPr>
          <p:spPr bwMode="auto">
            <a:xfrm>
              <a:off x="1690048" y="2833049"/>
              <a:ext cx="13715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Aft>
                  <a:spcPts val="600"/>
                </a:spcAft>
              </a:pPr>
              <a:r>
                <a:rPr lang="en-GB" sz="1600" b="1" noProof="1">
                  <a:solidFill>
                    <a:srgbClr val="FFFFFF"/>
                  </a:solidFill>
                  <a:cs typeface="Arial" charset="0"/>
                </a:rPr>
                <a:t>3</a:t>
              </a:r>
              <a:endParaRPr lang="en-US" sz="1600" b="1" noProof="1">
                <a:solidFill>
                  <a:srgbClr val="FFFFFF"/>
                </a:solidFill>
                <a:cs typeface="Arial" charset="0"/>
              </a:endParaRPr>
            </a:p>
          </p:txBody>
        </p:sp>
      </p:grpSp>
      <p:grpSp>
        <p:nvGrpSpPr>
          <p:cNvPr id="3" name="Group 86"/>
          <p:cNvGrpSpPr/>
          <p:nvPr/>
        </p:nvGrpSpPr>
        <p:grpSpPr>
          <a:xfrm>
            <a:off x="3810000" y="1536924"/>
            <a:ext cx="4876800" cy="3810000"/>
            <a:chOff x="1371600" y="2819400"/>
            <a:chExt cx="2133600" cy="3810000"/>
          </a:xfrm>
          <a:effectLst/>
        </p:grpSpPr>
        <p:sp>
          <p:nvSpPr>
            <p:cNvPr id="35" name="Rounded Rectangle 34"/>
            <p:cNvSpPr/>
            <p:nvPr/>
          </p:nvSpPr>
          <p:spPr>
            <a:xfrm>
              <a:off x="1371600" y="2819400"/>
              <a:ext cx="2133600" cy="838200"/>
            </a:xfrm>
            <a:prstGeom prst="roundRect">
              <a:avLst/>
            </a:prstGeom>
            <a:solidFill>
              <a:srgbClr val="8CACC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371600" y="3124200"/>
              <a:ext cx="2133600" cy="3505200"/>
            </a:xfrm>
            <a:prstGeom prst="roundRect">
              <a:avLst>
                <a:gd name="adj" fmla="val 4167"/>
              </a:avLst>
            </a:prstGeom>
            <a:solidFill>
              <a:srgbClr val="F2F2F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38" name="Text Box 52"/>
            <p:cNvSpPr txBox="1">
              <a:spLocks noChangeArrowheads="1"/>
            </p:cNvSpPr>
            <p:nvPr/>
          </p:nvSpPr>
          <p:spPr bwMode="gray">
            <a:xfrm>
              <a:off x="1524000" y="3352800"/>
              <a:ext cx="1912937" cy="28130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60363" indent="-360363">
                <a:buFont typeface="Arial" panose="020B0604020202020204" pitchFamily="34" charset="0"/>
                <a:buChar char="•"/>
              </a:pPr>
              <a:r>
                <a:rPr lang="ru-RU" sz="2000" dirty="0" smtClean="0"/>
                <a:t>с</a:t>
              </a:r>
              <a:r>
                <a:rPr lang="uk-UA" sz="2000" dirty="0" smtClean="0"/>
                <a:t>творення системи </a:t>
              </a:r>
              <a:r>
                <a:rPr lang="uk-UA" sz="2000" dirty="0"/>
                <a:t>обміну інформацією (даними) між органами контролю</a:t>
              </a:r>
              <a:endParaRPr lang="ru-RU" sz="2000" dirty="0"/>
            </a:p>
            <a:p>
              <a:pPr marL="360363" indent="-360363">
                <a:buFont typeface="Arial" panose="020B0604020202020204" pitchFamily="34" charset="0"/>
                <a:buChar char="•"/>
              </a:pPr>
              <a:r>
                <a:rPr lang="ru-RU" sz="2000" dirty="0"/>
                <a:t>с</a:t>
              </a:r>
              <a:r>
                <a:rPr lang="uk-UA" sz="2000" dirty="0" smtClean="0"/>
                <a:t>творення системи </a:t>
              </a:r>
              <a:r>
                <a:rPr lang="uk-UA" sz="2000" dirty="0"/>
                <a:t>управління ризиками</a:t>
              </a:r>
              <a:endParaRPr lang="ru-RU" sz="2000" dirty="0"/>
            </a:p>
            <a:p>
              <a:pPr marL="360363" indent="-360363">
                <a:buFont typeface="Arial" panose="020B0604020202020204" pitchFamily="34" charset="0"/>
                <a:buChar char="•"/>
              </a:pPr>
              <a:r>
                <a:rPr lang="ru-RU" sz="2000" dirty="0"/>
                <a:t>ф</a:t>
              </a:r>
              <a:r>
                <a:rPr lang="uk-UA" sz="2000" dirty="0" smtClean="0"/>
                <a:t>ормування системи </a:t>
              </a:r>
              <a:r>
                <a:rPr lang="uk-UA" sz="2000" dirty="0"/>
                <a:t>подання і оброблення документації до прибуття вантажу</a:t>
              </a:r>
              <a:endParaRPr lang="ru-RU" sz="2000" dirty="0"/>
            </a:p>
            <a:p>
              <a:pPr marL="171450" indent="-171450" defTabSz="801688">
                <a:spcBef>
                  <a:spcPct val="20000"/>
                </a:spcBef>
                <a:buFont typeface="Arial"/>
                <a:buChar char="•"/>
              </a:pPr>
              <a:endParaRPr lang="en-US" sz="1400" noProof="1">
                <a:solidFill>
                  <a:srgbClr val="080808"/>
                </a:solidFill>
              </a:endParaRPr>
            </a:p>
          </p:txBody>
        </p:sp>
        <p:sp>
          <p:nvSpPr>
            <p:cNvPr id="39" name="Rektangel 76"/>
            <p:cNvSpPr>
              <a:spLocks noChangeArrowheads="1"/>
            </p:cNvSpPr>
            <p:nvPr/>
          </p:nvSpPr>
          <p:spPr bwMode="auto">
            <a:xfrm>
              <a:off x="1690048" y="2833049"/>
              <a:ext cx="137159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defTabSz="914400">
                <a:spcAft>
                  <a:spcPts val="600"/>
                </a:spcAft>
              </a:pPr>
              <a:r>
                <a:rPr lang="uk-UA" sz="1600" b="1" noProof="1" smtClean="0">
                  <a:cs typeface="Arial" charset="0"/>
                </a:rPr>
                <a:t>Заходи</a:t>
              </a:r>
              <a:r>
                <a:rPr lang="uk-UA" sz="1600" b="1" noProof="1" smtClean="0">
                  <a:solidFill>
                    <a:srgbClr val="FFFFFF"/>
                  </a:solidFill>
                  <a:cs typeface="Arial" charset="0"/>
                </a:rPr>
                <a:t> </a:t>
              </a:r>
              <a:endParaRPr lang="en-US" sz="1600" b="1" noProof="1">
                <a:solidFill>
                  <a:srgbClr val="FFFFFF"/>
                </a:solidFill>
                <a:cs typeface="Arial" charset="0"/>
              </a:endParaRPr>
            </a:p>
          </p:txBody>
        </p:sp>
      </p:grpSp>
      <p:sp>
        <p:nvSpPr>
          <p:cNvPr id="40" name="Højrepil 9"/>
          <p:cNvSpPr/>
          <p:nvPr/>
        </p:nvSpPr>
        <p:spPr>
          <a:xfrm>
            <a:off x="2971800" y="2286000"/>
            <a:ext cx="838200" cy="2703513"/>
          </a:xfrm>
          <a:prstGeom prst="rightArrow">
            <a:avLst>
              <a:gd name="adj1" fmla="val 78778"/>
              <a:gd name="adj2" fmla="val 86709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/>
            </a:pPr>
            <a:endParaRPr lang="da-DK">
              <a:solidFill>
                <a:prstClr val="white"/>
              </a:solidFill>
            </a:endParaRPr>
          </a:p>
        </p:txBody>
      </p:sp>
      <p:grpSp>
        <p:nvGrpSpPr>
          <p:cNvPr id="23" name="Gruppe 408"/>
          <p:cNvGrpSpPr>
            <a:grpSpLocks/>
          </p:cNvGrpSpPr>
          <p:nvPr/>
        </p:nvGrpSpPr>
        <p:grpSpPr bwMode="auto">
          <a:xfrm>
            <a:off x="5535616" y="592270"/>
            <a:ext cx="1125458" cy="1044573"/>
            <a:chOff x="3584575" y="3748087"/>
            <a:chExt cx="1966913" cy="1935163"/>
          </a:xfrm>
        </p:grpSpPr>
        <p:grpSp>
          <p:nvGrpSpPr>
            <p:cNvPr id="24" name="Gruppe 530"/>
            <p:cNvGrpSpPr>
              <a:grpSpLocks/>
            </p:cNvGrpSpPr>
            <p:nvPr/>
          </p:nvGrpSpPr>
          <p:grpSpPr bwMode="auto">
            <a:xfrm>
              <a:off x="3738563" y="3748087"/>
              <a:ext cx="1521618" cy="1519238"/>
              <a:chOff x="4018280" y="2376169"/>
              <a:chExt cx="1013460" cy="1013460"/>
            </a:xfrm>
          </p:grpSpPr>
          <p:sp>
            <p:nvSpPr>
              <p:cNvPr id="26" name="Ellipse 235"/>
              <p:cNvSpPr/>
              <p:nvPr/>
            </p:nvSpPr>
            <p:spPr>
              <a:xfrm>
                <a:off x="4018280" y="2376169"/>
                <a:ext cx="1013460" cy="10134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90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2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  <p:grpSp>
            <p:nvGrpSpPr>
              <p:cNvPr id="27" name="Gruppe 352"/>
              <p:cNvGrpSpPr>
                <a:grpSpLocks/>
              </p:cNvGrpSpPr>
              <p:nvPr/>
            </p:nvGrpSpPr>
            <p:grpSpPr bwMode="auto">
              <a:xfrm>
                <a:off x="4244617" y="2571374"/>
                <a:ext cx="525503" cy="640456"/>
                <a:chOff x="4768533" y="2411730"/>
                <a:chExt cx="406400" cy="495300"/>
              </a:xfrm>
            </p:grpSpPr>
            <p:sp>
              <p:nvSpPr>
                <p:cNvPr id="29" name="Freeform 21"/>
                <p:cNvSpPr>
                  <a:spLocks noEditPoints="1"/>
                </p:cNvSpPr>
                <p:nvPr/>
              </p:nvSpPr>
              <p:spPr bwMode="auto">
                <a:xfrm>
                  <a:off x="4768533" y="2411730"/>
                  <a:ext cx="276225" cy="390525"/>
                </a:xfrm>
                <a:custGeom>
                  <a:avLst/>
                  <a:gdLst>
                    <a:gd name="T0" fmla="*/ 2147483647 w 174"/>
                    <a:gd name="T1" fmla="*/ 2147483647 h 246"/>
                    <a:gd name="T2" fmla="*/ 2147483647 w 174"/>
                    <a:gd name="T3" fmla="*/ 0 h 246"/>
                    <a:gd name="T4" fmla="*/ 2147483647 w 174"/>
                    <a:gd name="T5" fmla="*/ 2147483647 h 246"/>
                    <a:gd name="T6" fmla="*/ 2147483647 w 174"/>
                    <a:gd name="T7" fmla="*/ 2147483647 h 246"/>
                    <a:gd name="T8" fmla="*/ 2147483647 w 174"/>
                    <a:gd name="T9" fmla="*/ 2147483647 h 246"/>
                    <a:gd name="T10" fmla="*/ 0 w 174"/>
                    <a:gd name="T11" fmla="*/ 2147483647 h 246"/>
                    <a:gd name="T12" fmla="*/ 0 w 174"/>
                    <a:gd name="T13" fmla="*/ 0 h 246"/>
                    <a:gd name="T14" fmla="*/ 2147483647 w 174"/>
                    <a:gd name="T15" fmla="*/ 0 h 246"/>
                    <a:gd name="T16" fmla="*/ 2147483647 w 174"/>
                    <a:gd name="T17" fmla="*/ 2147483647 h 246"/>
                    <a:gd name="T18" fmla="*/ 2147483647 w 174"/>
                    <a:gd name="T19" fmla="*/ 2147483647 h 246"/>
                    <a:gd name="T20" fmla="*/ 2147483647 w 174"/>
                    <a:gd name="T21" fmla="*/ 2147483647 h 246"/>
                    <a:gd name="T22" fmla="*/ 0 w 174"/>
                    <a:gd name="T23" fmla="*/ 2147483647 h 24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4"/>
                    <a:gd name="T37" fmla="*/ 0 h 246"/>
                    <a:gd name="T38" fmla="*/ 174 w 174"/>
                    <a:gd name="T39" fmla="*/ 246 h 24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4" h="246">
                      <a:moveTo>
                        <a:pt x="174" y="26"/>
                      </a:moveTo>
                      <a:lnTo>
                        <a:pt x="148" y="0"/>
                      </a:lnTo>
                      <a:lnTo>
                        <a:pt x="148" y="26"/>
                      </a:lnTo>
                      <a:lnTo>
                        <a:pt x="174" y="26"/>
                      </a:lnTo>
                      <a:close/>
                      <a:moveTo>
                        <a:pt x="0" y="246"/>
                      </a:move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36"/>
                      </a:lnTo>
                      <a:lnTo>
                        <a:pt x="174" y="36"/>
                      </a:lnTo>
                      <a:lnTo>
                        <a:pt x="174" y="246"/>
                      </a:lnTo>
                      <a:lnTo>
                        <a:pt x="0" y="246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30" name="Freeform 22"/>
                <p:cNvSpPr>
                  <a:spLocks noEditPoints="1"/>
                </p:cNvSpPr>
                <p:nvPr/>
              </p:nvSpPr>
              <p:spPr bwMode="auto">
                <a:xfrm>
                  <a:off x="4816158" y="2453005"/>
                  <a:ext cx="196850" cy="311150"/>
                </a:xfrm>
                <a:custGeom>
                  <a:avLst/>
                  <a:gdLst>
                    <a:gd name="T0" fmla="*/ 0 w 124"/>
                    <a:gd name="T1" fmla="*/ 0 h 196"/>
                    <a:gd name="T2" fmla="*/ 2147483647 w 124"/>
                    <a:gd name="T3" fmla="*/ 0 h 196"/>
                    <a:gd name="T4" fmla="*/ 2147483647 w 124"/>
                    <a:gd name="T5" fmla="*/ 2147483647 h 196"/>
                    <a:gd name="T6" fmla="*/ 0 w 124"/>
                    <a:gd name="T7" fmla="*/ 2147483647 h 196"/>
                    <a:gd name="T8" fmla="*/ 0 w 124"/>
                    <a:gd name="T9" fmla="*/ 0 h 196"/>
                    <a:gd name="T10" fmla="*/ 0 w 124"/>
                    <a:gd name="T11" fmla="*/ 0 h 196"/>
                    <a:gd name="T12" fmla="*/ 0 w 124"/>
                    <a:gd name="T13" fmla="*/ 2147483647 h 196"/>
                    <a:gd name="T14" fmla="*/ 2147483647 w 124"/>
                    <a:gd name="T15" fmla="*/ 2147483647 h 196"/>
                    <a:gd name="T16" fmla="*/ 2147483647 w 124"/>
                    <a:gd name="T17" fmla="*/ 2147483647 h 196"/>
                    <a:gd name="T18" fmla="*/ 0 w 124"/>
                    <a:gd name="T19" fmla="*/ 2147483647 h 196"/>
                    <a:gd name="T20" fmla="*/ 0 w 124"/>
                    <a:gd name="T21" fmla="*/ 2147483647 h 196"/>
                    <a:gd name="T22" fmla="*/ 0 w 124"/>
                    <a:gd name="T23" fmla="*/ 2147483647 h 196"/>
                    <a:gd name="T24" fmla="*/ 2147483647 w 124"/>
                    <a:gd name="T25" fmla="*/ 2147483647 h 196"/>
                    <a:gd name="T26" fmla="*/ 2147483647 w 124"/>
                    <a:gd name="T27" fmla="*/ 2147483647 h 196"/>
                    <a:gd name="T28" fmla="*/ 0 w 124"/>
                    <a:gd name="T29" fmla="*/ 2147483647 h 196"/>
                    <a:gd name="T30" fmla="*/ 0 w 124"/>
                    <a:gd name="T31" fmla="*/ 2147483647 h 196"/>
                    <a:gd name="T32" fmla="*/ 2147483647 w 124"/>
                    <a:gd name="T33" fmla="*/ 2147483647 h 196"/>
                    <a:gd name="T34" fmla="*/ 2147483647 w 124"/>
                    <a:gd name="T35" fmla="*/ 2147483647 h 196"/>
                    <a:gd name="T36" fmla="*/ 2147483647 w 124"/>
                    <a:gd name="T37" fmla="*/ 2147483647 h 196"/>
                    <a:gd name="T38" fmla="*/ 2147483647 w 124"/>
                    <a:gd name="T39" fmla="*/ 2147483647 h 196"/>
                    <a:gd name="T40" fmla="*/ 0 w 124"/>
                    <a:gd name="T41" fmla="*/ 2147483647 h 196"/>
                    <a:gd name="T42" fmla="*/ 0 w 124"/>
                    <a:gd name="T43" fmla="*/ 2147483647 h 196"/>
                    <a:gd name="T44" fmla="*/ 2147483647 w 124"/>
                    <a:gd name="T45" fmla="*/ 2147483647 h 196"/>
                    <a:gd name="T46" fmla="*/ 2147483647 w 124"/>
                    <a:gd name="T47" fmla="*/ 2147483647 h 196"/>
                    <a:gd name="T48" fmla="*/ 2147483647 w 124"/>
                    <a:gd name="T49" fmla="*/ 2147483647 h 196"/>
                    <a:gd name="T50" fmla="*/ 2147483647 w 124"/>
                    <a:gd name="T51" fmla="*/ 2147483647 h 196"/>
                    <a:gd name="T52" fmla="*/ 0 w 124"/>
                    <a:gd name="T53" fmla="*/ 2147483647 h 196"/>
                    <a:gd name="T54" fmla="*/ 0 w 124"/>
                    <a:gd name="T55" fmla="*/ 2147483647 h 196"/>
                    <a:gd name="T56" fmla="*/ 2147483647 w 124"/>
                    <a:gd name="T57" fmla="*/ 2147483647 h 196"/>
                    <a:gd name="T58" fmla="*/ 2147483647 w 124"/>
                    <a:gd name="T59" fmla="*/ 2147483647 h 196"/>
                    <a:gd name="T60" fmla="*/ 2147483647 w 124"/>
                    <a:gd name="T61" fmla="*/ 2147483647 h 196"/>
                    <a:gd name="T62" fmla="*/ 2147483647 w 124"/>
                    <a:gd name="T63" fmla="*/ 2147483647 h 196"/>
                    <a:gd name="T64" fmla="*/ 0 w 124"/>
                    <a:gd name="T65" fmla="*/ 2147483647 h 196"/>
                    <a:gd name="T66" fmla="*/ 0 w 124"/>
                    <a:gd name="T67" fmla="*/ 2147483647 h 196"/>
                    <a:gd name="T68" fmla="*/ 2147483647 w 124"/>
                    <a:gd name="T69" fmla="*/ 2147483647 h 196"/>
                    <a:gd name="T70" fmla="*/ 2147483647 w 124"/>
                    <a:gd name="T71" fmla="*/ 2147483647 h 196"/>
                    <a:gd name="T72" fmla="*/ 0 w 124"/>
                    <a:gd name="T73" fmla="*/ 2147483647 h 196"/>
                    <a:gd name="T74" fmla="*/ 2147483647 w 124"/>
                    <a:gd name="T75" fmla="*/ 2147483647 h 196"/>
                    <a:gd name="T76" fmla="*/ 2147483647 w 124"/>
                    <a:gd name="T77" fmla="*/ 2147483647 h 196"/>
                    <a:gd name="T78" fmla="*/ 0 w 124"/>
                    <a:gd name="T79" fmla="*/ 2147483647 h 196"/>
                    <a:gd name="T80" fmla="*/ 0 w 124"/>
                    <a:gd name="T81" fmla="*/ 2147483647 h 196"/>
                    <a:gd name="T82" fmla="*/ 0 w 124"/>
                    <a:gd name="T83" fmla="*/ 2147483647 h 196"/>
                    <a:gd name="T84" fmla="*/ 2147483647 w 124"/>
                    <a:gd name="T85" fmla="*/ 2147483647 h 196"/>
                    <a:gd name="T86" fmla="*/ 2147483647 w 124"/>
                    <a:gd name="T87" fmla="*/ 2147483647 h 196"/>
                    <a:gd name="T88" fmla="*/ 0 w 124"/>
                    <a:gd name="T89" fmla="*/ 2147483647 h 196"/>
                    <a:gd name="T90" fmla="*/ 0 w 124"/>
                    <a:gd name="T91" fmla="*/ 2147483647 h 196"/>
                    <a:gd name="T92" fmla="*/ 2147483647 w 124"/>
                    <a:gd name="T93" fmla="*/ 2147483647 h 19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24"/>
                    <a:gd name="T142" fmla="*/ 0 h 196"/>
                    <a:gd name="T143" fmla="*/ 124 w 124"/>
                    <a:gd name="T144" fmla="*/ 196 h 19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24" h="196">
                      <a:moveTo>
                        <a:pt x="0" y="0"/>
                      </a:moveTo>
                      <a:lnTo>
                        <a:pt x="94" y="0"/>
                      </a:lnTo>
                      <a:lnTo>
                        <a:pt x="94" y="8"/>
                      </a:lnTo>
                      <a:lnTo>
                        <a:pt x="0" y="8"/>
                      </a:lnTo>
                      <a:lnTo>
                        <a:pt x="0" y="0"/>
                      </a:lnTo>
                      <a:close/>
                      <a:moveTo>
                        <a:pt x="0" y="26"/>
                      </a:moveTo>
                      <a:lnTo>
                        <a:pt x="124" y="26"/>
                      </a:lnTo>
                      <a:lnTo>
                        <a:pt x="124" y="36"/>
                      </a:lnTo>
                      <a:lnTo>
                        <a:pt x="0" y="36"/>
                      </a:lnTo>
                      <a:lnTo>
                        <a:pt x="0" y="26"/>
                      </a:lnTo>
                      <a:close/>
                      <a:moveTo>
                        <a:pt x="124" y="160"/>
                      </a:moveTo>
                      <a:lnTo>
                        <a:pt x="124" y="168"/>
                      </a:lnTo>
                      <a:lnTo>
                        <a:pt x="0" y="168"/>
                      </a:lnTo>
                      <a:lnTo>
                        <a:pt x="0" y="160"/>
                      </a:lnTo>
                      <a:lnTo>
                        <a:pt x="124" y="160"/>
                      </a:lnTo>
                      <a:close/>
                      <a:moveTo>
                        <a:pt x="124" y="52"/>
                      </a:moveTo>
                      <a:lnTo>
                        <a:pt x="124" y="62"/>
                      </a:lnTo>
                      <a:lnTo>
                        <a:pt x="0" y="62"/>
                      </a:lnTo>
                      <a:lnTo>
                        <a:pt x="0" y="52"/>
                      </a:lnTo>
                      <a:lnTo>
                        <a:pt x="124" y="52"/>
                      </a:lnTo>
                      <a:close/>
                      <a:moveTo>
                        <a:pt x="124" y="106"/>
                      </a:moveTo>
                      <a:lnTo>
                        <a:pt x="124" y="116"/>
                      </a:lnTo>
                      <a:lnTo>
                        <a:pt x="0" y="116"/>
                      </a:lnTo>
                      <a:lnTo>
                        <a:pt x="0" y="106"/>
                      </a:lnTo>
                      <a:lnTo>
                        <a:pt x="124" y="106"/>
                      </a:lnTo>
                      <a:close/>
                      <a:moveTo>
                        <a:pt x="124" y="132"/>
                      </a:moveTo>
                      <a:lnTo>
                        <a:pt x="124" y="142"/>
                      </a:lnTo>
                      <a:lnTo>
                        <a:pt x="0" y="142"/>
                      </a:lnTo>
                      <a:lnTo>
                        <a:pt x="0" y="132"/>
                      </a:lnTo>
                      <a:lnTo>
                        <a:pt x="124" y="132"/>
                      </a:lnTo>
                      <a:close/>
                      <a:moveTo>
                        <a:pt x="0" y="186"/>
                      </a:moveTo>
                      <a:lnTo>
                        <a:pt x="124" y="186"/>
                      </a:lnTo>
                      <a:lnTo>
                        <a:pt x="124" y="196"/>
                      </a:lnTo>
                      <a:lnTo>
                        <a:pt x="0" y="196"/>
                      </a:lnTo>
                      <a:lnTo>
                        <a:pt x="0" y="186"/>
                      </a:lnTo>
                      <a:close/>
                      <a:moveTo>
                        <a:pt x="124" y="80"/>
                      </a:moveTo>
                      <a:lnTo>
                        <a:pt x="124" y="88"/>
                      </a:lnTo>
                      <a:lnTo>
                        <a:pt x="0" y="88"/>
                      </a:lnTo>
                      <a:lnTo>
                        <a:pt x="0" y="80"/>
                      </a:lnTo>
                      <a:lnTo>
                        <a:pt x="124" y="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31" name="Freeform 23"/>
                <p:cNvSpPr>
                  <a:spLocks noEditPoints="1"/>
                </p:cNvSpPr>
                <p:nvPr/>
              </p:nvSpPr>
              <p:spPr bwMode="auto">
                <a:xfrm>
                  <a:off x="4901883" y="2516505"/>
                  <a:ext cx="273050" cy="390525"/>
                </a:xfrm>
                <a:custGeom>
                  <a:avLst/>
                  <a:gdLst>
                    <a:gd name="T0" fmla="*/ 2147483647 w 172"/>
                    <a:gd name="T1" fmla="*/ 2147483647 h 246"/>
                    <a:gd name="T2" fmla="*/ 2147483647 w 172"/>
                    <a:gd name="T3" fmla="*/ 0 h 246"/>
                    <a:gd name="T4" fmla="*/ 2147483647 w 172"/>
                    <a:gd name="T5" fmla="*/ 2147483647 h 246"/>
                    <a:gd name="T6" fmla="*/ 2147483647 w 172"/>
                    <a:gd name="T7" fmla="*/ 2147483647 h 246"/>
                    <a:gd name="T8" fmla="*/ 2147483647 w 172"/>
                    <a:gd name="T9" fmla="*/ 2147483647 h 246"/>
                    <a:gd name="T10" fmla="*/ 0 w 172"/>
                    <a:gd name="T11" fmla="*/ 2147483647 h 246"/>
                    <a:gd name="T12" fmla="*/ 0 w 172"/>
                    <a:gd name="T13" fmla="*/ 0 h 246"/>
                    <a:gd name="T14" fmla="*/ 2147483647 w 172"/>
                    <a:gd name="T15" fmla="*/ 0 h 246"/>
                    <a:gd name="T16" fmla="*/ 2147483647 w 172"/>
                    <a:gd name="T17" fmla="*/ 2147483647 h 246"/>
                    <a:gd name="T18" fmla="*/ 2147483647 w 172"/>
                    <a:gd name="T19" fmla="*/ 2147483647 h 246"/>
                    <a:gd name="T20" fmla="*/ 2147483647 w 172"/>
                    <a:gd name="T21" fmla="*/ 2147483647 h 246"/>
                    <a:gd name="T22" fmla="*/ 0 w 172"/>
                    <a:gd name="T23" fmla="*/ 2147483647 h 24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2"/>
                    <a:gd name="T37" fmla="*/ 0 h 246"/>
                    <a:gd name="T38" fmla="*/ 172 w 172"/>
                    <a:gd name="T39" fmla="*/ 246 h 24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2" h="246">
                      <a:moveTo>
                        <a:pt x="172" y="28"/>
                      </a:moveTo>
                      <a:lnTo>
                        <a:pt x="146" y="0"/>
                      </a:lnTo>
                      <a:lnTo>
                        <a:pt x="146" y="28"/>
                      </a:lnTo>
                      <a:lnTo>
                        <a:pt x="172" y="28"/>
                      </a:lnTo>
                      <a:close/>
                      <a:moveTo>
                        <a:pt x="0" y="246"/>
                      </a:moveTo>
                      <a:lnTo>
                        <a:pt x="0" y="0"/>
                      </a:lnTo>
                      <a:lnTo>
                        <a:pt x="138" y="0"/>
                      </a:lnTo>
                      <a:lnTo>
                        <a:pt x="138" y="36"/>
                      </a:lnTo>
                      <a:lnTo>
                        <a:pt x="172" y="36"/>
                      </a:lnTo>
                      <a:lnTo>
                        <a:pt x="172" y="246"/>
                      </a:lnTo>
                      <a:lnTo>
                        <a:pt x="0" y="246"/>
                      </a:lnTo>
                      <a:close/>
                    </a:path>
                  </a:pathLst>
                </a:custGeom>
                <a:solidFill>
                  <a:srgbClr val="231F2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  <p:sp>
              <p:nvSpPr>
                <p:cNvPr id="32" name="Freeform 24"/>
                <p:cNvSpPr>
                  <a:spLocks noEditPoints="1"/>
                </p:cNvSpPr>
                <p:nvPr/>
              </p:nvSpPr>
              <p:spPr bwMode="auto">
                <a:xfrm>
                  <a:off x="4946333" y="2557780"/>
                  <a:ext cx="200025" cy="307975"/>
                </a:xfrm>
                <a:custGeom>
                  <a:avLst/>
                  <a:gdLst>
                    <a:gd name="T0" fmla="*/ 0 w 126"/>
                    <a:gd name="T1" fmla="*/ 0 h 194"/>
                    <a:gd name="T2" fmla="*/ 2147483647 w 126"/>
                    <a:gd name="T3" fmla="*/ 0 h 194"/>
                    <a:gd name="T4" fmla="*/ 2147483647 w 126"/>
                    <a:gd name="T5" fmla="*/ 2147483647 h 194"/>
                    <a:gd name="T6" fmla="*/ 0 w 126"/>
                    <a:gd name="T7" fmla="*/ 2147483647 h 194"/>
                    <a:gd name="T8" fmla="*/ 0 w 126"/>
                    <a:gd name="T9" fmla="*/ 0 h 194"/>
                    <a:gd name="T10" fmla="*/ 0 w 126"/>
                    <a:gd name="T11" fmla="*/ 0 h 194"/>
                    <a:gd name="T12" fmla="*/ 0 w 126"/>
                    <a:gd name="T13" fmla="*/ 2147483647 h 194"/>
                    <a:gd name="T14" fmla="*/ 2147483647 w 126"/>
                    <a:gd name="T15" fmla="*/ 2147483647 h 194"/>
                    <a:gd name="T16" fmla="*/ 2147483647 w 126"/>
                    <a:gd name="T17" fmla="*/ 2147483647 h 194"/>
                    <a:gd name="T18" fmla="*/ 0 w 126"/>
                    <a:gd name="T19" fmla="*/ 2147483647 h 194"/>
                    <a:gd name="T20" fmla="*/ 0 w 126"/>
                    <a:gd name="T21" fmla="*/ 2147483647 h 194"/>
                    <a:gd name="T22" fmla="*/ 0 w 126"/>
                    <a:gd name="T23" fmla="*/ 2147483647 h 194"/>
                    <a:gd name="T24" fmla="*/ 2147483647 w 126"/>
                    <a:gd name="T25" fmla="*/ 2147483647 h 194"/>
                    <a:gd name="T26" fmla="*/ 2147483647 w 126"/>
                    <a:gd name="T27" fmla="*/ 2147483647 h 194"/>
                    <a:gd name="T28" fmla="*/ 0 w 126"/>
                    <a:gd name="T29" fmla="*/ 2147483647 h 194"/>
                    <a:gd name="T30" fmla="*/ 0 w 126"/>
                    <a:gd name="T31" fmla="*/ 2147483647 h 194"/>
                    <a:gd name="T32" fmla="*/ 2147483647 w 126"/>
                    <a:gd name="T33" fmla="*/ 2147483647 h 194"/>
                    <a:gd name="T34" fmla="*/ 2147483647 w 126"/>
                    <a:gd name="T35" fmla="*/ 2147483647 h 194"/>
                    <a:gd name="T36" fmla="*/ 2147483647 w 126"/>
                    <a:gd name="T37" fmla="*/ 2147483647 h 194"/>
                    <a:gd name="T38" fmla="*/ 2147483647 w 126"/>
                    <a:gd name="T39" fmla="*/ 2147483647 h 194"/>
                    <a:gd name="T40" fmla="*/ 0 w 126"/>
                    <a:gd name="T41" fmla="*/ 2147483647 h 194"/>
                    <a:gd name="T42" fmla="*/ 0 w 126"/>
                    <a:gd name="T43" fmla="*/ 2147483647 h 194"/>
                    <a:gd name="T44" fmla="*/ 2147483647 w 126"/>
                    <a:gd name="T45" fmla="*/ 2147483647 h 194"/>
                    <a:gd name="T46" fmla="*/ 2147483647 w 126"/>
                    <a:gd name="T47" fmla="*/ 2147483647 h 194"/>
                    <a:gd name="T48" fmla="*/ 2147483647 w 126"/>
                    <a:gd name="T49" fmla="*/ 2147483647 h 194"/>
                    <a:gd name="T50" fmla="*/ 2147483647 w 126"/>
                    <a:gd name="T51" fmla="*/ 2147483647 h 194"/>
                    <a:gd name="T52" fmla="*/ 0 w 126"/>
                    <a:gd name="T53" fmla="*/ 2147483647 h 194"/>
                    <a:gd name="T54" fmla="*/ 0 w 126"/>
                    <a:gd name="T55" fmla="*/ 2147483647 h 194"/>
                    <a:gd name="T56" fmla="*/ 2147483647 w 126"/>
                    <a:gd name="T57" fmla="*/ 2147483647 h 194"/>
                    <a:gd name="T58" fmla="*/ 2147483647 w 126"/>
                    <a:gd name="T59" fmla="*/ 2147483647 h 194"/>
                    <a:gd name="T60" fmla="*/ 2147483647 w 126"/>
                    <a:gd name="T61" fmla="*/ 2147483647 h 194"/>
                    <a:gd name="T62" fmla="*/ 2147483647 w 126"/>
                    <a:gd name="T63" fmla="*/ 2147483647 h 194"/>
                    <a:gd name="T64" fmla="*/ 0 w 126"/>
                    <a:gd name="T65" fmla="*/ 2147483647 h 194"/>
                    <a:gd name="T66" fmla="*/ 0 w 126"/>
                    <a:gd name="T67" fmla="*/ 2147483647 h 194"/>
                    <a:gd name="T68" fmla="*/ 2147483647 w 126"/>
                    <a:gd name="T69" fmla="*/ 2147483647 h 194"/>
                    <a:gd name="T70" fmla="*/ 2147483647 w 126"/>
                    <a:gd name="T71" fmla="*/ 2147483647 h 194"/>
                    <a:gd name="T72" fmla="*/ 0 w 126"/>
                    <a:gd name="T73" fmla="*/ 2147483647 h 194"/>
                    <a:gd name="T74" fmla="*/ 2147483647 w 126"/>
                    <a:gd name="T75" fmla="*/ 2147483647 h 194"/>
                    <a:gd name="T76" fmla="*/ 2147483647 w 126"/>
                    <a:gd name="T77" fmla="*/ 2147483647 h 194"/>
                    <a:gd name="T78" fmla="*/ 0 w 126"/>
                    <a:gd name="T79" fmla="*/ 2147483647 h 194"/>
                    <a:gd name="T80" fmla="*/ 0 w 126"/>
                    <a:gd name="T81" fmla="*/ 2147483647 h 194"/>
                    <a:gd name="T82" fmla="*/ 0 w 126"/>
                    <a:gd name="T83" fmla="*/ 2147483647 h 194"/>
                    <a:gd name="T84" fmla="*/ 2147483647 w 126"/>
                    <a:gd name="T85" fmla="*/ 2147483647 h 194"/>
                    <a:gd name="T86" fmla="*/ 2147483647 w 126"/>
                    <a:gd name="T87" fmla="*/ 2147483647 h 194"/>
                    <a:gd name="T88" fmla="*/ 0 w 126"/>
                    <a:gd name="T89" fmla="*/ 2147483647 h 194"/>
                    <a:gd name="T90" fmla="*/ 0 w 126"/>
                    <a:gd name="T91" fmla="*/ 2147483647 h 194"/>
                    <a:gd name="T92" fmla="*/ 2147483647 w 126"/>
                    <a:gd name="T93" fmla="*/ 2147483647 h 194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26"/>
                    <a:gd name="T142" fmla="*/ 0 h 194"/>
                    <a:gd name="T143" fmla="*/ 126 w 126"/>
                    <a:gd name="T144" fmla="*/ 194 h 194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26" h="194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96" y="8"/>
                      </a:lnTo>
                      <a:lnTo>
                        <a:pt x="0" y="8"/>
                      </a:lnTo>
                      <a:lnTo>
                        <a:pt x="0" y="0"/>
                      </a:lnTo>
                      <a:close/>
                      <a:moveTo>
                        <a:pt x="0" y="26"/>
                      </a:moveTo>
                      <a:lnTo>
                        <a:pt x="126" y="26"/>
                      </a:lnTo>
                      <a:lnTo>
                        <a:pt x="126" y="34"/>
                      </a:lnTo>
                      <a:lnTo>
                        <a:pt x="0" y="34"/>
                      </a:lnTo>
                      <a:lnTo>
                        <a:pt x="0" y="26"/>
                      </a:lnTo>
                      <a:close/>
                      <a:moveTo>
                        <a:pt x="126" y="160"/>
                      </a:moveTo>
                      <a:lnTo>
                        <a:pt x="126" y="168"/>
                      </a:lnTo>
                      <a:lnTo>
                        <a:pt x="0" y="168"/>
                      </a:lnTo>
                      <a:lnTo>
                        <a:pt x="0" y="160"/>
                      </a:lnTo>
                      <a:lnTo>
                        <a:pt x="126" y="160"/>
                      </a:lnTo>
                      <a:close/>
                      <a:moveTo>
                        <a:pt x="126" y="54"/>
                      </a:moveTo>
                      <a:lnTo>
                        <a:pt x="126" y="62"/>
                      </a:lnTo>
                      <a:lnTo>
                        <a:pt x="0" y="62"/>
                      </a:lnTo>
                      <a:lnTo>
                        <a:pt x="0" y="54"/>
                      </a:lnTo>
                      <a:lnTo>
                        <a:pt x="126" y="54"/>
                      </a:lnTo>
                      <a:close/>
                      <a:moveTo>
                        <a:pt x="126" y="106"/>
                      </a:moveTo>
                      <a:lnTo>
                        <a:pt x="126" y="114"/>
                      </a:lnTo>
                      <a:lnTo>
                        <a:pt x="0" y="114"/>
                      </a:lnTo>
                      <a:lnTo>
                        <a:pt x="0" y="106"/>
                      </a:lnTo>
                      <a:lnTo>
                        <a:pt x="126" y="106"/>
                      </a:lnTo>
                      <a:close/>
                      <a:moveTo>
                        <a:pt x="126" y="132"/>
                      </a:moveTo>
                      <a:lnTo>
                        <a:pt x="126" y="142"/>
                      </a:lnTo>
                      <a:lnTo>
                        <a:pt x="0" y="142"/>
                      </a:lnTo>
                      <a:lnTo>
                        <a:pt x="0" y="132"/>
                      </a:lnTo>
                      <a:lnTo>
                        <a:pt x="126" y="132"/>
                      </a:lnTo>
                      <a:close/>
                      <a:moveTo>
                        <a:pt x="0" y="186"/>
                      </a:moveTo>
                      <a:lnTo>
                        <a:pt x="126" y="186"/>
                      </a:lnTo>
                      <a:lnTo>
                        <a:pt x="126" y="194"/>
                      </a:lnTo>
                      <a:lnTo>
                        <a:pt x="0" y="194"/>
                      </a:lnTo>
                      <a:lnTo>
                        <a:pt x="0" y="186"/>
                      </a:lnTo>
                      <a:close/>
                      <a:moveTo>
                        <a:pt x="126" y="80"/>
                      </a:moveTo>
                      <a:lnTo>
                        <a:pt x="126" y="88"/>
                      </a:lnTo>
                      <a:lnTo>
                        <a:pt x="0" y="88"/>
                      </a:lnTo>
                      <a:lnTo>
                        <a:pt x="0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white"/>
                    </a:solidFill>
                    <a:latin typeface="Arial" charset="0"/>
                    <a:ea typeface="ＭＳ Ｐゴシック" charset="-128"/>
                  </a:endParaRPr>
                </a:p>
              </p:txBody>
            </p:sp>
          </p:grpSp>
          <p:sp>
            <p:nvSpPr>
              <p:cNvPr id="28" name="Ellipse 45"/>
              <p:cNvSpPr/>
              <p:nvPr/>
            </p:nvSpPr>
            <p:spPr bwMode="auto">
              <a:xfrm>
                <a:off x="4162078" y="2430178"/>
                <a:ext cx="723221" cy="540089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7000"/>
                    </a:srgbClr>
                  </a:gs>
                </a:gsLst>
                <a:lin ang="16200000" scaled="0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sp>
          <p:nvSpPr>
            <p:cNvPr id="25" name="Ellipse 395"/>
            <p:cNvSpPr/>
            <p:nvPr/>
          </p:nvSpPr>
          <p:spPr bwMode="auto">
            <a:xfrm>
              <a:off x="3584575" y="5426212"/>
              <a:ext cx="1966913" cy="257038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 err="1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33" name="Gruppe 319"/>
          <p:cNvGrpSpPr>
            <a:grpSpLocks/>
          </p:cNvGrpSpPr>
          <p:nvPr/>
        </p:nvGrpSpPr>
        <p:grpSpPr bwMode="auto">
          <a:xfrm>
            <a:off x="1062092" y="560913"/>
            <a:ext cx="1138133" cy="978204"/>
            <a:chOff x="1222058" y="5124399"/>
            <a:chExt cx="1310640" cy="1175487"/>
          </a:xfrm>
        </p:grpSpPr>
        <p:grpSp>
          <p:nvGrpSpPr>
            <p:cNvPr id="34" name="Gruppe 395"/>
            <p:cNvGrpSpPr>
              <a:grpSpLocks/>
            </p:cNvGrpSpPr>
            <p:nvPr/>
          </p:nvGrpSpPr>
          <p:grpSpPr bwMode="auto">
            <a:xfrm>
              <a:off x="1222058" y="5124399"/>
              <a:ext cx="1310640" cy="1175487"/>
              <a:chOff x="1731963" y="3937000"/>
              <a:chExt cx="2184400" cy="1959145"/>
            </a:xfrm>
          </p:grpSpPr>
          <p:grpSp>
            <p:nvGrpSpPr>
              <p:cNvPr id="44" name="Gruppe 534"/>
              <p:cNvGrpSpPr>
                <a:grpSpLocks/>
              </p:cNvGrpSpPr>
              <p:nvPr/>
            </p:nvGrpSpPr>
            <p:grpSpPr bwMode="auto">
              <a:xfrm>
                <a:off x="1731963" y="3937000"/>
                <a:ext cx="2184400" cy="1959145"/>
                <a:chOff x="1731963" y="3937000"/>
                <a:chExt cx="2184400" cy="1959145"/>
              </a:xfrm>
            </p:grpSpPr>
            <p:sp>
              <p:nvSpPr>
                <p:cNvPr id="46" name="Ellipse 264"/>
                <p:cNvSpPr/>
                <p:nvPr/>
              </p:nvSpPr>
              <p:spPr>
                <a:xfrm>
                  <a:off x="1974850" y="3937000"/>
                  <a:ext cx="1689100" cy="16891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90000"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lumMod val="2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>
                    <a:solidFill>
                      <a:sysClr val="window" lastClr="FFFFFF"/>
                    </a:solidFill>
                    <a:ea typeface="ＭＳ Ｐゴシック" pitchFamily="-97" charset="-128"/>
                  </a:endParaRPr>
                </a:p>
              </p:txBody>
            </p:sp>
            <p:sp>
              <p:nvSpPr>
                <p:cNvPr id="47" name="Ellipse 265"/>
                <p:cNvSpPr/>
                <p:nvPr/>
              </p:nvSpPr>
              <p:spPr bwMode="auto">
                <a:xfrm>
                  <a:off x="1731963" y="5610368"/>
                  <a:ext cx="2184400" cy="285777"/>
                </a:xfrm>
                <a:prstGeom prst="ellipse">
                  <a:avLst/>
                </a:prstGeom>
                <a:gradFill flip="none" rotWithShape="1">
                  <a:gsLst>
                    <a:gs pos="24000">
                      <a:sysClr val="windowText" lastClr="000000">
                        <a:alpha val="22000"/>
                      </a:sysClr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da-DK" kern="0" dirty="0" err="1">
                    <a:solidFill>
                      <a:sysClr val="window" lastClr="FFFFFF"/>
                    </a:solidFill>
                    <a:ea typeface="ＭＳ Ｐゴシック" pitchFamily="-97" charset="-128"/>
                  </a:endParaRPr>
                </a:p>
              </p:txBody>
            </p:sp>
          </p:grpSp>
          <p:sp>
            <p:nvSpPr>
              <p:cNvPr id="45" name="Måne 263"/>
              <p:cNvSpPr/>
              <p:nvPr/>
            </p:nvSpPr>
            <p:spPr bwMode="auto">
              <a:xfrm rot="16552097">
                <a:off x="2393891" y="4448527"/>
                <a:ext cx="730642" cy="1611737"/>
              </a:xfrm>
              <a:prstGeom prst="moon">
                <a:avLst>
                  <a:gd name="adj" fmla="val 8311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grpSp>
          <p:nvGrpSpPr>
            <p:cNvPr id="36" name="Gruppe 67"/>
            <p:cNvGrpSpPr/>
            <p:nvPr/>
          </p:nvGrpSpPr>
          <p:grpSpPr>
            <a:xfrm>
              <a:off x="1564545" y="5372616"/>
              <a:ext cx="540536" cy="495538"/>
              <a:chOff x="355442" y="4350695"/>
              <a:chExt cx="900893" cy="825896"/>
            </a:xfrm>
            <a:solidFill>
              <a:srgbClr val="000000"/>
            </a:solidFill>
          </p:grpSpPr>
          <p:sp>
            <p:nvSpPr>
              <p:cNvPr id="42" name="Freeform 41"/>
              <p:cNvSpPr>
                <a:spLocks noEditPoints="1"/>
              </p:cNvSpPr>
              <p:nvPr/>
            </p:nvSpPr>
            <p:spPr bwMode="auto">
              <a:xfrm>
                <a:off x="355442" y="4350695"/>
                <a:ext cx="584955" cy="588138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46" y="23"/>
                  </a:cxn>
                  <a:cxn ang="0">
                    <a:pos x="52" y="20"/>
                  </a:cxn>
                  <a:cxn ang="0">
                    <a:pos x="49" y="13"/>
                  </a:cxn>
                  <a:cxn ang="0">
                    <a:pos x="47" y="12"/>
                  </a:cxn>
                  <a:cxn ang="0">
                    <a:pos x="40" y="13"/>
                  </a:cxn>
                  <a:cxn ang="0">
                    <a:pos x="43" y="7"/>
                  </a:cxn>
                  <a:cxn ang="0">
                    <a:pos x="37" y="2"/>
                  </a:cxn>
                  <a:cxn ang="0">
                    <a:pos x="32" y="7"/>
                  </a:cxn>
                  <a:cxn ang="0">
                    <a:pos x="29" y="1"/>
                  </a:cxn>
                  <a:cxn ang="0">
                    <a:pos x="27" y="0"/>
                  </a:cxn>
                  <a:cxn ang="0">
                    <a:pos x="19" y="2"/>
                  </a:cxn>
                  <a:cxn ang="0">
                    <a:pos x="18" y="9"/>
                  </a:cxn>
                  <a:cxn ang="0">
                    <a:pos x="12" y="4"/>
                  </a:cxn>
                  <a:cxn ang="0">
                    <a:pos x="6" y="10"/>
                  </a:cxn>
                  <a:cxn ang="0">
                    <a:pos x="10" y="15"/>
                  </a:cxn>
                  <a:cxn ang="0">
                    <a:pos x="3" y="16"/>
                  </a:cxn>
                  <a:cxn ang="0">
                    <a:pos x="2" y="17"/>
                  </a:cxn>
                  <a:cxn ang="0">
                    <a:pos x="0" y="25"/>
                  </a:cxn>
                  <a:cxn ang="0">
                    <a:pos x="7" y="27"/>
                  </a:cxn>
                  <a:cxn ang="0">
                    <a:pos x="2" y="31"/>
                  </a:cxn>
                  <a:cxn ang="0">
                    <a:pos x="4" y="39"/>
                  </a:cxn>
                  <a:cxn ang="0">
                    <a:pos x="6" y="40"/>
                  </a:cxn>
                  <a:cxn ang="0">
                    <a:pos x="12" y="40"/>
                  </a:cxn>
                  <a:cxn ang="0">
                    <a:pos x="10" y="47"/>
                  </a:cxn>
                  <a:cxn ang="0">
                    <a:pos x="17" y="50"/>
                  </a:cxn>
                  <a:cxn ang="0">
                    <a:pos x="21" y="45"/>
                  </a:cxn>
                  <a:cxn ang="0">
                    <a:pos x="23" y="51"/>
                  </a:cxn>
                  <a:cxn ang="0">
                    <a:pos x="24" y="52"/>
                  </a:cxn>
                  <a:cxn ang="0">
                    <a:pos x="32" y="52"/>
                  </a:cxn>
                  <a:cxn ang="0">
                    <a:pos x="33" y="50"/>
                  </a:cxn>
                  <a:cxn ang="0">
                    <a:pos x="35" y="44"/>
                  </a:cxn>
                  <a:cxn ang="0">
                    <a:pos x="40" y="48"/>
                  </a:cxn>
                  <a:cxn ang="0">
                    <a:pos x="46" y="43"/>
                  </a:cxn>
                  <a:cxn ang="0">
                    <a:pos x="46" y="41"/>
                  </a:cxn>
                  <a:cxn ang="0">
                    <a:pos x="43" y="35"/>
                  </a:cxn>
                  <a:cxn ang="0">
                    <a:pos x="50" y="36"/>
                  </a:cxn>
                  <a:cxn ang="0">
                    <a:pos x="52" y="29"/>
                  </a:cxn>
                  <a:cxn ang="0">
                    <a:pos x="33" y="28"/>
                  </a:cxn>
                  <a:cxn ang="0">
                    <a:pos x="19" y="25"/>
                  </a:cxn>
                  <a:cxn ang="0">
                    <a:pos x="33" y="28"/>
                  </a:cxn>
                </a:cxnLst>
                <a:rect l="0" t="0" r="r" b="b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da-DK">
                  <a:solidFill>
                    <a:prstClr val="white"/>
                  </a:solidFill>
                  <a:latin typeface="Arial" charset="0"/>
                  <a:ea typeface="ＭＳ Ｐゴシック" pitchFamily="-97" charset="-128"/>
                </a:endParaRPr>
              </a:p>
            </p:txBody>
          </p:sp>
          <p:sp>
            <p:nvSpPr>
              <p:cNvPr id="43" name="Freeform 42"/>
              <p:cNvSpPr>
                <a:spLocks noEditPoints="1"/>
              </p:cNvSpPr>
              <p:nvPr/>
            </p:nvSpPr>
            <p:spPr bwMode="auto">
              <a:xfrm>
                <a:off x="840298" y="4757386"/>
                <a:ext cx="416037" cy="419205"/>
              </a:xfrm>
              <a:custGeom>
                <a:avLst/>
                <a:gdLst/>
                <a:ahLst/>
                <a:cxnLst>
                  <a:cxn ang="0">
                    <a:pos x="33" y="29"/>
                  </a:cxn>
                  <a:cxn ang="0">
                    <a:pos x="31" y="24"/>
                  </a:cxn>
                  <a:cxn ang="0">
                    <a:pos x="36" y="25"/>
                  </a:cxn>
                  <a:cxn ang="0">
                    <a:pos x="37" y="20"/>
                  </a:cxn>
                  <a:cxn ang="0">
                    <a:pos x="36" y="18"/>
                  </a:cxn>
                  <a:cxn ang="0">
                    <a:pos x="32" y="16"/>
                  </a:cxn>
                  <a:cxn ang="0">
                    <a:pos x="37" y="14"/>
                  </a:cxn>
                  <a:cxn ang="0">
                    <a:pos x="35" y="9"/>
                  </a:cxn>
                  <a:cxn ang="0">
                    <a:pos x="30" y="10"/>
                  </a:cxn>
                  <a:cxn ang="0">
                    <a:pos x="31" y="5"/>
                  </a:cxn>
                  <a:cxn ang="0">
                    <a:pos x="30" y="4"/>
                  </a:cxn>
                  <a:cxn ang="0">
                    <a:pos x="24" y="2"/>
                  </a:cxn>
                  <a:cxn ang="0">
                    <a:pos x="21" y="5"/>
                  </a:cxn>
                  <a:cxn ang="0">
                    <a:pos x="19" y="0"/>
                  </a:cxn>
                  <a:cxn ang="0">
                    <a:pos x="14" y="1"/>
                  </a:cxn>
                  <a:cxn ang="0">
                    <a:pos x="14" y="5"/>
                  </a:cxn>
                  <a:cxn ang="0">
                    <a:pos x="10" y="3"/>
                  </a:cxn>
                  <a:cxn ang="0">
                    <a:pos x="8" y="3"/>
                  </a:cxn>
                  <a:cxn ang="0">
                    <a:pos x="4" y="7"/>
                  </a:cxn>
                  <a:cxn ang="0">
                    <a:pos x="7" y="11"/>
                  </a:cxn>
                  <a:cxn ang="0">
                    <a:pos x="3" y="11"/>
                  </a:cxn>
                  <a:cxn ang="0">
                    <a:pos x="0" y="17"/>
                  </a:cxn>
                  <a:cxn ang="0">
                    <a:pos x="1" y="18"/>
                  </a:cxn>
                  <a:cxn ang="0">
                    <a:pos x="5" y="20"/>
                  </a:cxn>
                  <a:cxn ang="0">
                    <a:pos x="1" y="23"/>
                  </a:cxn>
                  <a:cxn ang="0">
                    <a:pos x="4" y="28"/>
                  </a:cxn>
                  <a:cxn ang="0">
                    <a:pos x="8" y="27"/>
                  </a:cxn>
                  <a:cxn ang="0">
                    <a:pos x="7" y="31"/>
                  </a:cxn>
                  <a:cxn ang="0">
                    <a:pos x="7" y="33"/>
                  </a:cxn>
                  <a:cxn ang="0">
                    <a:pos x="12" y="35"/>
                  </a:cxn>
                  <a:cxn ang="0">
                    <a:pos x="13" y="35"/>
                  </a:cxn>
                  <a:cxn ang="0">
                    <a:pos x="17" y="32"/>
                  </a:cxn>
                  <a:cxn ang="0">
                    <a:pos x="17" y="37"/>
                  </a:cxn>
                  <a:cxn ang="0">
                    <a:pos x="23" y="36"/>
                  </a:cxn>
                  <a:cxn ang="0">
                    <a:pos x="24" y="35"/>
                  </a:cxn>
                  <a:cxn ang="0">
                    <a:pos x="25" y="31"/>
                  </a:cxn>
                  <a:cxn ang="0">
                    <a:pos x="28" y="34"/>
                  </a:cxn>
                  <a:cxn ang="0">
                    <a:pos x="33" y="30"/>
                  </a:cxn>
                  <a:cxn ang="0">
                    <a:pos x="22" y="22"/>
                  </a:cxn>
                  <a:cxn ang="0">
                    <a:pos x="15" y="15"/>
                  </a:cxn>
                  <a:cxn ang="0">
                    <a:pos x="22" y="22"/>
                  </a:cxn>
                </a:cxnLst>
                <a:rect l="0" t="0" r="r" b="b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da-DK">
                  <a:solidFill>
                    <a:prstClr val="white"/>
                  </a:solidFill>
                  <a:latin typeface="Arial" charset="0"/>
                  <a:ea typeface="ＭＳ Ｐゴシック" pitchFamily="-97" charset="-128"/>
                </a:endParaRPr>
              </a:p>
            </p:txBody>
          </p:sp>
        </p:grpSp>
        <p:sp>
          <p:nvSpPr>
            <p:cNvPr id="41" name="Ellipse 45"/>
            <p:cNvSpPr/>
            <p:nvPr/>
          </p:nvSpPr>
          <p:spPr bwMode="auto">
            <a:xfrm>
              <a:off x="1522722" y="5158287"/>
              <a:ext cx="722017" cy="540089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lumMod val="40000"/>
                    <a:lumOff val="60000"/>
                    <a:alpha val="0"/>
                  </a:srgbClr>
                </a:gs>
                <a:gs pos="100000">
                  <a:srgbClr val="FFFCF9">
                    <a:alpha val="77000"/>
                  </a:srgbClr>
                </a:gs>
              </a:gsLst>
              <a:lin ang="16200000" scaled="0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49" name="Oval 48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49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921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20297" y="1933761"/>
            <a:ext cx="8657139" cy="3482708"/>
            <a:chOff x="220297" y="1801959"/>
            <a:chExt cx="8657139" cy="3482708"/>
          </a:xfrm>
        </p:grpSpPr>
        <p:sp>
          <p:nvSpPr>
            <p:cNvPr id="28677" name="Line 5"/>
            <p:cNvSpPr>
              <a:spLocks noChangeShapeType="1"/>
            </p:cNvSpPr>
            <p:nvPr/>
          </p:nvSpPr>
          <p:spPr bwMode="auto">
            <a:xfrm>
              <a:off x="220297" y="2227981"/>
              <a:ext cx="352955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3296" tIns="46648" rIns="93296" bIns="46648" anchor="ctr"/>
            <a:lstStyle/>
            <a:p>
              <a:endParaRPr lang="ru-RU"/>
            </a:p>
          </p:txBody>
        </p:sp>
        <p:sp>
          <p:nvSpPr>
            <p:cNvPr id="28678" name="Rectangle 6"/>
            <p:cNvSpPr>
              <a:spLocks noChangeArrowheads="1"/>
            </p:cNvSpPr>
            <p:nvPr/>
          </p:nvSpPr>
          <p:spPr bwMode="auto">
            <a:xfrm>
              <a:off x="220299" y="1801959"/>
              <a:ext cx="2901135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913526">
                <a:buSzPct val="120000"/>
              </a:pPr>
              <a:r>
                <a:rPr lang="uk-UA" altLang="ko-KR" sz="2400" b="1" dirty="0" smtClean="0">
                  <a:solidFill>
                    <a:srgbClr val="1F497D"/>
                  </a:solidFill>
                  <a:ea typeface="굴림" pitchFamily="50" charset="-127"/>
                </a:rPr>
                <a:t>Бізнес</a:t>
              </a:r>
              <a:endParaRPr lang="en-US" altLang="ko-KR" sz="2400" b="1" dirty="0">
                <a:solidFill>
                  <a:srgbClr val="1F497D"/>
                </a:solidFill>
                <a:ea typeface="굴림" pitchFamily="50" charset="-127"/>
              </a:endParaRPr>
            </a:p>
          </p:txBody>
        </p:sp>
        <p:sp>
          <p:nvSpPr>
            <p:cNvPr id="28679" name="Rectangle 7"/>
            <p:cNvSpPr>
              <a:spLocks noChangeArrowheads="1"/>
            </p:cNvSpPr>
            <p:nvPr/>
          </p:nvSpPr>
          <p:spPr bwMode="auto">
            <a:xfrm>
              <a:off x="220299" y="2514677"/>
              <a:ext cx="3757176" cy="2769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1621" lvl="1" defTabSz="913526">
                <a:buSzPct val="120000"/>
              </a:pPr>
              <a:r>
                <a:rPr lang="uk-UA" altLang="ko-KR" b="1" dirty="0" smtClean="0">
                  <a:ea typeface="굴림" pitchFamily="50" charset="-127"/>
                </a:rPr>
                <a:t>Для імпортерів та експортерів:</a:t>
              </a:r>
            </a:p>
            <a:p>
              <a:pPr marL="287371" lvl="1" indent="-285750" defTabSz="913526">
                <a:buSzPct val="120000"/>
                <a:buFont typeface="Arial"/>
                <a:buChar char="•"/>
              </a:pPr>
              <a:r>
                <a:rPr lang="uk-UA" altLang="ko-KR" dirty="0">
                  <a:ea typeface="굴림" pitchFamily="50" charset="-127"/>
                </a:rPr>
                <a:t>з</a:t>
              </a:r>
              <a:r>
                <a:rPr lang="uk-UA" altLang="ko-KR" dirty="0" smtClean="0">
                  <a:ea typeface="굴림" pitchFamily="50" charset="-127"/>
                </a:rPr>
                <a:t>меншення кількості документів</a:t>
              </a:r>
              <a:endParaRPr lang="en-GB" altLang="ko-KR" dirty="0" smtClean="0">
                <a:ea typeface="굴림" pitchFamily="50" charset="-127"/>
              </a:endParaRPr>
            </a:p>
            <a:p>
              <a:pPr marL="287371" lvl="1" indent="-285750" defTabSz="913526">
                <a:buSzPct val="120000"/>
                <a:buFont typeface="Arial"/>
                <a:buChar char="•"/>
              </a:pPr>
              <a:endParaRPr lang="uk-UA" altLang="ko-KR" dirty="0" smtClean="0">
                <a:ea typeface="굴림" pitchFamily="50" charset="-127"/>
              </a:endParaRPr>
            </a:p>
            <a:p>
              <a:pPr marL="287371" lvl="1" indent="-285750" defTabSz="913526">
                <a:buSzPct val="120000"/>
                <a:buFont typeface="Arial"/>
                <a:buChar char="•"/>
              </a:pPr>
              <a:r>
                <a:rPr lang="uk-UA" altLang="ko-KR" dirty="0">
                  <a:ea typeface="굴림" pitchFamily="50" charset="-127"/>
                </a:rPr>
                <a:t>з</a:t>
              </a:r>
              <a:r>
                <a:rPr lang="uk-UA" altLang="ko-KR" dirty="0" smtClean="0">
                  <a:ea typeface="굴림" pitchFamily="50" charset="-127"/>
                </a:rPr>
                <a:t>меншення витрат пов</a:t>
              </a:r>
              <a:r>
                <a:rPr lang="en-GB" altLang="ko-KR" dirty="0" smtClean="0">
                  <a:ea typeface="굴림" pitchFamily="50" charset="-127"/>
                </a:rPr>
                <a:t>’</a:t>
              </a:r>
              <a:r>
                <a:rPr lang="uk-UA" altLang="ko-KR" dirty="0" smtClean="0">
                  <a:ea typeface="굴림" pitchFamily="50" charset="-127"/>
                </a:rPr>
                <a:t>язані з ввезенням та вивезенням товарів – в середньому на 14,5</a:t>
              </a:r>
              <a:r>
                <a:rPr lang="en-GB" altLang="ko-KR" dirty="0" smtClean="0">
                  <a:ea typeface="굴림" pitchFamily="50" charset="-127"/>
                </a:rPr>
                <a:t>%</a:t>
              </a:r>
              <a:r>
                <a:rPr lang="en-US" altLang="ko-KR" dirty="0" smtClean="0">
                  <a:ea typeface="굴림" pitchFamily="50" charset="-127"/>
                </a:rPr>
                <a:t> </a:t>
              </a:r>
            </a:p>
            <a:p>
              <a:pPr marL="287371" lvl="1" indent="-285750" defTabSz="913526">
                <a:buSzPct val="120000"/>
                <a:buFont typeface="Arial"/>
                <a:buChar char="•"/>
              </a:pPr>
              <a:endParaRPr lang="uk-UA" altLang="ko-KR" dirty="0" smtClean="0">
                <a:ea typeface="굴림" pitchFamily="50" charset="-127"/>
              </a:endParaRPr>
            </a:p>
            <a:p>
              <a:pPr marL="287371" lvl="1" indent="-285750" defTabSz="913526">
                <a:buSzPct val="120000"/>
                <a:buFont typeface="Arial"/>
                <a:buChar char="•"/>
              </a:pPr>
              <a:r>
                <a:rPr lang="uk-UA" altLang="ko-KR" dirty="0">
                  <a:ea typeface="굴림" pitchFamily="50" charset="-127"/>
                </a:rPr>
                <a:t>п</a:t>
              </a:r>
              <a:r>
                <a:rPr lang="uk-UA" altLang="ko-KR" dirty="0" smtClean="0">
                  <a:ea typeface="굴림" pitchFamily="50" charset="-127"/>
                </a:rPr>
                <a:t>ідвищення конкурентоздатності</a:t>
              </a:r>
            </a:p>
            <a:p>
              <a:pPr marL="287371" lvl="1" indent="-285750" defTabSz="913526">
                <a:buSzPct val="120000"/>
                <a:buFont typeface="Arial"/>
                <a:buChar char="•"/>
              </a:pPr>
              <a:endParaRPr lang="en-US" altLang="ko-KR" dirty="0">
                <a:ea typeface="굴림" pitchFamily="50" charset="-127"/>
              </a:endParaRPr>
            </a:p>
          </p:txBody>
        </p:sp>
        <p:sp>
          <p:nvSpPr>
            <p:cNvPr id="28680" name="Line 8"/>
            <p:cNvSpPr>
              <a:spLocks noChangeShapeType="1"/>
            </p:cNvSpPr>
            <p:nvPr/>
          </p:nvSpPr>
          <p:spPr bwMode="auto">
            <a:xfrm>
              <a:off x="4971844" y="2229601"/>
              <a:ext cx="34024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3296" tIns="46648" rIns="93296" bIns="46648" anchor="ctr"/>
            <a:lstStyle/>
            <a:p>
              <a:endParaRPr lang="ru-RU"/>
            </a:p>
          </p:txBody>
        </p:sp>
        <p:sp>
          <p:nvSpPr>
            <p:cNvPr id="28681" name="Rectangle 9"/>
            <p:cNvSpPr>
              <a:spLocks noChangeArrowheads="1"/>
            </p:cNvSpPr>
            <p:nvPr/>
          </p:nvSpPr>
          <p:spPr bwMode="auto">
            <a:xfrm>
              <a:off x="4971844" y="1801959"/>
              <a:ext cx="2901134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913526">
                <a:buSzPct val="120000"/>
              </a:pPr>
              <a:r>
                <a:rPr lang="uk-UA" altLang="ko-KR" sz="2400" b="1" dirty="0" smtClean="0">
                  <a:solidFill>
                    <a:srgbClr val="1F497D"/>
                  </a:solidFill>
                  <a:ea typeface="굴림" pitchFamily="50" charset="-127"/>
                </a:rPr>
                <a:t>Держава</a:t>
              </a:r>
              <a:r>
                <a:rPr lang="en-US" altLang="ko-KR" sz="2400" b="1" dirty="0" smtClean="0">
                  <a:solidFill>
                    <a:srgbClr val="1F497D"/>
                  </a:solidFill>
                  <a:ea typeface="굴림" pitchFamily="50" charset="-127"/>
                </a:rPr>
                <a:t> </a:t>
              </a:r>
              <a:endParaRPr lang="en-US" altLang="ko-KR" sz="2400" b="1" dirty="0">
                <a:solidFill>
                  <a:srgbClr val="1F497D"/>
                </a:solidFill>
                <a:ea typeface="굴림" pitchFamily="50" charset="-127"/>
              </a:endParaRPr>
            </a:p>
          </p:txBody>
        </p:sp>
        <p:sp>
          <p:nvSpPr>
            <p:cNvPr id="28682" name="Rectangle 10"/>
            <p:cNvSpPr>
              <a:spLocks noChangeArrowheads="1"/>
            </p:cNvSpPr>
            <p:nvPr/>
          </p:nvSpPr>
          <p:spPr bwMode="auto">
            <a:xfrm>
              <a:off x="4864021" y="2514677"/>
              <a:ext cx="4013415" cy="27699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uk-UA" dirty="0" smtClean="0">
                  <a:cs typeface="ＭＳ Ｐゴシック" pitchFamily="1" charset="-128"/>
                </a:rPr>
                <a:t>збільшення </a:t>
              </a:r>
              <a:r>
                <a:rPr lang="uk-UA" dirty="0">
                  <a:cs typeface="ＭＳ Ｐゴシック" pitchFamily="1" charset="-128"/>
                </a:rPr>
                <a:t>надходжень від митних </a:t>
              </a:r>
              <a:r>
                <a:rPr lang="uk-UA" dirty="0" smtClean="0">
                  <a:cs typeface="ＭＳ Ｐゴシック" pitchFamily="1" charset="-128"/>
                </a:rPr>
                <a:t>платежів</a:t>
              </a:r>
              <a:endParaRPr lang="en-GB" dirty="0" smtClean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endParaRPr lang="en-US" dirty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uk-UA" dirty="0" smtClean="0">
                  <a:cs typeface="ＭＳ Ｐゴシック" pitchFamily="1" charset="-128"/>
                </a:rPr>
                <a:t>підвищення </a:t>
              </a:r>
              <a:r>
                <a:rPr lang="uk-UA" dirty="0">
                  <a:cs typeface="ＭＳ Ｐゴシック" pitchFamily="1" charset="-128"/>
                </a:rPr>
                <a:t>результативності та ефективності державних </a:t>
              </a:r>
              <a:r>
                <a:rPr lang="uk-UA" dirty="0" smtClean="0">
                  <a:cs typeface="ＭＳ Ｐゴシック" pitchFamily="1" charset="-128"/>
                </a:rPr>
                <a:t>органів</a:t>
              </a:r>
              <a:endParaRPr lang="en-GB" dirty="0" smtClean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endParaRPr lang="en-US" dirty="0">
                <a:cs typeface="ＭＳ Ｐゴシック" pitchFamily="1" charset="-128"/>
              </a:endParaRPr>
            </a:p>
            <a:p>
              <a:pPr marL="360363" lvl="1" indent="-360363">
                <a:buFont typeface="Arial" panose="020B0604020202020204" pitchFamily="34" charset="0"/>
                <a:buChar char="•"/>
              </a:pPr>
              <a:r>
                <a:rPr lang="uk-UA" dirty="0" smtClean="0">
                  <a:cs typeface="ＭＳ Ｐゴシック" pitchFamily="1" charset="-128"/>
                </a:rPr>
                <a:t>покращення </a:t>
              </a:r>
              <a:r>
                <a:rPr lang="uk-UA" dirty="0">
                  <a:cs typeface="ＭＳ Ｐゴシック" pitchFamily="1" charset="-128"/>
                </a:rPr>
                <a:t>контролю за здійсненням зовнішньоторговельних операцій</a:t>
              </a:r>
              <a:endParaRPr lang="ru-RU" dirty="0">
                <a:cs typeface="ＭＳ Ｐゴシック" pitchFamily="1" charset="-128"/>
              </a:endParaRPr>
            </a:p>
            <a:p>
              <a:pPr marL="1621" lvl="1" defTabSz="913526">
                <a:buSzPct val="120000"/>
              </a:pPr>
              <a:r>
                <a:rPr lang="en-US" altLang="ko-KR" dirty="0" smtClean="0">
                  <a:ea typeface="굴림" pitchFamily="50" charset="-127"/>
                </a:rPr>
                <a:t> </a:t>
              </a:r>
              <a:endParaRPr lang="en-US" altLang="ko-KR" dirty="0">
                <a:ea typeface="굴림" pitchFamily="50" charset="-127"/>
              </a:endParaRPr>
            </a:p>
          </p:txBody>
        </p:sp>
      </p:grp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b="1" dirty="0" err="1" smtClean="0">
                <a:solidFill>
                  <a:srgbClr val="002060"/>
                </a:solidFill>
              </a:rPr>
              <a:t>Очікувані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результати</a:t>
            </a:r>
            <a:endParaRPr lang="ru-RU" dirty="0"/>
          </a:p>
        </p:txBody>
      </p:sp>
      <p:grpSp>
        <p:nvGrpSpPr>
          <p:cNvPr id="18" name="Gruppe 234"/>
          <p:cNvGrpSpPr>
            <a:grpSpLocks/>
          </p:cNvGrpSpPr>
          <p:nvPr/>
        </p:nvGrpSpPr>
        <p:grpSpPr bwMode="auto">
          <a:xfrm>
            <a:off x="3121434" y="1679351"/>
            <a:ext cx="832775" cy="752177"/>
            <a:chOff x="5354638" y="1700212"/>
            <a:chExt cx="1966913" cy="1784350"/>
          </a:xfrm>
        </p:grpSpPr>
        <p:grpSp>
          <p:nvGrpSpPr>
            <p:cNvPr id="19" name="Gruppe 351"/>
            <p:cNvGrpSpPr>
              <a:grpSpLocks/>
            </p:cNvGrpSpPr>
            <p:nvPr/>
          </p:nvGrpSpPr>
          <p:grpSpPr bwMode="auto">
            <a:xfrm>
              <a:off x="5534023" y="1700212"/>
              <a:ext cx="1521620" cy="1521619"/>
              <a:chOff x="5356860" y="3740411"/>
              <a:chExt cx="1013461" cy="1013459"/>
            </a:xfrm>
          </p:grpSpPr>
          <p:sp>
            <p:nvSpPr>
              <p:cNvPr id="21" name="Ellipse 97"/>
              <p:cNvSpPr/>
              <p:nvPr/>
            </p:nvSpPr>
            <p:spPr>
              <a:xfrm>
                <a:off x="5356860" y="3740411"/>
                <a:ext cx="1013461" cy="101345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90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2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  <p:sp>
            <p:nvSpPr>
              <p:cNvPr id="22" name="Freeform 50"/>
              <p:cNvSpPr>
                <a:spLocks/>
              </p:cNvSpPr>
              <p:nvPr/>
            </p:nvSpPr>
            <p:spPr bwMode="auto">
              <a:xfrm>
                <a:off x="5589175" y="4013610"/>
                <a:ext cx="290608" cy="378084"/>
              </a:xfrm>
              <a:custGeom>
                <a:avLst/>
                <a:gdLst>
                  <a:gd name="T0" fmla="*/ 2147483647 w 47"/>
                  <a:gd name="T1" fmla="*/ 2147483647 h 61"/>
                  <a:gd name="T2" fmla="*/ 2147483647 w 47"/>
                  <a:gd name="T3" fmla="*/ 2147483647 h 61"/>
                  <a:gd name="T4" fmla="*/ 2147483647 w 47"/>
                  <a:gd name="T5" fmla="*/ 2147483647 h 61"/>
                  <a:gd name="T6" fmla="*/ 2147483647 w 47"/>
                  <a:gd name="T7" fmla="*/ 0 h 61"/>
                  <a:gd name="T8" fmla="*/ 2147483647 w 47"/>
                  <a:gd name="T9" fmla="*/ 2147483647 h 61"/>
                  <a:gd name="T10" fmla="*/ 2147483647 w 47"/>
                  <a:gd name="T11" fmla="*/ 2147483647 h 61"/>
                  <a:gd name="T12" fmla="*/ 0 w 47"/>
                  <a:gd name="T13" fmla="*/ 2147483647 h 61"/>
                  <a:gd name="T14" fmla="*/ 2147483647 w 47"/>
                  <a:gd name="T15" fmla="*/ 2147483647 h 61"/>
                  <a:gd name="T16" fmla="*/ 2147483647 w 47"/>
                  <a:gd name="T17" fmla="*/ 2147483647 h 6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7"/>
                  <a:gd name="T28" fmla="*/ 0 h 61"/>
                  <a:gd name="T29" fmla="*/ 47 w 47"/>
                  <a:gd name="T30" fmla="*/ 61 h 6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7" h="61">
                    <a:moveTo>
                      <a:pt x="34" y="42"/>
                    </a:moveTo>
                    <a:cubicBezTo>
                      <a:pt x="33" y="39"/>
                      <a:pt x="32" y="36"/>
                      <a:pt x="32" y="32"/>
                    </a:cubicBezTo>
                    <a:cubicBezTo>
                      <a:pt x="32" y="23"/>
                      <a:pt x="38" y="15"/>
                      <a:pt x="47" y="13"/>
                    </a:cubicBezTo>
                    <a:cubicBezTo>
                      <a:pt x="45" y="6"/>
                      <a:pt x="38" y="0"/>
                      <a:pt x="29" y="0"/>
                    </a:cubicBezTo>
                    <a:cubicBezTo>
                      <a:pt x="19" y="0"/>
                      <a:pt x="11" y="9"/>
                      <a:pt x="11" y="19"/>
                    </a:cubicBezTo>
                    <a:cubicBezTo>
                      <a:pt x="11" y="24"/>
                      <a:pt x="13" y="28"/>
                      <a:pt x="16" y="31"/>
                    </a:cubicBezTo>
                    <a:cubicBezTo>
                      <a:pt x="7" y="36"/>
                      <a:pt x="1" y="44"/>
                      <a:pt x="0" y="54"/>
                    </a:cubicBezTo>
                    <a:cubicBezTo>
                      <a:pt x="7" y="58"/>
                      <a:pt x="15" y="60"/>
                      <a:pt x="23" y="61"/>
                    </a:cubicBezTo>
                    <a:cubicBezTo>
                      <a:pt x="24" y="53"/>
                      <a:pt x="28" y="47"/>
                      <a:pt x="34" y="42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white"/>
                  </a:solidFill>
                  <a:latin typeface="Arial" charset="0"/>
                  <a:ea typeface="ＭＳ Ｐゴシック" charset="-128"/>
                </a:endParaRPr>
              </a:p>
            </p:txBody>
          </p:sp>
          <p:sp>
            <p:nvSpPr>
              <p:cNvPr id="23" name="Freeform 51"/>
              <p:cNvSpPr>
                <a:spLocks/>
              </p:cNvSpPr>
              <p:nvPr/>
            </p:nvSpPr>
            <p:spPr bwMode="auto">
              <a:xfrm>
                <a:off x="5780342" y="4125063"/>
                <a:ext cx="309468" cy="334360"/>
              </a:xfrm>
              <a:custGeom>
                <a:avLst/>
                <a:gdLst>
                  <a:gd name="T0" fmla="*/ 0 w 50"/>
                  <a:gd name="T1" fmla="*/ 2147483647 h 54"/>
                  <a:gd name="T2" fmla="*/ 2147483647 w 50"/>
                  <a:gd name="T3" fmla="*/ 2147483647 h 54"/>
                  <a:gd name="T4" fmla="*/ 2147483647 w 50"/>
                  <a:gd name="T5" fmla="*/ 2147483647 h 54"/>
                  <a:gd name="T6" fmla="*/ 2147483647 w 50"/>
                  <a:gd name="T7" fmla="*/ 2147483647 h 54"/>
                  <a:gd name="T8" fmla="*/ 2147483647 w 50"/>
                  <a:gd name="T9" fmla="*/ 2147483647 h 54"/>
                  <a:gd name="T10" fmla="*/ 2147483647 w 50"/>
                  <a:gd name="T11" fmla="*/ 0 h 54"/>
                  <a:gd name="T12" fmla="*/ 2147483647 w 50"/>
                  <a:gd name="T13" fmla="*/ 2147483647 h 54"/>
                  <a:gd name="T14" fmla="*/ 2147483647 w 50"/>
                  <a:gd name="T15" fmla="*/ 2147483647 h 54"/>
                  <a:gd name="T16" fmla="*/ 0 w 50"/>
                  <a:gd name="T17" fmla="*/ 2147483647 h 5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0"/>
                  <a:gd name="T28" fmla="*/ 0 h 54"/>
                  <a:gd name="T29" fmla="*/ 50 w 50"/>
                  <a:gd name="T30" fmla="*/ 54 h 54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0" h="54">
                    <a:moveTo>
                      <a:pt x="0" y="47"/>
                    </a:moveTo>
                    <a:cubicBezTo>
                      <a:pt x="7" y="52"/>
                      <a:pt x="15" y="54"/>
                      <a:pt x="25" y="54"/>
                    </a:cubicBezTo>
                    <a:cubicBezTo>
                      <a:pt x="34" y="54"/>
                      <a:pt x="43" y="52"/>
                      <a:pt x="50" y="47"/>
                    </a:cubicBezTo>
                    <a:cubicBezTo>
                      <a:pt x="49" y="39"/>
                      <a:pt x="44" y="31"/>
                      <a:pt x="37" y="27"/>
                    </a:cubicBezTo>
                    <a:cubicBezTo>
                      <a:pt x="39" y="24"/>
                      <a:pt x="41" y="21"/>
                      <a:pt x="41" y="17"/>
                    </a:cubicBezTo>
                    <a:cubicBezTo>
                      <a:pt x="41" y="8"/>
                      <a:pt x="34" y="0"/>
                      <a:pt x="25" y="0"/>
                    </a:cubicBezTo>
                    <a:cubicBezTo>
                      <a:pt x="16" y="0"/>
                      <a:pt x="9" y="8"/>
                      <a:pt x="9" y="17"/>
                    </a:cubicBezTo>
                    <a:cubicBezTo>
                      <a:pt x="9" y="21"/>
                      <a:pt x="10" y="24"/>
                      <a:pt x="13" y="27"/>
                    </a:cubicBezTo>
                    <a:cubicBezTo>
                      <a:pt x="5" y="31"/>
                      <a:pt x="0" y="39"/>
                      <a:pt x="0" y="4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white"/>
                  </a:solidFill>
                  <a:latin typeface="Arial" charset="0"/>
                  <a:ea typeface="ＭＳ Ｐゴシック" charset="-128"/>
                </a:endParaRPr>
              </a:p>
            </p:txBody>
          </p:sp>
          <p:sp>
            <p:nvSpPr>
              <p:cNvPr id="24" name="Ellipse 45"/>
              <p:cNvSpPr/>
              <p:nvPr/>
            </p:nvSpPr>
            <p:spPr bwMode="auto">
              <a:xfrm>
                <a:off x="5499602" y="3791168"/>
                <a:ext cx="723221" cy="541358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7000"/>
                    </a:srgbClr>
                  </a:gs>
                </a:gsLst>
                <a:lin ang="16200000" scaled="0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sp>
          <p:nvSpPr>
            <p:cNvPr id="20" name="Ellipse 230"/>
            <p:cNvSpPr/>
            <p:nvPr/>
          </p:nvSpPr>
          <p:spPr bwMode="auto">
            <a:xfrm>
              <a:off x="5354638" y="3227535"/>
              <a:ext cx="1966913" cy="257027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 err="1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625210" y="0"/>
            <a:ext cx="518790" cy="518788"/>
            <a:chOff x="349648" y="2204865"/>
            <a:chExt cx="518790" cy="518788"/>
          </a:xfrm>
          <a:solidFill>
            <a:srgbClr val="1F487B"/>
          </a:solidFill>
        </p:grpSpPr>
        <p:sp>
          <p:nvSpPr>
            <p:cNvPr id="26" name="Oval 25"/>
            <p:cNvSpPr/>
            <p:nvPr>
              <p:custDataLst>
                <p:tags r:id="rId1"/>
              </p:custDataLst>
            </p:nvPr>
          </p:nvSpPr>
          <p:spPr>
            <a:xfrm>
              <a:off x="349648" y="2204865"/>
              <a:ext cx="518790" cy="518788"/>
            </a:xfrm>
            <a:prstGeom prst="ellipse">
              <a:avLst/>
            </a:prstGeom>
            <a:grpFill/>
            <a:ln>
              <a:noFill/>
            </a:ln>
            <a:effectLst>
              <a:outerShdw blurRad="38100" dist="12700" dir="5400000" algn="t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7" name="Oval 26"/>
            <p:cNvSpPr/>
            <p:nvPr>
              <p:custDataLst>
                <p:tags r:id="rId2"/>
              </p:custDataLst>
            </p:nvPr>
          </p:nvSpPr>
          <p:spPr>
            <a:xfrm>
              <a:off x="391262" y="2245740"/>
              <a:ext cx="435563" cy="435563"/>
            </a:xfrm>
            <a:prstGeom prst="ellipse">
              <a:avLst/>
            </a:prstGeom>
            <a:grpFill/>
            <a:ln w="15875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99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</a:ln>
            <a:effectLst>
              <a:innerShdw blurRad="1778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8" name="Gruppe 322"/>
          <p:cNvGrpSpPr>
            <a:grpSpLocks/>
          </p:cNvGrpSpPr>
          <p:nvPr/>
        </p:nvGrpSpPr>
        <p:grpSpPr bwMode="auto">
          <a:xfrm>
            <a:off x="7794048" y="1658108"/>
            <a:ext cx="820482" cy="753345"/>
            <a:chOff x="5160962" y="5140960"/>
            <a:chExt cx="1310639" cy="1175487"/>
          </a:xfrm>
        </p:grpSpPr>
        <p:grpSp>
          <p:nvGrpSpPr>
            <p:cNvPr id="29" name="Gruppe 527"/>
            <p:cNvGrpSpPr>
              <a:grpSpLocks/>
            </p:cNvGrpSpPr>
            <p:nvPr/>
          </p:nvGrpSpPr>
          <p:grpSpPr bwMode="auto">
            <a:xfrm>
              <a:off x="5160962" y="5140960"/>
              <a:ext cx="1310639" cy="1175487"/>
              <a:chOff x="1731963" y="1574800"/>
              <a:chExt cx="2184400" cy="1959145"/>
            </a:xfrm>
          </p:grpSpPr>
          <p:sp>
            <p:nvSpPr>
              <p:cNvPr id="32" name="Ellipse 290"/>
              <p:cNvSpPr/>
              <p:nvPr/>
            </p:nvSpPr>
            <p:spPr>
              <a:xfrm>
                <a:off x="1974850" y="1574800"/>
                <a:ext cx="1689100" cy="16891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90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2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1pPr>
                <a:lvl2pPr marL="4572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2pPr>
                <a:lvl3pPr marL="9144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3pPr>
                <a:lvl4pPr marL="13716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4pPr>
                <a:lvl5pPr marL="18288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  <p:sp>
            <p:nvSpPr>
              <p:cNvPr id="33" name="Ellipse 291"/>
              <p:cNvSpPr/>
              <p:nvPr/>
            </p:nvSpPr>
            <p:spPr bwMode="auto">
              <a:xfrm>
                <a:off x="1731963" y="3248168"/>
                <a:ext cx="2184400" cy="285777"/>
              </a:xfrm>
              <a:prstGeom prst="ellipse">
                <a:avLst/>
              </a:prstGeom>
              <a:gradFill flip="none" rotWithShape="1">
                <a:gsLst>
                  <a:gs pos="24000">
                    <a:sysClr val="windowText" lastClr="000000">
                      <a:alpha val="22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defPPr>
                  <a:defRPr lang="en-US"/>
                </a:defPPr>
                <a:lvl1pPr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1pPr>
                <a:lvl2pPr marL="4572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2pPr>
                <a:lvl3pPr marL="9144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3pPr>
                <a:lvl4pPr marL="13716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4pPr>
                <a:lvl5pPr marL="1828800" algn="l" defTabSz="457200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charset="0"/>
                    <a:ea typeface="ＭＳ Ｐゴシック" pitchFamily="1" charset="-128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da-DK" kern="0" dirty="0" err="1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sp>
          <p:nvSpPr>
            <p:cNvPr id="30" name="Freeform 41"/>
            <p:cNvSpPr>
              <a:spLocks noEditPoints="1"/>
            </p:cNvSpPr>
            <p:nvPr/>
          </p:nvSpPr>
          <p:spPr bwMode="auto">
            <a:xfrm>
              <a:off x="5544663" y="5410911"/>
              <a:ext cx="524931" cy="472483"/>
            </a:xfrm>
            <a:custGeom>
              <a:avLst/>
              <a:gdLst>
                <a:gd name="T0" fmla="*/ 2147483647 w 67"/>
                <a:gd name="T1" fmla="*/ 2147483647 h 60"/>
                <a:gd name="T2" fmla="*/ 2147483647 w 67"/>
                <a:gd name="T3" fmla="*/ 0 h 60"/>
                <a:gd name="T4" fmla="*/ 2147483647 w 67"/>
                <a:gd name="T5" fmla="*/ 0 h 60"/>
                <a:gd name="T6" fmla="*/ 2147483647 w 67"/>
                <a:gd name="T7" fmla="*/ 2147483647 h 60"/>
                <a:gd name="T8" fmla="*/ 2147483647 w 67"/>
                <a:gd name="T9" fmla="*/ 2147483647 h 60"/>
                <a:gd name="T10" fmla="*/ 2147483647 w 67"/>
                <a:gd name="T11" fmla="*/ 2147483647 h 60"/>
                <a:gd name="T12" fmla="*/ 2147483647 w 67"/>
                <a:gd name="T13" fmla="*/ 2147483647 h 60"/>
                <a:gd name="T14" fmla="*/ 2147483647 w 67"/>
                <a:gd name="T15" fmla="*/ 2147483647 h 60"/>
                <a:gd name="T16" fmla="*/ 2147483647 w 67"/>
                <a:gd name="T17" fmla="*/ 2147483647 h 60"/>
                <a:gd name="T18" fmla="*/ 2147483647 w 67"/>
                <a:gd name="T19" fmla="*/ 2147483647 h 60"/>
                <a:gd name="T20" fmla="*/ 2147483647 w 67"/>
                <a:gd name="T21" fmla="*/ 2147483647 h 60"/>
                <a:gd name="T22" fmla="*/ 2147483647 w 67"/>
                <a:gd name="T23" fmla="*/ 2147483647 h 60"/>
                <a:gd name="T24" fmla="*/ 2147483647 w 67"/>
                <a:gd name="T25" fmla="*/ 2147483647 h 60"/>
                <a:gd name="T26" fmla="*/ 2147483647 w 67"/>
                <a:gd name="T27" fmla="*/ 2147483647 h 60"/>
                <a:gd name="T28" fmla="*/ 2147483647 w 67"/>
                <a:gd name="T29" fmla="*/ 2147483647 h 60"/>
                <a:gd name="T30" fmla="*/ 2147483647 w 67"/>
                <a:gd name="T31" fmla="*/ 2147483647 h 60"/>
                <a:gd name="T32" fmla="*/ 2147483647 w 67"/>
                <a:gd name="T33" fmla="*/ 2147483647 h 60"/>
                <a:gd name="T34" fmla="*/ 2147483647 w 67"/>
                <a:gd name="T35" fmla="*/ 2147483647 h 60"/>
                <a:gd name="T36" fmla="*/ 2147483647 w 67"/>
                <a:gd name="T37" fmla="*/ 2147483647 h 60"/>
                <a:gd name="T38" fmla="*/ 2147483647 w 67"/>
                <a:gd name="T39" fmla="*/ 2147483647 h 60"/>
                <a:gd name="T40" fmla="*/ 2147483647 w 67"/>
                <a:gd name="T41" fmla="*/ 2147483647 h 60"/>
                <a:gd name="T42" fmla="*/ 2147483647 w 67"/>
                <a:gd name="T43" fmla="*/ 2147483647 h 60"/>
                <a:gd name="T44" fmla="*/ 2147483647 w 67"/>
                <a:gd name="T45" fmla="*/ 2147483647 h 60"/>
                <a:gd name="T46" fmla="*/ 2147483647 w 67"/>
                <a:gd name="T47" fmla="*/ 2147483647 h 60"/>
                <a:gd name="T48" fmla="*/ 2147483647 w 67"/>
                <a:gd name="T49" fmla="*/ 2147483647 h 60"/>
                <a:gd name="T50" fmla="*/ 2147483647 w 67"/>
                <a:gd name="T51" fmla="*/ 2147483647 h 60"/>
                <a:gd name="T52" fmla="*/ 2147483647 w 67"/>
                <a:gd name="T53" fmla="*/ 2147483647 h 60"/>
                <a:gd name="T54" fmla="*/ 2147483647 w 67"/>
                <a:gd name="T55" fmla="*/ 2147483647 h 60"/>
                <a:gd name="T56" fmla="*/ 2147483647 w 67"/>
                <a:gd name="T57" fmla="*/ 2147483647 h 60"/>
                <a:gd name="T58" fmla="*/ 2147483647 w 67"/>
                <a:gd name="T59" fmla="*/ 2147483647 h 60"/>
                <a:gd name="T60" fmla="*/ 2147483647 w 67"/>
                <a:gd name="T61" fmla="*/ 2147483647 h 60"/>
                <a:gd name="T62" fmla="*/ 2147483647 w 67"/>
                <a:gd name="T63" fmla="*/ 2147483647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7"/>
                <a:gd name="T97" fmla="*/ 0 h 60"/>
                <a:gd name="T98" fmla="*/ 67 w 67"/>
                <a:gd name="T99" fmla="*/ 60 h 6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7" h="60">
                  <a:moveTo>
                    <a:pt x="53" y="2"/>
                  </a:moveTo>
                  <a:cubicBezTo>
                    <a:pt x="53" y="1"/>
                    <a:pt x="52" y="0"/>
                    <a:pt x="5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1"/>
                    <a:pt x="44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3" y="14"/>
                    <a:pt x="53" y="14"/>
                    <a:pt x="53" y="14"/>
                  </a:cubicBezTo>
                  <a:lnTo>
                    <a:pt x="53" y="2"/>
                  </a:lnTo>
                  <a:close/>
                  <a:moveTo>
                    <a:pt x="66" y="31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5" y="0"/>
                    <a:pt x="33" y="0"/>
                    <a:pt x="31" y="2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3"/>
                    <a:pt x="0" y="35"/>
                    <a:pt x="2" y="36"/>
                  </a:cubicBezTo>
                  <a:cubicBezTo>
                    <a:pt x="2" y="37"/>
                    <a:pt x="3" y="37"/>
                    <a:pt x="4" y="37"/>
                  </a:cubicBezTo>
                  <a:cubicBezTo>
                    <a:pt x="5" y="37"/>
                    <a:pt x="6" y="37"/>
                    <a:pt x="7" y="36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2" y="38"/>
                    <a:pt x="65" y="38"/>
                    <a:pt x="66" y="36"/>
                  </a:cubicBezTo>
                  <a:cubicBezTo>
                    <a:pt x="67" y="35"/>
                    <a:pt x="67" y="33"/>
                    <a:pt x="66" y="31"/>
                  </a:cubicBezTo>
                  <a:close/>
                  <a:moveTo>
                    <a:pt x="9" y="37"/>
                  </a:moveTo>
                  <a:cubicBezTo>
                    <a:pt x="9" y="57"/>
                    <a:pt x="9" y="57"/>
                    <a:pt x="9" y="57"/>
                  </a:cubicBezTo>
                  <a:cubicBezTo>
                    <a:pt x="9" y="59"/>
                    <a:pt x="11" y="60"/>
                    <a:pt x="13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9" y="41"/>
                    <a:pt x="29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9" y="41"/>
                    <a:pt x="39" y="42"/>
                    <a:pt x="39" y="4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7" y="60"/>
                    <a:pt x="58" y="59"/>
                    <a:pt x="58" y="57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34" y="13"/>
                    <a:pt x="34" y="13"/>
                    <a:pt x="34" y="13"/>
                  </a:cubicBezTo>
                  <a:lnTo>
                    <a:pt x="9" y="3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lc="http://schemas.openxmlformats.org/drawingml/2006/lockedCanvas"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white"/>
                </a:solidFill>
                <a:latin typeface="Arial" charset="0"/>
                <a:ea typeface="ＭＳ Ｐゴシック" charset="-128"/>
              </a:endParaRPr>
            </a:p>
          </p:txBody>
        </p:sp>
        <p:sp>
          <p:nvSpPr>
            <p:cNvPr id="31" name="Ellipse 45"/>
            <p:cNvSpPr/>
            <p:nvPr/>
          </p:nvSpPr>
          <p:spPr bwMode="auto">
            <a:xfrm>
              <a:off x="5457152" y="5174787"/>
              <a:ext cx="723549" cy="540175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lumMod val="40000"/>
                    <a:lumOff val="60000"/>
                    <a:alpha val="0"/>
                  </a:srgbClr>
                </a:gs>
                <a:gs pos="100000">
                  <a:srgbClr val="FFFCF9">
                    <a:alpha val="77000"/>
                  </a:srgbClr>
                </a:gs>
              </a:gsLst>
              <a:lin ang="16200000" scaled="0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  <a:cs typeface="+mn-cs"/>
                </a:defRPr>
              </a:lvl9pPr>
            </a:lstStyle>
            <a:p>
              <a:pPr algn="ctr">
                <a:defRPr/>
              </a:pPr>
              <a:endParaRPr lang="da-DK" kern="0" dirty="0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165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Фінансування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None/>
            </a:pPr>
            <a:r>
              <a:rPr lang="uk-UA" sz="2400" b="1" dirty="0" smtClean="0">
                <a:cs typeface="ＭＳ Ｐゴシック" pitchFamily="1" charset="-128"/>
              </a:rPr>
              <a:t>Впровадження реформи потребуватиме </a:t>
            </a:r>
          </a:p>
          <a:p>
            <a:pPr marL="0" lvl="1" indent="0">
              <a:buNone/>
            </a:pPr>
            <a:r>
              <a:rPr lang="uk-UA" sz="2400" b="1" dirty="0" smtClean="0">
                <a:cs typeface="ＭＳ Ｐゴシック" pitchFamily="1" charset="-128"/>
              </a:rPr>
              <a:t>здійснення витрат на: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створення/розбудову інституційної спроможності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навчання/підвищення кваліфікації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обладнання та інфраструктуру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вдосконалення існуючої та розроблення нової регуляторної бази.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None/>
            </a:pPr>
            <a:r>
              <a:rPr lang="uk-UA" sz="2400" b="1" dirty="0" smtClean="0">
                <a:cs typeface="ＭＳ Ｐゴシック" pitchFamily="1" charset="-128"/>
              </a:rPr>
              <a:t>Джерела: 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Міжнародні донори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Фонд підтримки імплементації Угоди СОТ про спрощення процедур торгівлі (</a:t>
            </a:r>
            <a:r>
              <a:rPr lang="uk-UA" sz="2000" dirty="0" err="1" smtClean="0">
                <a:cs typeface="ＭＳ Ｐゴシック" pitchFamily="1" charset="-128"/>
              </a:rPr>
              <a:t>Trade</a:t>
            </a:r>
            <a:r>
              <a:rPr lang="uk-UA" sz="2000" dirty="0" smtClean="0">
                <a:cs typeface="ＭＳ Ｐゴシック" pitchFamily="1" charset="-128"/>
              </a:rPr>
              <a:t> </a:t>
            </a:r>
            <a:r>
              <a:rPr lang="uk-UA" sz="2000" dirty="0" err="1" smtClean="0">
                <a:cs typeface="ＭＳ Ｐゴシック" pitchFamily="1" charset="-128"/>
              </a:rPr>
              <a:t>Facilitation</a:t>
            </a:r>
            <a:r>
              <a:rPr lang="uk-UA" sz="2000" dirty="0" smtClean="0">
                <a:cs typeface="ＭＳ Ｐゴシック" pitchFamily="1" charset="-128"/>
              </a:rPr>
              <a:t> </a:t>
            </a:r>
            <a:r>
              <a:rPr lang="uk-UA" sz="2000" dirty="0" err="1" smtClean="0">
                <a:cs typeface="ＭＳ Ｐゴシック" pitchFamily="1" charset="-128"/>
              </a:rPr>
              <a:t>Facility</a:t>
            </a:r>
            <a:r>
              <a:rPr lang="uk-UA" sz="2000" dirty="0" smtClean="0">
                <a:cs typeface="ＭＳ Ｐゴシック" pitchFamily="1" charset="-128"/>
              </a:rPr>
              <a:t>)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r>
              <a:rPr lang="uk-UA" sz="2000" dirty="0" smtClean="0">
                <a:cs typeface="ＭＳ Ｐゴシック" pitchFamily="1" charset="-128"/>
              </a:rPr>
              <a:t>Державний бюджет України. </a:t>
            </a: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endParaRPr lang="ru-RU" sz="2000" dirty="0" smtClean="0">
              <a:cs typeface="ＭＳ Ｐゴシック" pitchFamily="1" charset="-128"/>
            </a:endParaRPr>
          </a:p>
          <a:p>
            <a:pPr marL="360363" lvl="1" indent="-360363">
              <a:buFont typeface="Arial" panose="020B0604020202020204" pitchFamily="34" charset="0"/>
              <a:buChar char="•"/>
            </a:pPr>
            <a:endParaRPr lang="ru-RU" sz="2000" dirty="0" smtClean="0">
              <a:cs typeface="ＭＳ Ｐゴシック" pitchFamily="1" charset="-128"/>
            </a:endParaRPr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 flipV="1">
            <a:off x="502380" y="2442329"/>
            <a:ext cx="8090452" cy="574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96" tIns="46648" rIns="93296" bIns="46648" anchor="ctr"/>
          <a:lstStyle/>
          <a:p>
            <a:endParaRPr lang="ru-RU"/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 flipV="1">
            <a:off x="457200" y="4703645"/>
            <a:ext cx="8090452" cy="5741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3296" tIns="46648" rIns="93296" bIns="46648" anchor="ctr"/>
          <a:lstStyle/>
          <a:p>
            <a:endParaRPr lang="ru-RU"/>
          </a:p>
        </p:txBody>
      </p:sp>
      <p:grpSp>
        <p:nvGrpSpPr>
          <p:cNvPr id="6" name="Gruppe 200"/>
          <p:cNvGrpSpPr>
            <a:grpSpLocks/>
          </p:cNvGrpSpPr>
          <p:nvPr/>
        </p:nvGrpSpPr>
        <p:grpSpPr bwMode="auto">
          <a:xfrm>
            <a:off x="7755421" y="1689267"/>
            <a:ext cx="837411" cy="745504"/>
            <a:chOff x="7075487" y="1679574"/>
            <a:chExt cx="1966913" cy="1806576"/>
          </a:xfrm>
        </p:grpSpPr>
        <p:grpSp>
          <p:nvGrpSpPr>
            <p:cNvPr id="7" name="Gruppe 341"/>
            <p:cNvGrpSpPr>
              <a:grpSpLocks/>
            </p:cNvGrpSpPr>
            <p:nvPr/>
          </p:nvGrpSpPr>
          <p:grpSpPr bwMode="auto">
            <a:xfrm>
              <a:off x="7165974" y="1679574"/>
              <a:ext cx="1519238" cy="1521620"/>
              <a:chOff x="6492240" y="1057912"/>
              <a:chExt cx="1013460" cy="1013461"/>
            </a:xfrm>
          </p:grpSpPr>
          <p:sp>
            <p:nvSpPr>
              <p:cNvPr id="9" name="Ellipse 113"/>
              <p:cNvSpPr/>
              <p:nvPr/>
            </p:nvSpPr>
            <p:spPr>
              <a:xfrm>
                <a:off x="6492240" y="1057912"/>
                <a:ext cx="1013460" cy="1013461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90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2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  <p:sp>
            <p:nvSpPr>
              <p:cNvPr id="10" name="Freeform 41"/>
              <p:cNvSpPr>
                <a:spLocks noEditPoints="1"/>
              </p:cNvSpPr>
              <p:nvPr/>
            </p:nvSpPr>
            <p:spPr bwMode="auto">
              <a:xfrm>
                <a:off x="6756640" y="1311485"/>
                <a:ext cx="493887" cy="395147"/>
              </a:xfrm>
              <a:custGeom>
                <a:avLst/>
                <a:gdLst>
                  <a:gd name="T0" fmla="*/ 2147483647 w 72"/>
                  <a:gd name="T1" fmla="*/ 2147483647 h 58"/>
                  <a:gd name="T2" fmla="*/ 2147483647 w 72"/>
                  <a:gd name="T3" fmla="*/ 2147483647 h 58"/>
                  <a:gd name="T4" fmla="*/ 2147483647 w 72"/>
                  <a:gd name="T5" fmla="*/ 2147483647 h 58"/>
                  <a:gd name="T6" fmla="*/ 2147483647 w 72"/>
                  <a:gd name="T7" fmla="*/ 2147483647 h 58"/>
                  <a:gd name="T8" fmla="*/ 2147483647 w 72"/>
                  <a:gd name="T9" fmla="*/ 2147483647 h 58"/>
                  <a:gd name="T10" fmla="*/ 2147483647 w 72"/>
                  <a:gd name="T11" fmla="*/ 0 h 58"/>
                  <a:gd name="T12" fmla="*/ 2147483647 w 72"/>
                  <a:gd name="T13" fmla="*/ 0 h 58"/>
                  <a:gd name="T14" fmla="*/ 2147483647 w 72"/>
                  <a:gd name="T15" fmla="*/ 2147483647 h 58"/>
                  <a:gd name="T16" fmla="*/ 2147483647 w 72"/>
                  <a:gd name="T17" fmla="*/ 2147483647 h 58"/>
                  <a:gd name="T18" fmla="*/ 2147483647 w 72"/>
                  <a:gd name="T19" fmla="*/ 2147483647 h 58"/>
                  <a:gd name="T20" fmla="*/ 2147483647 w 72"/>
                  <a:gd name="T21" fmla="*/ 2147483647 h 58"/>
                  <a:gd name="T22" fmla="*/ 0 w 72"/>
                  <a:gd name="T23" fmla="*/ 2147483647 h 58"/>
                  <a:gd name="T24" fmla="*/ 0 w 72"/>
                  <a:gd name="T25" fmla="*/ 2147483647 h 58"/>
                  <a:gd name="T26" fmla="*/ 2147483647 w 72"/>
                  <a:gd name="T27" fmla="*/ 2147483647 h 58"/>
                  <a:gd name="T28" fmla="*/ 2147483647 w 72"/>
                  <a:gd name="T29" fmla="*/ 2147483647 h 58"/>
                  <a:gd name="T30" fmla="*/ 2147483647 w 72"/>
                  <a:gd name="T31" fmla="*/ 2147483647 h 58"/>
                  <a:gd name="T32" fmla="*/ 2147483647 w 72"/>
                  <a:gd name="T33" fmla="*/ 2147483647 h 58"/>
                  <a:gd name="T34" fmla="*/ 0 w 72"/>
                  <a:gd name="T35" fmla="*/ 2147483647 h 58"/>
                  <a:gd name="T36" fmla="*/ 2147483647 w 72"/>
                  <a:gd name="T37" fmla="*/ 2147483647 h 58"/>
                  <a:gd name="T38" fmla="*/ 2147483647 w 72"/>
                  <a:gd name="T39" fmla="*/ 2147483647 h 58"/>
                  <a:gd name="T40" fmla="*/ 2147483647 w 72"/>
                  <a:gd name="T41" fmla="*/ 2147483647 h 58"/>
                  <a:gd name="T42" fmla="*/ 2147483647 w 72"/>
                  <a:gd name="T43" fmla="*/ 2147483647 h 58"/>
                  <a:gd name="T44" fmla="*/ 2147483647 w 72"/>
                  <a:gd name="T45" fmla="*/ 2147483647 h 58"/>
                  <a:gd name="T46" fmla="*/ 2147483647 w 72"/>
                  <a:gd name="T47" fmla="*/ 2147483647 h 58"/>
                  <a:gd name="T48" fmla="*/ 2147483647 w 72"/>
                  <a:gd name="T49" fmla="*/ 2147483647 h 58"/>
                  <a:gd name="T50" fmla="*/ 2147483647 w 72"/>
                  <a:gd name="T51" fmla="*/ 2147483647 h 58"/>
                  <a:gd name="T52" fmla="*/ 2147483647 w 72"/>
                  <a:gd name="T53" fmla="*/ 2147483647 h 58"/>
                  <a:gd name="T54" fmla="*/ 2147483647 w 72"/>
                  <a:gd name="T55" fmla="*/ 2147483647 h 58"/>
                  <a:gd name="T56" fmla="*/ 2147483647 w 72"/>
                  <a:gd name="T57" fmla="*/ 2147483647 h 58"/>
                  <a:gd name="T58" fmla="*/ 2147483647 w 72"/>
                  <a:gd name="T59" fmla="*/ 2147483647 h 5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72"/>
                  <a:gd name="T91" fmla="*/ 0 h 58"/>
                  <a:gd name="T92" fmla="*/ 72 w 72"/>
                  <a:gd name="T93" fmla="*/ 58 h 58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72" h="58">
                    <a:moveTo>
                      <a:pt x="25" y="5"/>
                    </a:moveTo>
                    <a:cubicBezTo>
                      <a:pt x="48" y="5"/>
                      <a:pt x="48" y="5"/>
                      <a:pt x="48" y="5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4"/>
                      <a:pt x="53" y="4"/>
                      <a:pt x="53" y="4"/>
                    </a:cubicBezTo>
                    <a:cubicBezTo>
                      <a:pt x="53" y="2"/>
                      <a:pt x="51" y="0"/>
                      <a:pt x="4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0"/>
                      <a:pt x="20" y="2"/>
                      <a:pt x="20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5" y="11"/>
                      <a:pt x="25" y="11"/>
                      <a:pt x="25" y="11"/>
                    </a:cubicBezTo>
                    <a:lnTo>
                      <a:pt x="25" y="5"/>
                    </a:lnTo>
                    <a:close/>
                    <a:moveTo>
                      <a:pt x="0" y="19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6"/>
                      <a:pt x="3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0" y="16"/>
                      <a:pt x="0" y="19"/>
                    </a:cubicBezTo>
                    <a:close/>
                    <a:moveTo>
                      <a:pt x="14" y="58"/>
                    </a:move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14"/>
                      <a:pt x="59" y="14"/>
                      <a:pt x="59" y="14"/>
                    </a:cubicBezTo>
                    <a:cubicBezTo>
                      <a:pt x="14" y="14"/>
                      <a:pt x="14" y="14"/>
                      <a:pt x="14" y="14"/>
                    </a:cubicBezTo>
                    <a:lnTo>
                      <a:pt x="14" y="58"/>
                    </a:lnTo>
                    <a:close/>
                    <a:moveTo>
                      <a:pt x="67" y="14"/>
                    </a:move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7" y="58"/>
                      <a:pt x="67" y="58"/>
                      <a:pt x="67" y="58"/>
                    </a:cubicBezTo>
                    <a:cubicBezTo>
                      <a:pt x="70" y="58"/>
                      <a:pt x="72" y="56"/>
                      <a:pt x="72" y="53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6"/>
                      <a:pt x="70" y="14"/>
                      <a:pt x="67" y="14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white"/>
                  </a:solidFill>
                  <a:latin typeface="Arial" charset="0"/>
                  <a:ea typeface="ＭＳ Ｐゴシック" charset="-128"/>
                </a:endParaRPr>
              </a:p>
            </p:txBody>
          </p:sp>
          <p:sp>
            <p:nvSpPr>
              <p:cNvPr id="11" name="Ellipse 45"/>
              <p:cNvSpPr/>
              <p:nvPr/>
            </p:nvSpPr>
            <p:spPr bwMode="auto">
              <a:xfrm>
                <a:off x="6647913" y="1092805"/>
                <a:ext cx="724354" cy="539244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7000"/>
                    </a:srgbClr>
                  </a:gs>
                </a:gsLst>
                <a:lin ang="16200000" scaled="0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da-DK" kern="0" dirty="0">
                  <a:solidFill>
                    <a:sysClr val="window" lastClr="FFFFFF"/>
                  </a:solidFill>
                  <a:ea typeface="ＭＳ Ｐゴシック" pitchFamily="-97" charset="-128"/>
                </a:endParaRPr>
              </a:p>
            </p:txBody>
          </p:sp>
        </p:grpSp>
        <p:sp>
          <p:nvSpPr>
            <p:cNvPr id="8" name="Ellipse 198"/>
            <p:cNvSpPr/>
            <p:nvPr/>
          </p:nvSpPr>
          <p:spPr bwMode="auto">
            <a:xfrm>
              <a:off x="7075487" y="3229112"/>
              <a:ext cx="1966913" cy="257038"/>
            </a:xfrm>
            <a:prstGeom prst="ellipse">
              <a:avLst/>
            </a:prstGeom>
            <a:gradFill flip="none" rotWithShape="1">
              <a:gsLst>
                <a:gs pos="24000">
                  <a:sysClr val="windowText" lastClr="000000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da-DK" kern="0" dirty="0" err="1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  <p:grpSp>
        <p:nvGrpSpPr>
          <p:cNvPr id="12" name="Gruppe 346"/>
          <p:cNvGrpSpPr>
            <a:grpSpLocks/>
          </p:cNvGrpSpPr>
          <p:nvPr/>
        </p:nvGrpSpPr>
        <p:grpSpPr bwMode="auto">
          <a:xfrm>
            <a:off x="7711111" y="4027333"/>
            <a:ext cx="684958" cy="585031"/>
            <a:chOff x="5347970" y="2391406"/>
            <a:chExt cx="1013460" cy="1013458"/>
          </a:xfrm>
        </p:grpSpPr>
        <p:sp>
          <p:nvSpPr>
            <p:cNvPr id="13" name="Ellipse 132"/>
            <p:cNvSpPr/>
            <p:nvPr/>
          </p:nvSpPr>
          <p:spPr>
            <a:xfrm>
              <a:off x="5347970" y="2391406"/>
              <a:ext cx="1013460" cy="1013458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90000"/>
                  </a:schemeClr>
                </a:gs>
                <a:gs pos="50000">
                  <a:schemeClr val="accent1"/>
                </a:gs>
                <a:gs pos="100000">
                  <a:schemeClr val="accent1">
                    <a:lumMod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da-DK" kern="0" dirty="0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5615639" y="2945376"/>
              <a:ext cx="471092" cy="163378"/>
            </a:xfrm>
            <a:custGeom>
              <a:avLst/>
              <a:gdLst>
                <a:gd name="T0" fmla="*/ 2147483647 w 69"/>
                <a:gd name="T1" fmla="*/ 2147483647 h 24"/>
                <a:gd name="T2" fmla="*/ 2147483647 w 69"/>
                <a:gd name="T3" fmla="*/ 2147483647 h 24"/>
                <a:gd name="T4" fmla="*/ 2147483647 w 69"/>
                <a:gd name="T5" fmla="*/ 2147483647 h 24"/>
                <a:gd name="T6" fmla="*/ 2147483647 w 69"/>
                <a:gd name="T7" fmla="*/ 2147483647 h 24"/>
                <a:gd name="T8" fmla="*/ 0 w 69"/>
                <a:gd name="T9" fmla="*/ 2147483647 h 24"/>
                <a:gd name="T10" fmla="*/ 0 w 69"/>
                <a:gd name="T11" fmla="*/ 2147483647 h 24"/>
                <a:gd name="T12" fmla="*/ 0 w 69"/>
                <a:gd name="T13" fmla="*/ 2147483647 h 24"/>
                <a:gd name="T14" fmla="*/ 0 w 69"/>
                <a:gd name="T15" fmla="*/ 2147483647 h 24"/>
                <a:gd name="T16" fmla="*/ 2147483647 w 69"/>
                <a:gd name="T17" fmla="*/ 0 h 24"/>
                <a:gd name="T18" fmla="*/ 2147483647 w 69"/>
                <a:gd name="T19" fmla="*/ 0 h 24"/>
                <a:gd name="T20" fmla="*/ 2147483647 w 69"/>
                <a:gd name="T21" fmla="*/ 2147483647 h 24"/>
                <a:gd name="T22" fmla="*/ 2147483647 w 69"/>
                <a:gd name="T23" fmla="*/ 2147483647 h 24"/>
                <a:gd name="T24" fmla="*/ 2147483647 w 69"/>
                <a:gd name="T25" fmla="*/ 2147483647 h 24"/>
                <a:gd name="T26" fmla="*/ 2147483647 w 69"/>
                <a:gd name="T27" fmla="*/ 2147483647 h 24"/>
                <a:gd name="T28" fmla="*/ 2147483647 w 69"/>
                <a:gd name="T29" fmla="*/ 2147483647 h 24"/>
                <a:gd name="T30" fmla="*/ 2147483647 w 69"/>
                <a:gd name="T31" fmla="*/ 2147483647 h 24"/>
                <a:gd name="T32" fmla="*/ 2147483647 w 69"/>
                <a:gd name="T33" fmla="*/ 2147483647 h 24"/>
                <a:gd name="T34" fmla="*/ 2147483647 w 69"/>
                <a:gd name="T35" fmla="*/ 2147483647 h 24"/>
                <a:gd name="T36" fmla="*/ 2147483647 w 69"/>
                <a:gd name="T37" fmla="*/ 2147483647 h 24"/>
                <a:gd name="T38" fmla="*/ 2147483647 w 69"/>
                <a:gd name="T39" fmla="*/ 2147483647 h 24"/>
                <a:gd name="T40" fmla="*/ 2147483647 w 69"/>
                <a:gd name="T41" fmla="*/ 2147483647 h 24"/>
                <a:gd name="T42" fmla="*/ 2147483647 w 69"/>
                <a:gd name="T43" fmla="*/ 2147483647 h 24"/>
                <a:gd name="T44" fmla="*/ 2147483647 w 69"/>
                <a:gd name="T45" fmla="*/ 2147483647 h 24"/>
                <a:gd name="T46" fmla="*/ 2147483647 w 69"/>
                <a:gd name="T47" fmla="*/ 0 h 24"/>
                <a:gd name="T48" fmla="*/ 2147483647 w 69"/>
                <a:gd name="T49" fmla="*/ 0 h 24"/>
                <a:gd name="T50" fmla="*/ 2147483647 w 69"/>
                <a:gd name="T51" fmla="*/ 2147483647 h 24"/>
                <a:gd name="T52" fmla="*/ 2147483647 w 69"/>
                <a:gd name="T53" fmla="*/ 2147483647 h 24"/>
                <a:gd name="T54" fmla="*/ 2147483647 w 69"/>
                <a:gd name="T55" fmla="*/ 2147483647 h 24"/>
                <a:gd name="T56" fmla="*/ 2147483647 w 69"/>
                <a:gd name="T57" fmla="*/ 2147483647 h 24"/>
                <a:gd name="T58" fmla="*/ 2147483647 w 69"/>
                <a:gd name="T59" fmla="*/ 2147483647 h 24"/>
                <a:gd name="T60" fmla="*/ 2147483647 w 69"/>
                <a:gd name="T61" fmla="*/ 2147483647 h 24"/>
                <a:gd name="T62" fmla="*/ 2147483647 w 69"/>
                <a:gd name="T63" fmla="*/ 2147483647 h 24"/>
                <a:gd name="T64" fmla="*/ 2147483647 w 69"/>
                <a:gd name="T65" fmla="*/ 2147483647 h 2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9"/>
                <a:gd name="T100" fmla="*/ 0 h 24"/>
                <a:gd name="T101" fmla="*/ 69 w 69"/>
                <a:gd name="T102" fmla="*/ 24 h 2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9" h="24">
                  <a:moveTo>
                    <a:pt x="58" y="24"/>
                  </a:moveTo>
                  <a:cubicBezTo>
                    <a:pt x="10" y="24"/>
                    <a:pt x="10" y="24"/>
                    <a:pt x="10" y="24"/>
                  </a:cubicBezTo>
                  <a:cubicBezTo>
                    <a:pt x="7" y="24"/>
                    <a:pt x="4" y="23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18"/>
                    <a:pt x="0" y="15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4"/>
                    <a:pt x="6" y="16"/>
                    <a:pt x="7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8" y="18"/>
                    <a:pt x="9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8"/>
                    <a:pt x="60" y="18"/>
                    <a:pt x="61" y="17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2" y="16"/>
                    <a:pt x="63" y="14"/>
                    <a:pt x="63" y="12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1"/>
                    <a:pt x="64" y="0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9" y="1"/>
                    <a:pt x="69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9" y="15"/>
                    <a:pt x="68" y="18"/>
                    <a:pt x="66" y="21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4" y="23"/>
                    <a:pt x="62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lc="http://schemas.openxmlformats.org/drawingml/2006/lockedCanvas"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white"/>
                </a:solidFill>
                <a:latin typeface="Arial" charset="0"/>
                <a:ea typeface="ＭＳ Ｐゴシック" charset="-128"/>
              </a:endParaRPr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5731513" y="2637618"/>
              <a:ext cx="232697" cy="327706"/>
            </a:xfrm>
            <a:custGeom>
              <a:avLst/>
              <a:gdLst>
                <a:gd name="T0" fmla="*/ 2147483647 w 245"/>
                <a:gd name="T1" fmla="*/ 2147483647 h 345"/>
                <a:gd name="T2" fmla="*/ 2147483647 w 245"/>
                <a:gd name="T3" fmla="*/ 2147483647 h 345"/>
                <a:gd name="T4" fmla="*/ 2147483647 w 245"/>
                <a:gd name="T5" fmla="*/ 2147483647 h 345"/>
                <a:gd name="T6" fmla="*/ 2147483647 w 245"/>
                <a:gd name="T7" fmla="*/ 0 h 345"/>
                <a:gd name="T8" fmla="*/ 2147483647 w 245"/>
                <a:gd name="T9" fmla="*/ 0 h 345"/>
                <a:gd name="T10" fmla="*/ 2147483647 w 245"/>
                <a:gd name="T11" fmla="*/ 2147483647 h 345"/>
                <a:gd name="T12" fmla="*/ 0 w 245"/>
                <a:gd name="T13" fmla="*/ 2147483647 h 345"/>
                <a:gd name="T14" fmla="*/ 2147483647 w 245"/>
                <a:gd name="T15" fmla="*/ 2147483647 h 34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5"/>
                <a:gd name="T25" fmla="*/ 0 h 345"/>
                <a:gd name="T26" fmla="*/ 245 w 245"/>
                <a:gd name="T27" fmla="*/ 345 h 34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5" h="345">
                  <a:moveTo>
                    <a:pt x="122" y="345"/>
                  </a:moveTo>
                  <a:lnTo>
                    <a:pt x="245" y="165"/>
                  </a:lnTo>
                  <a:lnTo>
                    <a:pt x="187" y="165"/>
                  </a:lnTo>
                  <a:lnTo>
                    <a:pt x="187" y="0"/>
                  </a:lnTo>
                  <a:lnTo>
                    <a:pt x="58" y="0"/>
                  </a:lnTo>
                  <a:lnTo>
                    <a:pt x="58" y="165"/>
                  </a:lnTo>
                  <a:lnTo>
                    <a:pt x="0" y="165"/>
                  </a:lnTo>
                  <a:lnTo>
                    <a:pt x="122" y="3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lc="http://schemas.openxmlformats.org/drawingml/2006/lockedCanvas"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white"/>
                </a:solidFill>
                <a:latin typeface="Arial" charset="0"/>
                <a:ea typeface="ＭＳ Ｐゴシック" charset="-128"/>
              </a:endParaRPr>
            </a:p>
          </p:txBody>
        </p:sp>
        <p:sp>
          <p:nvSpPr>
            <p:cNvPr id="16" name="Ellipse 45"/>
            <p:cNvSpPr/>
            <p:nvPr/>
          </p:nvSpPr>
          <p:spPr bwMode="auto">
            <a:xfrm>
              <a:off x="5482462" y="2431564"/>
              <a:ext cx="725413" cy="540018"/>
            </a:xfrm>
            <a:prstGeom prst="ellipse">
              <a:avLst/>
            </a:prstGeom>
            <a:gradFill flip="none" rotWithShape="1">
              <a:gsLst>
                <a:gs pos="0">
                  <a:srgbClr val="FFFFFF">
                    <a:lumMod val="40000"/>
                    <a:lumOff val="60000"/>
                    <a:alpha val="0"/>
                  </a:srgbClr>
                </a:gs>
                <a:gs pos="100000">
                  <a:srgbClr val="FFFCF9">
                    <a:alpha val="77000"/>
                  </a:srgbClr>
                </a:gs>
              </a:gsLst>
              <a:lin ang="16200000" scaled="0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da-DK" kern="0" dirty="0">
                <a:solidFill>
                  <a:sysClr val="window" lastClr="FFFFFF"/>
                </a:solidFill>
                <a:ea typeface="ＭＳ Ｐゴシック" pitchFamily="-97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132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1801" y="2426423"/>
            <a:ext cx="60255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err="1" smtClean="0">
                <a:solidFill>
                  <a:srgbClr val="1F487B"/>
                </a:solidFill>
                <a:latin typeface="Arial"/>
                <a:ea typeface="+mn-ea"/>
                <a:cs typeface="Arial"/>
              </a:rPr>
              <a:t>Дякую</a:t>
            </a:r>
            <a:r>
              <a:rPr lang="ru-RU" sz="3500" b="1" dirty="0" smtClean="0">
                <a:solidFill>
                  <a:srgbClr val="1F487B"/>
                </a:solidFill>
                <a:latin typeface="Arial"/>
                <a:ea typeface="+mn-ea"/>
                <a:cs typeface="Arial"/>
              </a:rPr>
              <a:t> за </a:t>
            </a:r>
            <a:r>
              <a:rPr lang="ru-RU" sz="3500" b="1" dirty="0" err="1" smtClean="0">
                <a:solidFill>
                  <a:srgbClr val="1F487B"/>
                </a:solidFill>
                <a:latin typeface="Arial"/>
                <a:ea typeface="+mn-ea"/>
                <a:cs typeface="Arial"/>
              </a:rPr>
              <a:t>увагу</a:t>
            </a:r>
            <a:r>
              <a:rPr lang="ru-RU" sz="3500" b="1" dirty="0" smtClean="0">
                <a:solidFill>
                  <a:srgbClr val="1F487B"/>
                </a:solidFill>
                <a:latin typeface="Arial"/>
                <a:ea typeface="+mn-ea"/>
                <a:cs typeface="Arial"/>
              </a:rPr>
              <a:t>!</a:t>
            </a:r>
          </a:p>
          <a:p>
            <a:pPr algn="ctr"/>
            <a:endParaRPr lang="ru-RU" sz="3500" b="1" dirty="0">
              <a:solidFill>
                <a:srgbClr val="1F487B"/>
              </a:solidFill>
              <a:latin typeface="Arial"/>
              <a:ea typeface="+mn-ea"/>
              <a:cs typeface="Arial"/>
            </a:endParaRPr>
          </a:p>
          <a:p>
            <a:pPr algn="ctr"/>
            <a:r>
              <a:rPr lang="en-US" sz="3500" b="1" dirty="0" smtClean="0">
                <a:solidFill>
                  <a:srgbClr val="1F487B"/>
                </a:solidFill>
                <a:latin typeface="Arial"/>
                <a:ea typeface="+mn-ea"/>
                <a:cs typeface="Arial"/>
                <a:hlinkClick r:id="rId2"/>
              </a:rPr>
              <a:t>change.trade@me.gov.ua</a:t>
            </a:r>
            <a:endParaRPr lang="en-US" sz="3500" b="1" dirty="0" smtClean="0">
              <a:solidFill>
                <a:srgbClr val="1F487B"/>
              </a:solidFill>
              <a:latin typeface="Arial"/>
              <a:ea typeface="+mn-ea"/>
              <a:cs typeface="Arial"/>
            </a:endParaRPr>
          </a:p>
          <a:p>
            <a:pPr algn="ctr"/>
            <a:endParaRPr lang="ru-RU" sz="3500" b="1" dirty="0" smtClean="0">
              <a:solidFill>
                <a:srgbClr val="1F487B"/>
              </a:solidFill>
              <a:latin typeface="Arial"/>
              <a:ea typeface="+mn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mrGOHOxF022ZIg2oT2dD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veh3YDV7kikRTjdB9tqf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Xt8cxOPnkWmybjNfo15F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_tdK9m4XEaF4ylMw6yte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DWg9gv_7UKzPTcSoouGK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woD3omsBU.x.xuAdF1fN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10gjctN0ugbaIuYknRtg"/>
</p:tagLst>
</file>

<file path=ppt/theme/theme1.xml><?xml version="1.0" encoding="utf-8"?>
<a:theme xmlns:a="http://schemas.openxmlformats.org/drawingml/2006/main" name="ministryPresentation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inistryPre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ministryPresentation4</Template>
  <TotalTime>902</TotalTime>
  <Words>420</Words>
  <Application>Microsoft Office PowerPoint</Application>
  <PresentationFormat>Экран (4:3)</PresentationFormat>
  <Paragraphs>122</Paragraphs>
  <Slides>12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굴림</vt:lpstr>
      <vt:lpstr>ＭＳ Ｐゴシック</vt:lpstr>
      <vt:lpstr>ministryPresentation4</vt:lpstr>
      <vt:lpstr>ministryPresentation1</vt:lpstr>
      <vt:lpstr>think-cell Slide</vt:lpstr>
      <vt:lpstr> Спрощення процедур торгівлі </vt:lpstr>
      <vt:lpstr>Будемо говорити про </vt:lpstr>
      <vt:lpstr>Теперішній стан</vt:lpstr>
      <vt:lpstr>Чому необхідна реформа</vt:lpstr>
      <vt:lpstr> Окремі показники здійснення  зовнішньоторговельних операцій </vt:lpstr>
      <vt:lpstr>Напрями реформування</vt:lpstr>
      <vt:lpstr>Презентация PowerPoint</vt:lpstr>
      <vt:lpstr>Презентация PowerPoint</vt:lpstr>
      <vt:lpstr>Презентация PowerPoint</vt:lpstr>
      <vt:lpstr>Очікувані результати</vt:lpstr>
      <vt:lpstr>Фінансування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Reforms implementation: challenges and needs</dc:title>
  <dc:creator>The</dc:creator>
  <cp:lastModifiedBy>Nataliya</cp:lastModifiedBy>
  <cp:revision>106</cp:revision>
  <dcterms:created xsi:type="dcterms:W3CDTF">2015-07-08T18:39:56Z</dcterms:created>
  <dcterms:modified xsi:type="dcterms:W3CDTF">2015-09-09T21:49:37Z</dcterms:modified>
</cp:coreProperties>
</file>