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80" r:id="rId4"/>
    <p:sldId id="281" r:id="rId5"/>
    <p:sldId id="285" r:id="rId6"/>
    <p:sldId id="282" r:id="rId7"/>
    <p:sldId id="283" r:id="rId8"/>
    <p:sldId id="284" r:id="rId9"/>
    <p:sldId id="279" r:id="rId10"/>
  </p:sldIdLst>
  <p:sldSz cx="9144000" cy="5143500" type="screen16x9"/>
  <p:notesSz cx="6858000" cy="9144000"/>
  <p:embeddedFontLst>
    <p:embeddedFont>
      <p:font typeface="Helvetica" panose="020B0604020202020204" pitchFamily="34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Wingdings 3" panose="05040102010807070707" pitchFamily="18" charset="2"/>
      <p:regular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34" roundtripDataSignature="AMtx7mj4vsWTBn0K7TlG0qsVKAy4Qc/L1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25" d="100"/>
          <a:sy n="125" d="100"/>
        </p:scale>
        <p:origin x="1116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34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uk-UA" sz="1200" b="0" i="1" u="none" strike="noStrike" kern="1200" spc="0" baseline="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Кількість індустріальних парків, включених </a:t>
            </a:r>
            <a:br>
              <a:rPr lang="uk-UA" sz="1200" b="0" i="1" u="none" strike="noStrike" kern="1200" spc="0" baseline="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uk-UA" sz="1200" b="0" i="1" u="none" strike="noStrike" kern="1200" spc="0" baseline="0" dirty="0">
                <a:solidFill>
                  <a:srgbClr val="002060"/>
                </a:solidFill>
                <a:effectLst/>
                <a:latin typeface="+mn-lt"/>
                <a:ea typeface="+mn-ea"/>
                <a:cs typeface="+mn-cs"/>
              </a:rPr>
              <a:t>до Реєстру, у розрізі регіонів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'[Діаграми ІП регіони власність.xlsx]Аркуш1'!$O$8:$O$32</c:f>
              <c:strCache>
                <c:ptCount val="25"/>
                <c:pt idx="0">
                  <c:v>Вінницька</c:v>
                </c:pt>
                <c:pt idx="1">
                  <c:v>Волинська</c:v>
                </c:pt>
                <c:pt idx="2">
                  <c:v>Дніпропетровська</c:v>
                </c:pt>
                <c:pt idx="3">
                  <c:v>Донецька</c:v>
                </c:pt>
                <c:pt idx="4">
                  <c:v>Житомирська</c:v>
                </c:pt>
                <c:pt idx="5">
                  <c:v>Закарпатська</c:v>
                </c:pt>
                <c:pt idx="6">
                  <c:v>Запорізька</c:v>
                </c:pt>
                <c:pt idx="7">
                  <c:v>Івано-Франківська</c:v>
                </c:pt>
                <c:pt idx="8">
                  <c:v>Київська</c:v>
                </c:pt>
                <c:pt idx="9">
                  <c:v>Кіровоградська</c:v>
                </c:pt>
                <c:pt idx="10">
                  <c:v>Луганська</c:v>
                </c:pt>
                <c:pt idx="11">
                  <c:v>Львівська</c:v>
                </c:pt>
                <c:pt idx="12">
                  <c:v>Миколаївська</c:v>
                </c:pt>
                <c:pt idx="13">
                  <c:v>Одеська</c:v>
                </c:pt>
                <c:pt idx="14">
                  <c:v>Полтавська</c:v>
                </c:pt>
                <c:pt idx="15">
                  <c:v>Рівненська</c:v>
                </c:pt>
                <c:pt idx="16">
                  <c:v>Сумська</c:v>
                </c:pt>
                <c:pt idx="17">
                  <c:v>Тернопільська</c:v>
                </c:pt>
                <c:pt idx="18">
                  <c:v>Харківська</c:v>
                </c:pt>
                <c:pt idx="19">
                  <c:v>Херсонська</c:v>
                </c:pt>
                <c:pt idx="20">
                  <c:v>Хмельницька</c:v>
                </c:pt>
                <c:pt idx="21">
                  <c:v>Черкаська</c:v>
                </c:pt>
                <c:pt idx="22">
                  <c:v>Чернівецька</c:v>
                </c:pt>
                <c:pt idx="23">
                  <c:v>Чернігівська</c:v>
                </c:pt>
                <c:pt idx="24">
                  <c:v>Київ</c:v>
                </c:pt>
              </c:strCache>
            </c:strRef>
          </c:cat>
          <c:val>
            <c:numRef>
              <c:f>'[Діаграми ІП регіони власність.xlsx]Аркуш1'!$P$8:$P$32</c:f>
              <c:numCache>
                <c:formatCode>General</c:formatCode>
                <c:ptCount val="25"/>
                <c:pt idx="0">
                  <c:v>3</c:v>
                </c:pt>
                <c:pt idx="1">
                  <c:v>1</c:v>
                </c:pt>
                <c:pt idx="2">
                  <c:v>3</c:v>
                </c:pt>
                <c:pt idx="3">
                  <c:v>3</c:v>
                </c:pt>
                <c:pt idx="4">
                  <c:v>2</c:v>
                </c:pt>
                <c:pt idx="5">
                  <c:v>1</c:v>
                </c:pt>
                <c:pt idx="6">
                  <c:v>0</c:v>
                </c:pt>
                <c:pt idx="7">
                  <c:v>1</c:v>
                </c:pt>
                <c:pt idx="8">
                  <c:v>7</c:v>
                </c:pt>
                <c:pt idx="9">
                  <c:v>1</c:v>
                </c:pt>
                <c:pt idx="10">
                  <c:v>0</c:v>
                </c:pt>
                <c:pt idx="11">
                  <c:v>7</c:v>
                </c:pt>
                <c:pt idx="12">
                  <c:v>1</c:v>
                </c:pt>
                <c:pt idx="13">
                  <c:v>2</c:v>
                </c:pt>
                <c:pt idx="14">
                  <c:v>1</c:v>
                </c:pt>
                <c:pt idx="15">
                  <c:v>0</c:v>
                </c:pt>
                <c:pt idx="16">
                  <c:v>3</c:v>
                </c:pt>
                <c:pt idx="17">
                  <c:v>2</c:v>
                </c:pt>
                <c:pt idx="18">
                  <c:v>0</c:v>
                </c:pt>
                <c:pt idx="19">
                  <c:v>0</c:v>
                </c:pt>
                <c:pt idx="20">
                  <c:v>2</c:v>
                </c:pt>
                <c:pt idx="21">
                  <c:v>1</c:v>
                </c:pt>
                <c:pt idx="22">
                  <c:v>1</c:v>
                </c:pt>
                <c:pt idx="23">
                  <c:v>0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D4-4BE7-A7C7-5C8EFF1EB3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76198367"/>
        <c:axId val="476195871"/>
      </c:barChart>
      <c:catAx>
        <c:axId val="4761983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6195871"/>
        <c:crosses val="autoZero"/>
        <c:auto val="1"/>
        <c:lblAlgn val="ctr"/>
        <c:lblOffset val="100"/>
        <c:noMultiLvlLbl val="0"/>
      </c:catAx>
      <c:valAx>
        <c:axId val="476195871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7619836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uk-UA" sz="1200" i="1" dirty="0">
                <a:solidFill>
                  <a:srgbClr val="002060"/>
                </a:solidFill>
                <a:effectLst/>
              </a:rPr>
              <a:t>Право власності на земельні ділянки, на яких створено індустріальні парки, що включені в Реєстр</a:t>
            </a:r>
            <a:endParaRPr lang="en-US" sz="1200" dirty="0">
              <a:solidFill>
                <a:srgbClr val="002060"/>
              </a:solidFill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27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8588502613401399E-2"/>
          <c:y val="0.23707977141765488"/>
          <c:w val="0.91081856565410857"/>
          <c:h val="0.65801299811308733"/>
        </c:manualLayout>
      </c:layout>
      <c:pie3DChart>
        <c:varyColors val="1"/>
        <c:ser>
          <c:idx val="0"/>
          <c:order val="0"/>
          <c:dPt>
            <c:idx val="0"/>
            <c:bubble3D val="0"/>
            <c:explosion val="18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553-4536-B178-3F92E109EA7D}"/>
              </c:ext>
            </c:extLst>
          </c:dPt>
          <c:dPt>
            <c:idx val="1"/>
            <c:bubble3D val="0"/>
            <c:explosion val="8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553-4536-B178-3F92E109EA7D}"/>
              </c:ext>
            </c:extLst>
          </c:dPt>
          <c:dPt>
            <c:idx val="2"/>
            <c:bubble3D val="0"/>
            <c:explosion val="1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D553-4536-B178-3F92E109EA7D}"/>
              </c:ext>
            </c:extLst>
          </c:dPt>
          <c:dPt>
            <c:idx val="3"/>
            <c:bubble3D val="0"/>
            <c:explosion val="1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D553-4536-B178-3F92E109EA7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D553-4536-B178-3F92E109EA7D}"/>
              </c:ext>
            </c:extLst>
          </c:dPt>
          <c:dLbls>
            <c:dLbl>
              <c:idx val="0"/>
              <c:layout>
                <c:manualLayout>
                  <c:x val="2.461525581953709E-2"/>
                  <c:y val="-8.2136812529130354E-2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Державна - </a:t>
                    </a:r>
                    <a:fld id="{5F8F76CC-BD08-4068-9697-38F8C110DC38}" type="VALUE">
                      <a:rPr lang="en-US"/>
                      <a:pPr/>
                      <a:t>[ЗНАЧЕННЯ]</a:t>
                    </a:fld>
                    <a:r>
                      <a:rPr lang="en-US"/>
                      <a:t> ІП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553-4536-B178-3F92E109EA7D}"/>
                </c:ext>
              </c:extLst>
            </c:dLbl>
            <c:dLbl>
              <c:idx val="1"/>
              <c:layout>
                <c:manualLayout>
                  <c:x val="0.13559892620714811"/>
                  <c:y val="0.38919743307535865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Комунальна - </a:t>
                    </a:r>
                    <a:fld id="{A61A4606-9D62-486A-92EA-B0B1AF3F7754}" type="VALUE">
                      <a:rPr lang="en-US"/>
                      <a:pPr/>
                      <a:t>[ЗНАЧЕННЯ]</a:t>
                    </a:fld>
                    <a:r>
                      <a:rPr lang="en-US"/>
                      <a:t> ІП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189409657126191"/>
                      <c:h val="0.1947222222222222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553-4536-B178-3F92E109EA7D}"/>
                </c:ext>
              </c:extLst>
            </c:dLbl>
            <c:dLbl>
              <c:idx val="2"/>
              <c:layout>
                <c:manualLayout>
                  <c:x val="0.39235751868238444"/>
                  <c:y val="-6.4254990164443346E-2"/>
                </c:manualLayout>
              </c:layout>
              <c:tx>
                <c:rich>
                  <a:bodyPr/>
                  <a:lstStyle/>
                  <a:p>
                    <a:r>
                      <a:rPr lang="uk-UA"/>
                      <a:t>Приватна - </a:t>
                    </a:r>
                    <a:fld id="{BB73FAF1-222B-4296-B5D1-25B78FB7BA0F}" type="VALUE">
                      <a:rPr lang="en-US"/>
                      <a:pPr/>
                      <a:t>[ЗНАЧЕННЯ]</a:t>
                    </a:fld>
                    <a:r>
                      <a:rPr lang="en-US"/>
                      <a:t> ІП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553-4536-B178-3F92E109EA7D}"/>
                </c:ext>
              </c:extLst>
            </c:dLbl>
            <c:dLbl>
              <c:idx val="3"/>
              <c:layout>
                <c:manualLayout>
                  <c:x val="-3.7613551461656803E-3"/>
                  <c:y val="8.333678029119047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000" b="0">
                        <a:solidFill>
                          <a:srgbClr val="002060"/>
                        </a:solidFill>
                      </a:rPr>
                      <a:t>Змішана</a:t>
                    </a:r>
                    <a:r>
                      <a:rPr lang="ru-RU" sz="1000" b="0" baseline="0">
                        <a:solidFill>
                          <a:srgbClr val="002060"/>
                        </a:solidFill>
                      </a:rPr>
                      <a:t> </a:t>
                    </a:r>
                    <a:br>
                      <a:rPr lang="ru-RU" sz="1000" b="0" baseline="0">
                        <a:solidFill>
                          <a:srgbClr val="002060"/>
                        </a:solidFill>
                      </a:rPr>
                    </a:br>
                    <a:r>
                      <a:rPr lang="ru-RU" sz="1000" b="0" baseline="0">
                        <a:solidFill>
                          <a:srgbClr val="002060"/>
                        </a:solidFill>
                      </a:rPr>
                      <a:t>(приватна і комунальна) </a:t>
                    </a:r>
                    <a:br>
                      <a:rPr lang="ru-RU" sz="1000" b="0" baseline="0">
                        <a:solidFill>
                          <a:srgbClr val="002060"/>
                        </a:solidFill>
                      </a:rPr>
                    </a:br>
                    <a:r>
                      <a:rPr lang="ru-RU" sz="1000" b="0" baseline="0">
                        <a:solidFill>
                          <a:srgbClr val="002060"/>
                        </a:solidFill>
                      </a:rPr>
                      <a:t>- </a:t>
                    </a:r>
                    <a:fld id="{C2A4FEC3-F874-4CEB-AB8D-3F6D98E0D70E}" type="VALUE">
                      <a:rPr lang="ru-RU" sz="1000" b="0">
                        <a:solidFill>
                          <a:srgbClr val="002060"/>
                        </a:solidFill>
                      </a:rPr>
                      <a:pPr>
                        <a:defRPr sz="1000">
                          <a:solidFill>
                            <a:srgbClr val="002060"/>
                          </a:solidFill>
                        </a:defRPr>
                      </a:pPr>
                      <a:t>[ЗНАЧЕННЯ]</a:t>
                    </a:fld>
                    <a:r>
                      <a:rPr lang="ru-RU" sz="1000" b="0">
                        <a:solidFill>
                          <a:srgbClr val="002060"/>
                        </a:solidFill>
                      </a:rPr>
                      <a:t> ІП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rgbClr val="00206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696304434015762"/>
                      <c:h val="0.3255554328391177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553-4536-B178-3F92E109EA7D}"/>
                </c:ext>
              </c:extLst>
            </c:dLbl>
            <c:dLbl>
              <c:idx val="4"/>
              <c:layout>
                <c:manualLayout>
                  <c:x val="-5.3413020093731785E-2"/>
                  <c:y val="-9.141076380463979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uk-UA" sz="1000" b="0" dirty="0">
                        <a:solidFill>
                          <a:srgbClr val="002060"/>
                        </a:solidFill>
                      </a:rPr>
                      <a:t>Комунальна </a:t>
                    </a:r>
                    <a:r>
                      <a:rPr lang="uk-UA" sz="1000" b="0" dirty="0" smtClean="0">
                        <a:solidFill>
                          <a:srgbClr val="002060"/>
                        </a:solidFill>
                      </a:rPr>
                      <a:t/>
                    </a:r>
                    <a:br>
                      <a:rPr lang="uk-UA" sz="1000" b="0" dirty="0" smtClean="0">
                        <a:solidFill>
                          <a:srgbClr val="002060"/>
                        </a:solidFill>
                      </a:rPr>
                    </a:br>
                    <a:r>
                      <a:rPr lang="uk-UA" sz="1000" b="0" dirty="0" smtClean="0">
                        <a:solidFill>
                          <a:srgbClr val="002060"/>
                        </a:solidFill>
                      </a:rPr>
                      <a:t>орендована </a:t>
                    </a:r>
                    <a:r>
                      <a:rPr lang="uk-UA" sz="1000" b="0" dirty="0">
                        <a:solidFill>
                          <a:srgbClr val="002060"/>
                        </a:solidFill>
                      </a:rPr>
                      <a:t>- 1 ІП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rgbClr val="00206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199552033461647"/>
                      <c:h val="0.181624971269428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553-4536-B178-3F92E109EA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'[Діаграми ІП регіони власність.xlsx]Аркуш1'!$K$36:$K$40</c:f>
              <c:strCache>
                <c:ptCount val="5"/>
                <c:pt idx="0">
                  <c:v>Державна</c:v>
                </c:pt>
                <c:pt idx="1">
                  <c:v>Комунальна</c:v>
                </c:pt>
                <c:pt idx="2">
                  <c:v>Приватна</c:v>
                </c:pt>
                <c:pt idx="3">
                  <c:v>Змішана (комунальна і приватна)</c:v>
                </c:pt>
                <c:pt idx="4">
                  <c:v>Комунальна орендована</c:v>
                </c:pt>
              </c:strCache>
            </c:strRef>
          </c:cat>
          <c:val>
            <c:numRef>
              <c:f>'[Діаграми ІП регіони власність.xlsx]Аркуш1'!$L$36:$L$40</c:f>
              <c:numCache>
                <c:formatCode>General</c:formatCode>
                <c:ptCount val="5"/>
                <c:pt idx="0">
                  <c:v>1</c:v>
                </c:pt>
                <c:pt idx="1">
                  <c:v>26</c:v>
                </c:pt>
                <c:pt idx="2">
                  <c:v>13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D553-4536-B178-3F92E109EA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27219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12940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83157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44081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0548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670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6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6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8"/>
          <p:cNvSpPr txBox="1"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9"/>
          <p:cNvSpPr txBox="1">
            <a:spLocks noGrp="1"/>
          </p:cNvSpPr>
          <p:nvPr>
            <p:ph type="body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29"/>
          <p:cNvSpPr txBox="1">
            <a:spLocks noGrp="1"/>
          </p:cNvSpPr>
          <p:nvPr>
            <p:ph type="body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2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30"/>
          <p:cNvSpPr txBox="1">
            <a:spLocks noGrp="1"/>
          </p:cNvSpPr>
          <p:nvPr>
            <p:ph type="body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30"/>
          <p:cNvSpPr txBox="1">
            <a:spLocks noGrp="1"/>
          </p:cNvSpPr>
          <p:nvPr>
            <p:ph type="body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3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3"/>
          <p:cNvSpPr txBox="1"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3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3"/>
          <p:cNvSpPr txBox="1">
            <a:spLocks noGrp="1"/>
          </p:cNvSpPr>
          <p:nvPr>
            <p:ph type="body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3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4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4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34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3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5"/>
          <p:cNvSpPr txBox="1">
            <a:spLocks noGrp="1"/>
          </p:cNvSpPr>
          <p:nvPr>
            <p:ph type="body" idx="1"/>
          </p:nvPr>
        </p:nvSpPr>
        <p:spPr>
          <a:xfrm rot="5400000">
            <a:off x="2874764" y="-1217413"/>
            <a:ext cx="339447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6"/>
          <p:cNvSpPr txBox="1">
            <a:spLocks noGrp="1"/>
          </p:cNvSpPr>
          <p:nvPr>
            <p:ph type="title"/>
          </p:nvPr>
        </p:nvSpPr>
        <p:spPr>
          <a:xfrm rot="5400000">
            <a:off x="6012656" y="771525"/>
            <a:ext cx="3290888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6"/>
          <p:cNvSpPr txBox="1">
            <a:spLocks noGrp="1"/>
          </p:cNvSpPr>
          <p:nvPr>
            <p:ph type="body" idx="1"/>
          </p:nvPr>
        </p:nvSpPr>
        <p:spPr>
          <a:xfrm rot="5400000">
            <a:off x="1821656" y="-1209675"/>
            <a:ext cx="3290888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5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notesSlide" Target="../notesSlides/notesSlide6.xml"/><Relationship Id="rId7" Type="http://schemas.openxmlformats.org/officeDocument/2006/relationships/chart" Target="../charts/chart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858" y="142875"/>
            <a:ext cx="2237449" cy="15564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-187567" y="2466774"/>
            <a:ext cx="6884568" cy="689050"/>
          </a:xfrm>
        </p:spPr>
        <p:txBody>
          <a:bodyPr>
            <a:noAutofit/>
          </a:bodyPr>
          <a:lstStyle/>
          <a:p>
            <a:pPr algn="ctr" eaLnBrk="1" hangingPunct="1"/>
            <a:r>
              <a:rPr lang="uk-UA" altLang="uk-UA" sz="4800" b="1" dirty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>Індустріальні парки </a:t>
            </a:r>
            <a:r>
              <a:rPr lang="en-US" altLang="uk-UA" sz="4800" b="1" dirty="0" smtClean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altLang="uk-UA" sz="4800" b="1" dirty="0" smtClean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uk-UA" altLang="uk-UA" sz="4800" b="1" dirty="0" smtClean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>в </a:t>
            </a:r>
            <a:r>
              <a:rPr lang="uk-UA" altLang="uk-UA" sz="4800" b="1" dirty="0">
                <a:solidFill>
                  <a:srgbClr val="0082BA"/>
                </a:solidFill>
                <a:latin typeface="Arial"/>
                <a:ea typeface="Arial"/>
                <a:cs typeface="Arial"/>
                <a:sym typeface="Arial"/>
              </a:rPr>
              <a:t>Україні</a:t>
            </a:r>
          </a:p>
        </p:txBody>
      </p:sp>
      <p:sp>
        <p:nvSpPr>
          <p:cNvPr id="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91275" y="4251074"/>
            <a:ext cx="2752725" cy="892426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uk-UA" sz="4400" b="1" cap="none" dirty="0" smtClean="0">
                <a:solidFill>
                  <a:srgbClr val="00B050"/>
                </a:solidFill>
                <a:latin typeface="Arial" panose="020B0604020202020204" pitchFamily="34" charset="0"/>
              </a:rPr>
              <a:t>2020 </a:t>
            </a:r>
            <a:r>
              <a:rPr lang="uk-UA" altLang="uk-UA" sz="4400" b="1" cap="none" dirty="0" smtClean="0">
                <a:solidFill>
                  <a:srgbClr val="00B050"/>
                </a:solidFill>
                <a:latin typeface="Arial" panose="020B0604020202020204" pitchFamily="34" charset="0"/>
              </a:rPr>
              <a:t>рік</a:t>
            </a:r>
          </a:p>
        </p:txBody>
      </p:sp>
      <p:pic>
        <p:nvPicPr>
          <p:cNvPr id="10" name="Picture 6" descr="header-big-img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58"/>
          <a:stretch>
            <a:fillRect/>
          </a:stretch>
        </p:blipFill>
        <p:spPr bwMode="auto">
          <a:xfrm>
            <a:off x="5181600" y="1793875"/>
            <a:ext cx="3962400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 в Україні</a:t>
              </a:r>
              <a:endParaRPr sz="2000" b="1" dirty="0">
                <a:solidFill>
                  <a:srgbClr val="002060"/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Поняття і особливості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6" name="Google Shape;96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4300" y="4641555"/>
            <a:ext cx="3143975" cy="3875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3"/>
          <p:cNvSpPr>
            <a:spLocks/>
          </p:cNvSpPr>
          <p:nvPr/>
        </p:nvSpPr>
        <p:spPr bwMode="auto">
          <a:xfrm>
            <a:off x="133027" y="761225"/>
            <a:ext cx="8925248" cy="9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600" b="1" i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Відповідно до Закону України “Про індустріальні парки”</a:t>
            </a:r>
          </a:p>
          <a:p>
            <a:pPr>
              <a:buFont typeface="Wingdings 3" panose="05040102010807070707" pitchFamily="18" charset="2"/>
              <a:buNone/>
            </a:pP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індустріальний парк (ІП)  -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це облаштована відповідною інфраструктурою територія, у межах якої учасники ІП можуть </a:t>
            </a: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здійснювати</a:t>
            </a:r>
            <a:endParaRPr lang="uk-UA" altLang="uk-UA" sz="1600" dirty="0">
              <a:solidFill>
                <a:schemeClr val="accent4">
                  <a:lumMod val="75000"/>
                </a:schemeClr>
              </a:solidFill>
              <a:latin typeface="Helvetica" panose="020B0604020202020204" pitchFamily="34" charset="0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133027" y="2513206"/>
            <a:ext cx="8744273" cy="2135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1825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defTabSz="914400"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землі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мають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належати до земель промисловості</a:t>
            </a:r>
          </a:p>
          <a:p>
            <a:pPr defTabSz="914400"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може бути розміщено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 одній або декількох суміжних земельних ділянках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площа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може становити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 15 до  700 га</a:t>
            </a: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створюється на період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не менше 30 років</a:t>
            </a:r>
            <a:endParaRPr lang="uk-UA" altLang="uk-UA" sz="16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земельні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ділянки державної та комунальної </a:t>
            </a: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власності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 межах ІП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можуть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бути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відчужені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керуючій компанії та учасникам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ІП </a:t>
            </a:r>
            <a:r>
              <a:rPr lang="uk-UA" altLang="uk-UA" sz="1600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 урахуванням вимог законодавства</a:t>
            </a:r>
            <a:endParaRPr lang="uk-UA" altLang="uk-UA" sz="16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defTabSz="91440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tabLst>
                <a:tab pos="361950" algn="l"/>
              </a:tabLst>
            </a:pP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 час включення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ІП до Реєстру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в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його межах </a:t>
            </a:r>
            <a:r>
              <a:rPr lang="uk-UA" altLang="uk-UA" sz="16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повинен бути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відсутній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цілісний майновий комплекс, що дає </a:t>
            </a:r>
            <a:r>
              <a:rPr lang="uk-UA" altLang="uk-UA" sz="1600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змогу </a:t>
            </a:r>
            <a:r>
              <a:rPr lang="uk-UA" altLang="uk-UA" sz="1600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здійснювати виробництво продукції</a:t>
            </a:r>
            <a:endParaRPr lang="uk-UA" altLang="uk-UA" sz="16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1134006" y="1634850"/>
            <a:ext cx="5838825" cy="866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500"/>
              </a:spcBef>
              <a:buFont typeface="Wingdings" panose="05000000000000000000" pitchFamily="2" charset="2"/>
              <a:buChar char="v"/>
              <a:tabLst>
                <a:tab pos="361950" algn="l"/>
              </a:tabLst>
            </a:pPr>
            <a:r>
              <a:rPr lang="uk-UA" altLang="uk-UA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господарську діяльність</a:t>
            </a:r>
            <a:r>
              <a:rPr lang="uk-UA" altLang="uk-UA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uk-UA" altLang="uk-UA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у сфері переробної </a:t>
            </a: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промисловості</a:t>
            </a:r>
          </a:p>
          <a:p>
            <a:pPr marL="285750" indent="-285750">
              <a:spcBef>
                <a:spcPts val="500"/>
              </a:spcBef>
              <a:buFont typeface="Wingdings" panose="05000000000000000000" pitchFamily="2" charset="2"/>
              <a:buChar char="v"/>
              <a:tabLst>
                <a:tab pos="361950" algn="l"/>
              </a:tabLst>
            </a:pP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науково-дослідну </a:t>
            </a:r>
            <a:r>
              <a:rPr lang="en-US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(</a:t>
            </a: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науково-технічну</a:t>
            </a:r>
            <a:r>
              <a:rPr lang="en-US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) </a:t>
            </a: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діяльність</a:t>
            </a:r>
          </a:p>
          <a:p>
            <a:pPr marL="285750" indent="-285750">
              <a:spcBef>
                <a:spcPts val="500"/>
              </a:spcBef>
              <a:buFont typeface="Wingdings" panose="05000000000000000000" pitchFamily="2" charset="2"/>
              <a:buChar char="v"/>
              <a:tabLst>
                <a:tab pos="361950" algn="l"/>
              </a:tabLst>
            </a:pPr>
            <a:r>
              <a:rPr lang="uk-UA" altLang="uk-UA" b="1" dirty="0" smtClean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діяльність </a:t>
            </a:r>
            <a:r>
              <a:rPr lang="uk-UA" altLang="uk-UA" b="1" dirty="0">
                <a:solidFill>
                  <a:schemeClr val="accent4">
                    <a:lumMod val="75000"/>
                  </a:schemeClr>
                </a:solidFill>
                <a:latin typeface="Helvetica" panose="020B0604020202020204" pitchFamily="34" charset="0"/>
              </a:rPr>
              <a:t>у сфері інформації і телекомунікацій</a:t>
            </a:r>
          </a:p>
        </p:txBody>
      </p:sp>
      <p:pic>
        <p:nvPicPr>
          <p:cNvPr id="12" name="Picture 15" descr="109357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927" y="0"/>
            <a:ext cx="1810073" cy="110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 в Україні</a:t>
              </a:r>
              <a:endParaRPr sz="2000" b="1" dirty="0">
                <a:solidFill>
                  <a:srgbClr val="002060"/>
                </a:solidFill>
                <a:latin typeface="Helvetica" panose="020B0604020202020204" pitchFamily="34" charset="0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Суб'єкти індустріальних парків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6" name="Google Shape;96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4300" y="4641555"/>
            <a:ext cx="3143975" cy="38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3"/>
          <p:cNvSpPr>
            <a:spLocks/>
          </p:cNvSpPr>
          <p:nvPr/>
        </p:nvSpPr>
        <p:spPr bwMode="auto">
          <a:xfrm>
            <a:off x="446658" y="786091"/>
            <a:ext cx="11430000" cy="2042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600" b="1" dirty="0">
                <a:solidFill>
                  <a:srgbClr val="002060"/>
                </a:solidFill>
                <a:latin typeface="Arial" panose="020B0604020202020204" pitchFamily="34" charset="0"/>
              </a:rPr>
              <a:t>Ініціаторами створення ІП можуть бути: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органи державної влади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щодо земельної ділянки державної власності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органи місцевого самоврядування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щодо земельної ділянки комунальної власності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юридичні або фізичні особи – власники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земельної ділянки приватної власності</a:t>
            </a:r>
          </a:p>
          <a:p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юридичні або фізичні особи - орендарі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земельної ділянки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щодо земель державної, </a:t>
            </a:r>
            <a:r>
              <a:rPr lang="uk-UA" altLang="uk-UA" sz="16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6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    комунальної </a:t>
            </a: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та приватної власності</a:t>
            </a:r>
          </a:p>
          <a:p>
            <a:pPr>
              <a:buFont typeface="Wingdings 3" panose="05040102010807070707" pitchFamily="18" charset="2"/>
              <a:buNone/>
            </a:pPr>
            <a:endParaRPr lang="uk-UA" altLang="uk-UA" sz="1600" i="1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446657" y="3151510"/>
            <a:ext cx="83639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tabLst>
                <a:tab pos="5376863" algn="l"/>
              </a:tabLst>
            </a:pPr>
            <a:r>
              <a:rPr lang="uk-UA" altLang="uk-UA" sz="1600" b="1" dirty="0">
                <a:solidFill>
                  <a:srgbClr val="002060"/>
                </a:solidFill>
                <a:latin typeface="Arial" panose="020B0604020202020204" pitchFamily="34" charset="0"/>
              </a:rPr>
              <a:t>Керуючою компанією ІП може бути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юридична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особа-резидент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,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вибрана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відповідно до Закону </a:t>
            </a: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446657" y="3843117"/>
            <a:ext cx="11658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tabLst>
                <a:tab pos="5376863" algn="l"/>
              </a:tabLst>
            </a:pPr>
            <a:r>
              <a:rPr lang="uk-UA" altLang="uk-UA" sz="1600" b="1" dirty="0">
                <a:solidFill>
                  <a:srgbClr val="002060"/>
                </a:solidFill>
                <a:latin typeface="Arial" panose="020B0604020202020204" pitchFamily="34" charset="0"/>
              </a:rPr>
              <a:t>Учасниками ІП можуть бути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суб’єкти господарювання, зареєстровані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на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території адміністративно-територіальної одиниці України, </a:t>
            </a: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/>
            </a:r>
            <a:b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Arial" panose="020B0604020202020204" pitchFamily="34" charset="0"/>
              </a:rPr>
              <a:t>в </a:t>
            </a:r>
            <a:r>
              <a:rPr lang="uk-UA" altLang="uk-UA" sz="1600" dirty="0">
                <a:solidFill>
                  <a:srgbClr val="002060"/>
                </a:solidFill>
                <a:latin typeface="Arial" panose="020B0604020202020204" pitchFamily="34" charset="0"/>
              </a:rPr>
              <a:t>межах якої розташований ІП </a:t>
            </a:r>
          </a:p>
        </p:txBody>
      </p:sp>
      <p:pic>
        <p:nvPicPr>
          <p:cNvPr id="15" name="Picture 11" descr="crowdsourc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737" y="99263"/>
            <a:ext cx="1236537" cy="92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785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 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Вигоди для заінтересованих сторін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6" name="Google Shape;96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4300" y="4641555"/>
            <a:ext cx="3143975" cy="38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3"/>
          <p:cNvSpPr>
            <a:spLocks/>
          </p:cNvSpPr>
          <p:nvPr/>
        </p:nvSpPr>
        <p:spPr bwMode="auto">
          <a:xfrm>
            <a:off x="446658" y="1115539"/>
            <a:ext cx="7325742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800" b="1" dirty="0">
                <a:solidFill>
                  <a:srgbClr val="73A644"/>
                </a:solidFill>
                <a:latin typeface="Arial" panose="020B0604020202020204" pitchFamily="34" charset="0"/>
              </a:rPr>
              <a:t>Вигоди для учасників</a:t>
            </a:r>
            <a:r>
              <a:rPr lang="uk-UA" altLang="uk-UA" sz="1800" b="1" dirty="0">
                <a:latin typeface="Arial" panose="020B0604020202020204" pitchFamily="34" charset="0"/>
              </a:rPr>
              <a:t> –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мінімізація витрат матеріальних, фінансових, трудових і часових ресурсів, необхідних для започаткування господарської діяльності, </a:t>
            </a: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можливість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отримання послуг, пов'язаних із забезпеченням господарської діяльності, від керуючої компанії</a:t>
            </a:r>
          </a:p>
        </p:txBody>
      </p:sp>
      <p:sp>
        <p:nvSpPr>
          <p:cNvPr id="16" name="Rectangle 3"/>
          <p:cNvSpPr>
            <a:spLocks/>
          </p:cNvSpPr>
          <p:nvPr/>
        </p:nvSpPr>
        <p:spPr bwMode="auto">
          <a:xfrm>
            <a:off x="446658" y="2342422"/>
            <a:ext cx="5991588" cy="1051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800" b="1" dirty="0">
                <a:solidFill>
                  <a:srgbClr val="73A644"/>
                </a:solidFill>
                <a:latin typeface="Arial" panose="020B0604020202020204" pitchFamily="34" charset="0"/>
              </a:rPr>
              <a:t>Вигоди для керуючих компаній</a:t>
            </a:r>
            <a:r>
              <a:rPr lang="uk-UA" altLang="uk-UA" sz="1800" b="1" dirty="0">
                <a:latin typeface="Arial" panose="020B0604020202020204" pitchFamily="34" charset="0"/>
              </a:rPr>
              <a:t> –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отримання доходів </a:t>
            </a:r>
            <a:b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за рахунок надання в користування учасникам ІП земельних </a:t>
            </a:r>
            <a:b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і виробничих площ, обладнання, а також послуг, пов'язаних </a:t>
            </a:r>
            <a:b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із забезпеченням їх господарської діяльності</a:t>
            </a:r>
          </a:p>
        </p:txBody>
      </p:sp>
      <p:sp>
        <p:nvSpPr>
          <p:cNvPr id="17" name="Rectangle 3"/>
          <p:cNvSpPr>
            <a:spLocks/>
          </p:cNvSpPr>
          <p:nvPr/>
        </p:nvSpPr>
        <p:spPr bwMode="auto">
          <a:xfrm>
            <a:off x="446658" y="3594513"/>
            <a:ext cx="9372600" cy="848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800" b="1" dirty="0">
                <a:solidFill>
                  <a:srgbClr val="73A644"/>
                </a:solidFill>
                <a:latin typeface="Arial" panose="020B0604020202020204" pitchFamily="34" charset="0"/>
              </a:rPr>
              <a:t>Вигоди для держави і місцевих громад</a:t>
            </a:r>
            <a:r>
              <a:rPr lang="uk-UA" altLang="uk-UA" sz="1800" b="1" dirty="0">
                <a:latin typeface="Arial" panose="020B0604020202020204" pitchFamily="34" charset="0"/>
              </a:rPr>
              <a:t> –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створення робочих місць, </a:t>
            </a:r>
            <a: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активізація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господарської діяльності та забезпечення </a:t>
            </a: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соціально-економічного </a:t>
            </a:r>
            <a: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en-US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розвитку </a:t>
            </a:r>
            <a:r>
              <a:rPr lang="uk-UA" alt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відповідних територій</a:t>
            </a:r>
          </a:p>
        </p:txBody>
      </p:sp>
      <p:pic>
        <p:nvPicPr>
          <p:cNvPr id="18" name="Picture 10" descr="increased-profits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454" y="49890"/>
            <a:ext cx="1323821" cy="107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521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 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Повідомлення про створення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6" name="Google Shape;96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4300" y="4641555"/>
            <a:ext cx="3143975" cy="387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кутник 1"/>
          <p:cNvSpPr/>
          <p:nvPr/>
        </p:nvSpPr>
        <p:spPr>
          <a:xfrm>
            <a:off x="389840" y="776707"/>
            <a:ext cx="82893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b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Відповідно до частини другої статті 14 Закону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ініціатор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створення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протягом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трьох календарних днів з дня прийняття рішення про створення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</a:t>
            </a:r>
            <a:r>
              <a:rPr lang="uk-UA" sz="1600" b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зобов’язаний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подати до уповноваженого державного органу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(Мінекономіки) копію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рішення про створення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та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концепцію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</a:t>
            </a:r>
            <a:endParaRPr lang="uk-UA" sz="1600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446658" y="2387412"/>
            <a:ext cx="8232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Інформація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про створені індустріальні парки є публічною, доступ до неї забезпечує уповноважений державний орган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(Мінекономіки) шляхом </a:t>
            </a:r>
            <a:r>
              <a:rPr lang="uk-UA" sz="1600" dirty="0">
                <a:solidFill>
                  <a:srgbClr val="002060"/>
                </a:solidFill>
                <a:latin typeface="Helvetica" panose="020B0604020202020204" pitchFamily="34" charset="0"/>
              </a:rPr>
              <a:t>її розміщення на своєму офіційному </a:t>
            </a:r>
            <a:r>
              <a:rPr lang="uk-UA" sz="16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веб-сайті</a:t>
            </a:r>
            <a:endParaRPr lang="uk-UA" sz="1600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13" name="Прямокутник 12"/>
          <p:cNvSpPr/>
          <p:nvPr/>
        </p:nvSpPr>
        <p:spPr>
          <a:xfrm>
            <a:off x="3604260" y="1853925"/>
            <a:ext cx="5074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200" b="1" i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Це стосується створення ІП усіх форм власності та </a:t>
            </a:r>
            <a:br>
              <a:rPr lang="uk-UA" sz="1200" b="1" i="1" dirty="0" smtClean="0">
                <a:solidFill>
                  <a:srgbClr val="FF0000"/>
                </a:solidFill>
                <a:latin typeface="Helvetica" panose="020B0604020202020204" pitchFamily="34" charset="0"/>
              </a:rPr>
            </a:br>
            <a:r>
              <a:rPr lang="uk-UA" sz="1200" b="1" i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не залежно від намірів включити в подальшому ІП до Реєстру</a:t>
            </a:r>
            <a:endParaRPr lang="uk-UA" sz="1200" b="1" i="1" dirty="0">
              <a:solidFill>
                <a:srgbClr val="FF0000"/>
              </a:solidFill>
              <a:latin typeface="Helvetica" panose="020B0604020202020204" pitchFamily="34" charset="0"/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3299460" y="1608862"/>
            <a:ext cx="38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5400" b="1" dirty="0" smtClean="0">
                <a:solidFill>
                  <a:srgbClr val="FF0000"/>
                </a:solidFill>
                <a:latin typeface="Helvetica" panose="020B0604020202020204" pitchFamily="34" charset="0"/>
              </a:rPr>
              <a:t>!</a:t>
            </a:r>
            <a:endParaRPr lang="uk-UA" sz="5400" b="1" dirty="0">
              <a:solidFill>
                <a:srgbClr val="FF0000"/>
              </a:solidFill>
              <a:latin typeface="Helvetica" panose="020B0604020202020204" pitchFamily="34" charset="0"/>
            </a:endParaRPr>
          </a:p>
        </p:txBody>
      </p:sp>
      <p:grpSp>
        <p:nvGrpSpPr>
          <p:cNvPr id="4" name="Групувати 3"/>
          <p:cNvGrpSpPr/>
          <p:nvPr/>
        </p:nvGrpSpPr>
        <p:grpSpPr>
          <a:xfrm>
            <a:off x="5156246" y="3561003"/>
            <a:ext cx="1970947" cy="355465"/>
            <a:chOff x="3337714" y="3714612"/>
            <a:chExt cx="1970947" cy="355465"/>
          </a:xfrm>
        </p:grpSpPr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3817177" y="3714612"/>
              <a:ext cx="1491484" cy="3554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400" noProof="1">
                  <a:solidFill>
                    <a:schemeClr val="bg1"/>
                  </a:solidFill>
                  <a:latin typeface="Arial" panose="020B0604020202020204" pitchFamily="34" charset="0"/>
                </a:rPr>
                <a:t>shorturl.at/kqB78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3337714" y="3714612"/>
              <a:ext cx="479463" cy="3554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400" noProof="1" smtClean="0">
                  <a:solidFill>
                    <a:schemeClr val="bg1"/>
                  </a:solidFill>
                  <a:latin typeface="Arial" panose="020B0604020202020204" pitchFamily="34" charset="0"/>
                </a:rPr>
                <a:t>Eng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Групувати 4"/>
          <p:cNvGrpSpPr/>
          <p:nvPr/>
        </p:nvGrpSpPr>
        <p:grpSpPr>
          <a:xfrm>
            <a:off x="984762" y="3574163"/>
            <a:ext cx="1970947" cy="355465"/>
            <a:chOff x="1869090" y="4400548"/>
            <a:chExt cx="1970947" cy="355465"/>
          </a:xfrm>
        </p:grpSpPr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2348553" y="4400548"/>
              <a:ext cx="1491484" cy="3554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sz="1400" noProof="1" smtClean="0">
                  <a:solidFill>
                    <a:schemeClr val="bg1"/>
                  </a:solidFill>
                  <a:latin typeface="Arial" panose="020B0604020202020204" pitchFamily="34" charset="0"/>
                </a:rPr>
                <a:t>shorturl.at/dejmU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2" name="Rectangle 12"/>
            <p:cNvSpPr>
              <a:spLocks noChangeArrowheads="1"/>
            </p:cNvSpPr>
            <p:nvPr/>
          </p:nvSpPr>
          <p:spPr bwMode="auto">
            <a:xfrm>
              <a:off x="1869090" y="4400548"/>
              <a:ext cx="479463" cy="3554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k-UA" sz="1400" noProof="1" smtClean="0">
                  <a:solidFill>
                    <a:schemeClr val="bg1"/>
                  </a:solidFill>
                  <a:latin typeface="Arial" panose="020B0604020202020204" pitchFamily="34" charset="0"/>
                </a:rPr>
                <a:t>Укр</a:t>
              </a:r>
              <a:endParaRPr lang="en-US" altLang="uk-UA" sz="1400" noProof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09" y="3088955"/>
            <a:ext cx="1325880" cy="13258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193" y="3075795"/>
            <a:ext cx="1325880" cy="1325880"/>
          </a:xfrm>
          <a:prstGeom prst="rect">
            <a:avLst/>
          </a:prstGeom>
        </p:spPr>
      </p:pic>
      <p:pic>
        <p:nvPicPr>
          <p:cNvPr id="3076" name="Picture 4" descr="Результат пошуку зображень за запитом громкоговоритель&quot;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0" t="6205" r="9587" b="5607"/>
          <a:stretch/>
        </p:blipFill>
        <p:spPr bwMode="auto">
          <a:xfrm>
            <a:off x="8018478" y="11778"/>
            <a:ext cx="1039797" cy="84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>
                <a:defRPr sz="2000" b="1">
                  <a:solidFill>
                    <a:srgbClr val="002060"/>
                  </a:solidFill>
                  <a:latin typeface="Helvetica" panose="020B0604020202020204" pitchFamily="34" charset="0"/>
                </a:defRPr>
              </a:lvl1pPr>
            </a:lstStyle>
            <a:p>
              <a:r>
                <a:rPr lang="uk-UA" altLang="uk-UA" dirty="0"/>
                <a:t>Індустріальні парки в Україні</a:t>
              </a:r>
              <a:endParaRPr dirty="0"/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Загальні факти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6" name="Google Shape;96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4300" y="4641555"/>
            <a:ext cx="3143975" cy="38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3"/>
          <p:cNvSpPr>
            <a:spLocks/>
          </p:cNvSpPr>
          <p:nvPr/>
        </p:nvSpPr>
        <p:spPr bwMode="auto">
          <a:xfrm>
            <a:off x="4103688" y="1543474"/>
            <a:ext cx="4954587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400" b="1" i="1" dirty="0">
                <a:solidFill>
                  <a:srgbClr val="002060"/>
                </a:solidFill>
                <a:latin typeface="Helvetica" panose="020B0604020202020204" pitchFamily="34" charset="0"/>
              </a:rPr>
              <a:t>В Україні також функціонують індустріальні парки, </a:t>
            </a:r>
            <a:br>
              <a:rPr lang="uk-UA" altLang="uk-UA" sz="1400" b="1" i="1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400" b="1" i="1" dirty="0">
                <a:solidFill>
                  <a:srgbClr val="002060"/>
                </a:solidFill>
                <a:latin typeface="Helvetica" panose="020B0604020202020204" pitchFamily="34" charset="0"/>
              </a:rPr>
              <a:t>які не включені до Реєстру індустріальних парків</a:t>
            </a:r>
          </a:p>
        </p:txBody>
      </p:sp>
      <p:sp>
        <p:nvSpPr>
          <p:cNvPr id="13" name="Rectangle 3"/>
          <p:cNvSpPr>
            <a:spLocks/>
          </p:cNvSpPr>
          <p:nvPr/>
        </p:nvSpPr>
        <p:spPr bwMode="auto">
          <a:xfrm>
            <a:off x="3571875" y="667099"/>
            <a:ext cx="6970389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800" b="1" dirty="0">
                <a:solidFill>
                  <a:srgbClr val="002060"/>
                </a:solidFill>
                <a:latin typeface="Helvetica" panose="020B0604020202020204" pitchFamily="34" charset="0"/>
              </a:rPr>
              <a:t>З 2013 року </a:t>
            </a:r>
            <a:r>
              <a:rPr lang="uk-UA" altLang="uk-UA" sz="1800" b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до Реєстру включено </a:t>
            </a:r>
            <a:r>
              <a:rPr lang="en-US" altLang="uk-UA" sz="1800" b="1" dirty="0">
                <a:solidFill>
                  <a:srgbClr val="FF0000"/>
                </a:solidFill>
                <a:latin typeface="Helvetica" panose="020B0604020202020204" pitchFamily="34" charset="0"/>
              </a:rPr>
              <a:t>4</a:t>
            </a:r>
            <a:r>
              <a:rPr lang="uk-UA" altLang="uk-UA" sz="1800" b="1" dirty="0">
                <a:solidFill>
                  <a:srgbClr val="FF0000"/>
                </a:solidFill>
                <a:latin typeface="Helvetica" panose="020B0604020202020204" pitchFamily="34" charset="0"/>
              </a:rPr>
              <a:t>3</a:t>
            </a:r>
            <a:r>
              <a:rPr lang="en-US" altLang="uk-UA" sz="1800" b="1" dirty="0">
                <a:latin typeface="Helvetica" panose="020B0604020202020204" pitchFamily="34" charset="0"/>
              </a:rPr>
              <a:t> </a:t>
            </a:r>
            <a:r>
              <a:rPr lang="uk-UA" altLang="uk-UA" sz="1800" b="1" dirty="0">
                <a:solidFill>
                  <a:srgbClr val="002060"/>
                </a:solidFill>
                <a:latin typeface="Helvetica" panose="020B0604020202020204" pitchFamily="34" charset="0"/>
              </a:rPr>
              <a:t>парки</a:t>
            </a:r>
            <a:r>
              <a:rPr lang="uk-UA" altLang="uk-UA" sz="1800" b="1" dirty="0">
                <a:latin typeface="Helvetica" panose="020B0604020202020204" pitchFamily="34" charset="0"/>
              </a:rPr>
              <a:t> </a:t>
            </a:r>
            <a:br>
              <a:rPr lang="uk-UA" altLang="uk-UA" sz="1800" b="1" dirty="0">
                <a:latin typeface="Helvetica" panose="020B0604020202020204" pitchFamily="34" charset="0"/>
              </a:rPr>
            </a:b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(індустріальний парк «Центральний» </a:t>
            </a:r>
            <a:b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600" i="1" dirty="0">
                <a:solidFill>
                  <a:srgbClr val="002060"/>
                </a:solidFill>
                <a:latin typeface="Helvetica" panose="020B0604020202020204" pitchFamily="34" charset="0"/>
              </a:rPr>
              <a:t>у 2018 році  – виключено з Реєстру)</a:t>
            </a:r>
          </a:p>
        </p:txBody>
      </p:sp>
      <p:graphicFrame>
        <p:nvGraphicFramePr>
          <p:cNvPr id="14" name="Діагра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4707922"/>
              </p:ext>
            </p:extLst>
          </p:nvPr>
        </p:nvGraphicFramePr>
        <p:xfrm>
          <a:off x="-171773" y="703531"/>
          <a:ext cx="3856037" cy="153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Діаграма" r:id="rId5" imgW="4705298" imgH="2314575" progId="Excel.Chart.8">
                  <p:embed/>
                </p:oleObj>
              </mc:Choice>
              <mc:Fallback>
                <p:oleObj name="Діаграма" r:id="rId5" imgW="4705298" imgH="2314575" progId="Excel.Chart.8">
                  <p:embed/>
                  <p:pic>
                    <p:nvPicPr>
                      <p:cNvPr id="10245" name="Діаграма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71773" y="703531"/>
                        <a:ext cx="3856037" cy="1535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іагра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4961407"/>
              </p:ext>
            </p:extLst>
          </p:nvPr>
        </p:nvGraphicFramePr>
        <p:xfrm>
          <a:off x="0" y="2239419"/>
          <a:ext cx="4186601" cy="2874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9" name="Діагра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8237885"/>
              </p:ext>
            </p:extLst>
          </p:nvPr>
        </p:nvGraphicFramePr>
        <p:xfrm>
          <a:off x="3993611" y="2296492"/>
          <a:ext cx="5064664" cy="2345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73198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523545"/>
            <a:chOff x="323528" y="267495"/>
            <a:chExt cx="1728192" cy="1008111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 smtClean="0">
                  <a:solidFill>
                    <a:srgbClr val="002060"/>
                  </a:solidFill>
                  <a:latin typeface="Helvetica" panose="020B0604020202020204" pitchFamily="34" charset="0"/>
                </a:rPr>
                <a:t>Мережа індустріальних парків</a:t>
              </a:r>
              <a:r>
                <a:rPr lang="uk-UA" altLang="uk-UA" sz="2000" b="1" dirty="0" smtClean="0">
                  <a:solidFill>
                    <a:srgbClr val="002060"/>
                  </a:solidFill>
                </a:rPr>
                <a:t> 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6" name="Google Shape;96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4300" y="4641555"/>
            <a:ext cx="3143975" cy="387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" name="Групувати 5"/>
          <p:cNvGrpSpPr/>
          <p:nvPr/>
        </p:nvGrpSpPr>
        <p:grpSpPr>
          <a:xfrm>
            <a:off x="1069561" y="762054"/>
            <a:ext cx="7561360" cy="3742979"/>
            <a:chOff x="299941" y="762054"/>
            <a:chExt cx="7561360" cy="3742979"/>
          </a:xfrm>
        </p:grpSpPr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66856" y="3714613"/>
              <a:ext cx="1300190" cy="35546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defTabSz="4572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rgbClr val="8AD0D6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uk-UA" sz="1400" noProof="1">
                  <a:solidFill>
                    <a:schemeClr val="bg1"/>
                  </a:solidFill>
                  <a:latin typeface="Arial" panose="020B0604020202020204" pitchFamily="34" charset="0"/>
                </a:rPr>
                <a:t>goo.gl/swUHhb</a:t>
              </a:r>
            </a:p>
          </p:txBody>
        </p:sp>
        <p:sp>
          <p:nvSpPr>
            <p:cNvPr id="14" name="Прямокутник 2"/>
            <p:cNvSpPr>
              <a:spLocks noChangeArrowheads="1"/>
            </p:cNvSpPr>
            <p:nvPr/>
          </p:nvSpPr>
          <p:spPr bwMode="auto">
            <a:xfrm>
              <a:off x="466856" y="1006242"/>
              <a:ext cx="1300190" cy="50488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uk-UA" altLang="uk-UA" dirty="0">
                  <a:solidFill>
                    <a:schemeClr val="bg1"/>
                  </a:solidFill>
                  <a:latin typeface="Arial" panose="020B0604020202020204" pitchFamily="34" charset="0"/>
                </a:rPr>
                <a:t>станом на </a:t>
              </a:r>
              <a:r>
                <a:rPr lang="en-US" altLang="uk-UA" dirty="0">
                  <a:solidFill>
                    <a:schemeClr val="bg1"/>
                  </a:solidFill>
                  <a:latin typeface="Arial" panose="020B0604020202020204" pitchFamily="34" charset="0"/>
                </a:rPr>
                <a:t/>
              </a:r>
              <a:br>
                <a:rPr lang="en-US" altLang="uk-UA" dirty="0">
                  <a:solidFill>
                    <a:schemeClr val="bg1"/>
                  </a:solidFill>
                  <a:latin typeface="Arial" panose="020B0604020202020204" pitchFamily="34" charset="0"/>
                </a:rPr>
              </a:br>
              <a:r>
                <a:rPr lang="uk-UA" altLang="uk-UA" dirty="0">
                  <a:solidFill>
                    <a:schemeClr val="bg1"/>
                  </a:solidFill>
                  <a:latin typeface="Arial" panose="020B0604020202020204" pitchFamily="34" charset="0"/>
                </a:rPr>
                <a:t>30.01.2020</a:t>
              </a:r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41" y="2028090"/>
              <a:ext cx="1634019" cy="1634019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64161" y="762054"/>
              <a:ext cx="5597140" cy="37429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171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"/>
          <p:cNvGrpSpPr/>
          <p:nvPr/>
        </p:nvGrpSpPr>
        <p:grpSpPr>
          <a:xfrm>
            <a:off x="133027" y="143554"/>
            <a:ext cx="7527153" cy="600286"/>
            <a:chOff x="323528" y="267495"/>
            <a:chExt cx="1728192" cy="1155880"/>
          </a:xfrm>
        </p:grpSpPr>
        <p:sp>
          <p:nvSpPr>
            <p:cNvPr id="93" name="Google Shape;93;p2"/>
            <p:cNvSpPr txBox="1"/>
            <p:nvPr/>
          </p:nvSpPr>
          <p:spPr>
            <a:xfrm>
              <a:off x="395536" y="267495"/>
              <a:ext cx="1656184" cy="7703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/>
              <a:r>
                <a:rPr lang="uk-UA" altLang="uk-UA" sz="2000" b="1" dirty="0">
                  <a:solidFill>
                    <a:srgbClr val="002060"/>
                  </a:solidFill>
                  <a:latin typeface="Helvetica" panose="020B0604020202020204" pitchFamily="34" charset="0"/>
                </a:rPr>
                <a:t>Індустріальні парки</a:t>
              </a:r>
              <a:r>
                <a:rPr lang="uk-UA" altLang="uk-UA" sz="2000" b="1" dirty="0">
                  <a:solidFill>
                    <a:srgbClr val="002060"/>
                  </a:solidFill>
                </a:rPr>
                <a:t> в Україні</a:t>
              </a:r>
              <a:endParaRPr sz="2000" b="1" dirty="0">
                <a:solidFill>
                  <a:srgbClr val="002060"/>
                </a:solidFill>
                <a:sym typeface="Arial"/>
              </a:endParaRPr>
            </a:p>
          </p:txBody>
        </p:sp>
        <p:sp>
          <p:nvSpPr>
            <p:cNvPr id="94" name="Google Shape;94;p2"/>
            <p:cNvSpPr txBox="1"/>
            <p:nvPr/>
          </p:nvSpPr>
          <p:spPr>
            <a:xfrm>
              <a:off x="395536" y="771550"/>
              <a:ext cx="1152128" cy="651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i="1" dirty="0" smtClean="0">
                  <a:solidFill>
                    <a:srgbClr val="C00000"/>
                  </a:solidFill>
                </a:rPr>
                <a:t>Державна підтримка</a:t>
              </a:r>
              <a:endParaRPr sz="1600" i="1" dirty="0">
                <a:solidFill>
                  <a:srgbClr val="C00000"/>
                </a:solidFill>
                <a:sym typeface="Arial"/>
              </a:endParaRPr>
            </a:p>
          </p:txBody>
        </p:sp>
        <p:sp>
          <p:nvSpPr>
            <p:cNvPr id="95" name="Google Shape;95;p2"/>
            <p:cNvSpPr/>
            <p:nvPr/>
          </p:nvSpPr>
          <p:spPr>
            <a:xfrm flipH="1">
              <a:off x="323528" y="267495"/>
              <a:ext cx="72008" cy="1008111"/>
            </a:xfrm>
            <a:prstGeom prst="rect">
              <a:avLst/>
            </a:prstGeom>
            <a:gradFill>
              <a:gsLst>
                <a:gs pos="0">
                  <a:srgbClr val="0082BA"/>
                </a:gs>
                <a:gs pos="100000">
                  <a:srgbClr val="00915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6" name="Google Shape;96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4300" y="4641555"/>
            <a:ext cx="3143975" cy="38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3"/>
          <p:cNvSpPr>
            <a:spLocks/>
          </p:cNvSpPr>
          <p:nvPr/>
        </p:nvSpPr>
        <p:spPr bwMode="auto">
          <a:xfrm>
            <a:off x="446657" y="712995"/>
            <a:ext cx="7889623" cy="78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>
              <a:buFont typeface="Wingdings 3" panose="05040102010807070707" pitchFamily="18" charset="2"/>
              <a:buNone/>
            </a:pPr>
            <a:r>
              <a:rPr lang="uk-UA" altLang="uk-UA" sz="1500" b="1" dirty="0">
                <a:solidFill>
                  <a:srgbClr val="002060"/>
                </a:solidFill>
                <a:latin typeface="Helvetica" panose="020B0604020202020204" pitchFamily="34" charset="0"/>
              </a:rPr>
              <a:t>Державною стратегією регіонального розвитку на період до 2020 року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створення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регіональної мережі індустріальних парків і надання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державної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підтримки суб’єктам,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які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створюють такі парки,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визначено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одним із пріоритетних напрямів розвитку регіонів</a:t>
            </a:r>
          </a:p>
        </p:txBody>
      </p:sp>
      <p:sp>
        <p:nvSpPr>
          <p:cNvPr id="13" name="Rectangle 3"/>
          <p:cNvSpPr>
            <a:spLocks/>
          </p:cNvSpPr>
          <p:nvPr/>
        </p:nvSpPr>
        <p:spPr bwMode="auto">
          <a:xfrm>
            <a:off x="446656" y="1475659"/>
            <a:ext cx="7889624" cy="774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537686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Для отримання суб'єктами ІП державної підтримки, передбаченої законодавством, відповідний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ІП </a:t>
            </a:r>
            <a:r>
              <a:rPr lang="uk-UA" altLang="uk-UA" sz="1500" b="1" dirty="0">
                <a:solidFill>
                  <a:srgbClr val="002060"/>
                </a:solidFill>
                <a:latin typeface="Helvetica" panose="020B0604020202020204" pitchFamily="34" charset="0"/>
              </a:rPr>
              <a:t>має бути включеним до Реєстру ІП</a:t>
            </a: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453425" y="1977621"/>
            <a:ext cx="8435340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4572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tabLst>
                <a:tab pos="354013" algn="l"/>
              </a:tabLst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sz="1500" b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Основні можливі </a:t>
            </a:r>
            <a:r>
              <a:rPr lang="uk-UA" altLang="uk-UA" sz="1500" b="1" dirty="0">
                <a:solidFill>
                  <a:srgbClr val="002060"/>
                </a:solidFill>
                <a:latin typeface="Helvetica" panose="020B0604020202020204" pitchFamily="34" charset="0"/>
              </a:rPr>
              <a:t>форми державної підтримки створення ІП</a:t>
            </a:r>
            <a:endParaRPr lang="en-US" altLang="uk-UA" sz="1500" b="1" dirty="0">
              <a:solidFill>
                <a:srgbClr val="002060"/>
              </a:solidFill>
              <a:latin typeface="Helvetica" panose="020B0604020202020204" pitchFamily="34" charset="0"/>
            </a:endParaRPr>
          </a:p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Фінансування проектів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регіонального розвитку, які передбачають облаштування ІП,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а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також під'єднання ІП до зовнішніх мереж інженерно-транспортної інфраструктури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за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рахунок 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коштів:</a:t>
            </a:r>
          </a:p>
          <a:p>
            <a:pPr marL="625475" indent="273050" eaLnBrk="1" hangingPunct="1">
              <a:spcBef>
                <a:spcPct val="0"/>
              </a:spcBef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>
                <a:tab pos="898525" algn="l"/>
              </a:tabLst>
            </a:pP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Державного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фонду регіонального </a:t>
            </a:r>
            <a:r>
              <a:rPr lang="uk-UA" altLang="uk-UA" sz="1500" dirty="0">
                <a:solidFill>
                  <a:srgbClr val="002060"/>
                </a:solidFill>
                <a:latin typeface="Helvetica" panose="020B0604020202020204" pitchFamily="34" charset="0"/>
              </a:rPr>
              <a:t>розвитку (</a:t>
            </a:r>
            <a:r>
              <a:rPr lang="uk-UA" altLang="uk-UA" sz="1500" i="1" dirty="0">
                <a:solidFill>
                  <a:srgbClr val="002060"/>
                </a:solidFill>
                <a:latin typeface="Helvetica" panose="020B0604020202020204" pitchFamily="34" charset="0"/>
              </a:rPr>
              <a:t>за </a:t>
            </a:r>
            <a:r>
              <a:rPr lang="uk-UA" altLang="uk-UA" sz="1500" i="1" dirty="0">
                <a:solidFill>
                  <a:srgbClr val="002060"/>
                </a:solidFill>
                <a:latin typeface="Helvetica" panose="020B0604020202020204" pitchFamily="34" charset="0"/>
              </a:rPr>
              <a:t>умови співфінансування </a:t>
            </a:r>
            <a:r>
              <a:rPr lang="uk-UA" altLang="uk-UA" sz="15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/>
            </a:r>
            <a:br>
              <a:rPr lang="uk-UA" altLang="uk-UA" sz="15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sz="1500" i="1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     з </a:t>
            </a:r>
            <a:r>
              <a:rPr lang="uk-UA" altLang="uk-UA" sz="1500" i="1" dirty="0">
                <a:solidFill>
                  <a:srgbClr val="002060"/>
                </a:solidFill>
                <a:latin typeface="Helvetica" panose="020B0604020202020204" pitchFamily="34" charset="0"/>
              </a:rPr>
              <a:t>місцевих бюджетів на рівні 10 % від їх кошторисної </a:t>
            </a:r>
            <a:r>
              <a:rPr lang="uk-UA" altLang="uk-UA" sz="1500" i="1" dirty="0">
                <a:solidFill>
                  <a:srgbClr val="002060"/>
                </a:solidFill>
                <a:latin typeface="Helvetica" panose="020B0604020202020204" pitchFamily="34" charset="0"/>
              </a:rPr>
              <a:t>вартості</a:t>
            </a: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)</a:t>
            </a:r>
          </a:p>
          <a:p>
            <a:pPr marL="625475" indent="273050" eaLnBrk="1" hangingPunct="1">
              <a:spcBef>
                <a:spcPct val="0"/>
              </a:spcBef>
              <a:buClr>
                <a:schemeClr val="tx1"/>
              </a:buClr>
              <a:buSzTx/>
              <a:buFont typeface="Wingdings" panose="05000000000000000000" pitchFamily="2" charset="2"/>
              <a:buChar char="v"/>
              <a:tabLst>
                <a:tab pos="898525" algn="l"/>
              </a:tabLst>
            </a:pPr>
            <a:r>
              <a:rPr lang="uk-UA" altLang="uk-UA" sz="1500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Субвенції на формування інфраструктури ОТГ</a:t>
            </a:r>
            <a:endParaRPr lang="uk-UA" altLang="uk-UA" sz="1500" i="1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pic>
        <p:nvPicPr>
          <p:cNvPr id="21" name="Picture 14" descr="support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909" y="3689"/>
            <a:ext cx="2033803" cy="699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453424" y="3664523"/>
            <a:ext cx="77609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Встановлення стимулюючого рівня ставок місцевих податків, надання пільг </a:t>
            </a:r>
            <a:br>
              <a:rPr lang="uk-UA" altLang="uk-UA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(на землю, її оренду, нерухомість)</a:t>
            </a:r>
            <a:endParaRPr lang="uk-UA" altLang="uk-UA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  <p:sp>
        <p:nvSpPr>
          <p:cNvPr id="22" name="Прямокутник 21"/>
          <p:cNvSpPr/>
          <p:nvPr/>
        </p:nvSpPr>
        <p:spPr>
          <a:xfrm>
            <a:off x="453425" y="4187743"/>
            <a:ext cx="4658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eaLnBrk="1" hangingPunct="1">
              <a:spcBef>
                <a:spcPct val="0"/>
              </a:spcBef>
              <a:buClr>
                <a:schemeClr val="tx1"/>
              </a:buClr>
              <a:buSzTx/>
              <a:buNone/>
            </a:pPr>
            <a:r>
              <a:rPr lang="uk-UA" altLang="uk-UA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Ввезення основних засобів без сплати ввізного мита </a:t>
            </a:r>
            <a:br>
              <a:rPr lang="uk-UA" altLang="uk-UA" dirty="0" smtClean="0">
                <a:solidFill>
                  <a:srgbClr val="002060"/>
                </a:solidFill>
                <a:latin typeface="Helvetica" panose="020B0604020202020204" pitchFamily="34" charset="0"/>
              </a:rPr>
            </a:br>
            <a:r>
              <a:rPr lang="uk-UA" altLang="uk-UA" dirty="0" smtClean="0">
                <a:solidFill>
                  <a:srgbClr val="002060"/>
                </a:solidFill>
                <a:latin typeface="Helvetica" panose="020B0604020202020204" pitchFamily="34" charset="0"/>
              </a:rPr>
              <a:t>(відповідно до статті 287 Митного кодексу України)</a:t>
            </a:r>
            <a:endParaRPr lang="uk-UA" altLang="uk-UA" dirty="0">
              <a:solidFill>
                <a:srgbClr val="002060"/>
              </a:solidFill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31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9" name="Google Shape;479;p24"/>
          <p:cNvGraphicFramePr/>
          <p:nvPr/>
        </p:nvGraphicFramePr>
        <p:xfrm>
          <a:off x="0" y="-1"/>
          <a:ext cx="9252520" cy="5204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4" imgW="9252520" imgH="5204543" progId="Acrobat.Document.DC">
                  <p:embed/>
                </p:oleObj>
              </mc:Choice>
              <mc:Fallback>
                <p:oleObj r:id="rId4" imgW="9252520" imgH="5204543" progId="Acrobat.Document.DC">
                  <p:embed/>
                  <p:pic>
                    <p:nvPicPr>
                      <p:cNvPr id="479" name="Google Shape;479;p24"/>
                      <p:cNvPicPr preferRelativeResize="0"/>
                      <p:nvPr/>
                    </p:nvPicPr>
                    <p:blipFill rotWithShape="1">
                      <a:blip r:embed="rId5">
                        <a:alphaModFix/>
                      </a:blip>
                      <a:srcRect/>
                      <a:stretch/>
                    </p:blipFill>
                    <p:spPr>
                      <a:xfrm>
                        <a:off x="0" y="-1"/>
                        <a:ext cx="9252520" cy="52045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5"/>
          <p:cNvSpPr txBox="1">
            <a:spLocks/>
          </p:cNvSpPr>
          <p:nvPr/>
        </p:nvSpPr>
        <p:spPr>
          <a:xfrm>
            <a:off x="228600" y="3144656"/>
            <a:ext cx="89154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r">
              <a:buNone/>
              <a:tabLst>
                <a:tab pos="5475288" algn="l"/>
                <a:tab pos="5653088" algn="l"/>
              </a:tabLst>
            </a:pPr>
            <a:r>
              <a:rPr lang="en-US" altLang="uk-UA" sz="1800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800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</a:t>
            </a:r>
          </a:p>
          <a:p>
            <a:pPr marL="114300" indent="0">
              <a:buNone/>
              <a:tabLst>
                <a:tab pos="5472113" algn="l"/>
              </a:tabLst>
            </a:pPr>
            <a:r>
              <a:rPr lang="uk-UA" altLang="uk-UA" sz="1800" b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Контактні реквізити:</a:t>
            </a: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 </a:t>
            </a:r>
            <a:r>
              <a:rPr lang="uk-UA" altLang="uk-UA" sz="1800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                                       </a:t>
            </a:r>
            <a:r>
              <a:rPr lang="uk-UA" altLang="uk-UA" sz="1800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            </a:t>
            </a:r>
            <a:r>
              <a:rPr lang="uk-UA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Департамент інвестицій</a:t>
            </a:r>
          </a:p>
          <a:p>
            <a:pPr marL="114300" indent="0" algn="r">
              <a:buNone/>
              <a:tabLst>
                <a:tab pos="5475288" algn="l"/>
                <a:tab pos="5653088" algn="l"/>
              </a:tabLst>
            </a:pPr>
            <a:r>
              <a:rPr lang="uk-UA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+38 044 596-67-71 </a:t>
            </a:r>
            <a:r>
              <a:rPr lang="en-US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/>
            </a:r>
            <a:br>
              <a:rPr lang="en-US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</a:br>
            <a:r>
              <a:rPr lang="en-US" altLang="uk-UA" sz="1800" i="1" dirty="0" smtClean="0">
                <a:solidFill>
                  <a:schemeClr val="bg1"/>
                </a:solidFill>
                <a:latin typeface="Helvetica" panose="020B0604020202020204" pitchFamily="34" charset="0"/>
              </a:rPr>
              <a:t> a_melnyk@me.gov.ua</a:t>
            </a:r>
            <a:endParaRPr lang="uk-UA" altLang="uk-UA" sz="1800" i="1" dirty="0" smtClean="0">
              <a:solidFill>
                <a:schemeClr val="bg1"/>
              </a:solidFill>
              <a:latin typeface="Helvetica" panose="020B0604020202020204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488847" y="260539"/>
            <a:ext cx="626387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just" defTabSz="914400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Відповідно до Закону України “Про індустріальні парки” </a:t>
            </a:r>
            <a:b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</a:b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та Положення, затвердженого постановою Кабінету Міністрів України від 20.08.2014 № 459, формування </a:t>
            </a:r>
            <a:b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</a:br>
            <a:r>
              <a:rPr lang="uk-UA" altLang="uk-UA" sz="1800" dirty="0">
                <a:solidFill>
                  <a:schemeClr val="bg1"/>
                </a:solidFill>
                <a:latin typeface="Helvetica" panose="020B0604020202020204" pitchFamily="34" charset="0"/>
              </a:rPr>
              <a:t>та реалізацію державної політики щодо створення і функціонування індустріальних парків в Україні здійснює</a:t>
            </a:r>
          </a:p>
        </p:txBody>
      </p:sp>
      <p:pic>
        <p:nvPicPr>
          <p:cNvPr id="7" name="Google Shape;96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001" y="1998406"/>
            <a:ext cx="9191569" cy="1132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740</Words>
  <Application>Microsoft Office PowerPoint</Application>
  <PresentationFormat>Екран (16:9)</PresentationFormat>
  <Paragraphs>67</Paragraphs>
  <Slides>9</Slides>
  <Notes>9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2</vt:i4>
      </vt:variant>
      <vt:variant>
        <vt:lpstr>Заголовки слайдів</vt:lpstr>
      </vt:variant>
      <vt:variant>
        <vt:i4>9</vt:i4>
      </vt:variant>
    </vt:vector>
  </HeadingPairs>
  <TitlesOfParts>
    <vt:vector size="17" baseType="lpstr">
      <vt:lpstr>Helvetica</vt:lpstr>
      <vt:lpstr>Calibri</vt:lpstr>
      <vt:lpstr>Arial</vt:lpstr>
      <vt:lpstr>Wingdings</vt:lpstr>
      <vt:lpstr>Wingdings 3</vt:lpstr>
      <vt:lpstr>Тема Office</vt:lpstr>
      <vt:lpstr>Діаграма</vt:lpstr>
      <vt:lpstr>Acrobat.Document.DC</vt:lpstr>
      <vt:lpstr>Індустріальні парки  в Україні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Індустріальні парки  в Україні</dc:title>
  <dc:creator>Alyona</dc:creator>
  <cp:lastModifiedBy>МЕЛЬНИК Андрій Михайлович</cp:lastModifiedBy>
  <cp:revision>18</cp:revision>
  <dcterms:created xsi:type="dcterms:W3CDTF">2019-09-26T12:25:48Z</dcterms:created>
  <dcterms:modified xsi:type="dcterms:W3CDTF">2020-02-04T09:21:54Z</dcterms:modified>
</cp:coreProperties>
</file>